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5"/>
  </p:notesMasterIdLst>
  <p:handoutMasterIdLst>
    <p:handoutMasterId r:id="rId56"/>
  </p:handoutMasterIdLst>
  <p:sldIdLst>
    <p:sldId id="256" r:id="rId2"/>
    <p:sldId id="406" r:id="rId3"/>
    <p:sldId id="460" r:id="rId4"/>
    <p:sldId id="461" r:id="rId5"/>
    <p:sldId id="462" r:id="rId6"/>
    <p:sldId id="466" r:id="rId7"/>
    <p:sldId id="467" r:id="rId8"/>
    <p:sldId id="470" r:id="rId9"/>
    <p:sldId id="469" r:id="rId10"/>
    <p:sldId id="463" r:id="rId11"/>
    <p:sldId id="476" r:id="rId12"/>
    <p:sldId id="473" r:id="rId13"/>
    <p:sldId id="468" r:id="rId14"/>
    <p:sldId id="474" r:id="rId15"/>
    <p:sldId id="475" r:id="rId16"/>
    <p:sldId id="472" r:id="rId17"/>
    <p:sldId id="477" r:id="rId18"/>
    <p:sldId id="479" r:id="rId19"/>
    <p:sldId id="480" r:id="rId20"/>
    <p:sldId id="481" r:id="rId21"/>
    <p:sldId id="478" r:id="rId22"/>
    <p:sldId id="485" r:id="rId23"/>
    <p:sldId id="486" r:id="rId24"/>
    <p:sldId id="487" r:id="rId25"/>
    <p:sldId id="488" r:id="rId26"/>
    <p:sldId id="489" r:id="rId27"/>
    <p:sldId id="491" r:id="rId28"/>
    <p:sldId id="492" r:id="rId29"/>
    <p:sldId id="494" r:id="rId30"/>
    <p:sldId id="497" r:id="rId31"/>
    <p:sldId id="499" r:id="rId32"/>
    <p:sldId id="500" r:id="rId33"/>
    <p:sldId id="503" r:id="rId34"/>
    <p:sldId id="501" r:id="rId35"/>
    <p:sldId id="504" r:id="rId36"/>
    <p:sldId id="505" r:id="rId37"/>
    <p:sldId id="508" r:id="rId38"/>
    <p:sldId id="506" r:id="rId39"/>
    <p:sldId id="507" r:id="rId40"/>
    <p:sldId id="502" r:id="rId41"/>
    <p:sldId id="509" r:id="rId42"/>
    <p:sldId id="426" r:id="rId43"/>
    <p:sldId id="405" r:id="rId44"/>
    <p:sldId id="293" r:id="rId45"/>
    <p:sldId id="306" r:id="rId46"/>
    <p:sldId id="484" r:id="rId47"/>
    <p:sldId id="464" r:id="rId48"/>
    <p:sldId id="510" r:id="rId49"/>
    <p:sldId id="465" r:id="rId50"/>
    <p:sldId id="471" r:id="rId51"/>
    <p:sldId id="483" r:id="rId52"/>
    <p:sldId id="496" r:id="rId53"/>
    <p:sldId id="498" r:id="rId54"/>
  </p:sldIdLst>
  <p:sldSz cx="12192000" cy="6858000"/>
  <p:notesSz cx="7315200" cy="96012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F1F5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3FCA41B-7398-400B-83DC-FDE8722EB923}" v="79" dt="2020-02-09T01:28:39.66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352" autoAdjust="0"/>
    <p:restoredTop sz="87651" autoAdjust="0"/>
  </p:normalViewPr>
  <p:slideViewPr>
    <p:cSldViewPr snapToGrid="0">
      <p:cViewPr>
        <p:scale>
          <a:sx n="59" d="100"/>
          <a:sy n="59" d="100"/>
        </p:scale>
        <p:origin x="1877" y="350"/>
      </p:cViewPr>
      <p:guideLst/>
    </p:cSldViewPr>
  </p:slideViewPr>
  <p:outlineViewPr>
    <p:cViewPr>
      <p:scale>
        <a:sx n="33" d="100"/>
        <a:sy n="33" d="100"/>
      </p:scale>
      <p:origin x="0" y="-8862"/>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61" Type="http://schemas.microsoft.com/office/2016/11/relationships/changesInfo" Target="changesInfos/changesInfo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elipe Augusto Pereira de Figueiredo" userId="e1771b70d906f94b" providerId="Windows Live" clId="Web-{B3FCA41B-7398-400B-83DC-FDE8722EB923}"/>
    <pc:docChg chg="modSld">
      <pc:chgData name="Felipe Augusto Pereira de Figueiredo" userId="e1771b70d906f94b" providerId="Windows Live" clId="Web-{B3FCA41B-7398-400B-83DC-FDE8722EB923}" dt="2020-02-09T01:40:38.055" v="257"/>
      <pc:docMkLst>
        <pc:docMk/>
      </pc:docMkLst>
      <pc:sldChg chg="modSp modNotes">
        <pc:chgData name="Felipe Augusto Pereira de Figueiredo" userId="e1771b70d906f94b" providerId="Windows Live" clId="Web-{B3FCA41B-7398-400B-83DC-FDE8722EB923}" dt="2020-02-09T01:26:20.191" v="45"/>
        <pc:sldMkLst>
          <pc:docMk/>
          <pc:sldMk cId="636059476" sldId="259"/>
        </pc:sldMkLst>
        <pc:spChg chg="mod">
          <ac:chgData name="Felipe Augusto Pereira de Figueiredo" userId="e1771b70d906f94b" providerId="Windows Live" clId="Web-{B3FCA41B-7398-400B-83DC-FDE8722EB923}" dt="2020-02-09T01:22:23.081" v="18" actId="1076"/>
          <ac:spMkLst>
            <pc:docMk/>
            <pc:sldMk cId="636059476" sldId="259"/>
            <ac:spMk id="3" creationId="{979D29AC-E01B-406F-AC75-55866B75A7CC}"/>
          </ac:spMkLst>
        </pc:spChg>
      </pc:sldChg>
      <pc:sldChg chg="modNotes">
        <pc:chgData name="Felipe Augusto Pereira de Figueiredo" userId="e1771b70d906f94b" providerId="Windows Live" clId="Web-{B3FCA41B-7398-400B-83DC-FDE8722EB923}" dt="2020-02-09T01:21:46.721" v="16"/>
        <pc:sldMkLst>
          <pc:docMk/>
          <pc:sldMk cId="248504461" sldId="267"/>
        </pc:sldMkLst>
      </pc:sldChg>
      <pc:sldChg chg="modSp modNotes">
        <pc:chgData name="Felipe Augusto Pereira de Figueiredo" userId="e1771b70d906f94b" providerId="Windows Live" clId="Web-{B3FCA41B-7398-400B-83DC-FDE8722EB923}" dt="2020-02-09T01:40:38.055" v="257"/>
        <pc:sldMkLst>
          <pc:docMk/>
          <pc:sldMk cId="2076219387" sldId="277"/>
        </pc:sldMkLst>
        <pc:spChg chg="mod">
          <ac:chgData name="Felipe Augusto Pereira de Figueiredo" userId="e1771b70d906f94b" providerId="Windows Live" clId="Web-{B3FCA41B-7398-400B-83DC-FDE8722EB923}" dt="2020-02-09T01:28:39.664" v="120" actId="14100"/>
          <ac:spMkLst>
            <pc:docMk/>
            <pc:sldMk cId="2076219387" sldId="277"/>
            <ac:spMk id="3" creationId="{5E0262E2-3A0F-4805-BCCB-6745237D1574}"/>
          </ac:spMkLst>
        </pc:spChg>
      </pc:sldChg>
    </pc:docChg>
  </pc:docChgLst>
  <pc:docChgLst>
    <pc:chgData name="Felipe Augusto Pereira de Figueiredo" userId="e1771b70d906f94b" providerId="Windows Live" clId="Web-{1FA475AF-6444-47C2-89B1-9776BABC0E66}"/>
    <pc:docChg chg="modSld">
      <pc:chgData name="Felipe Augusto Pereira de Figueiredo" userId="e1771b70d906f94b" providerId="Windows Live" clId="Web-{1FA475AF-6444-47C2-89B1-9776BABC0E66}" dt="2020-02-09T18:53:52.767" v="85"/>
      <pc:docMkLst>
        <pc:docMk/>
      </pc:docMkLst>
      <pc:sldChg chg="modNotes">
        <pc:chgData name="Felipe Augusto Pereira de Figueiredo" userId="e1771b70d906f94b" providerId="Windows Live" clId="Web-{1FA475AF-6444-47C2-89B1-9776BABC0E66}" dt="2020-02-09T18:53:52.767" v="85"/>
        <pc:sldMkLst>
          <pc:docMk/>
          <pc:sldMk cId="248504461" sldId="267"/>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3169922" cy="480722"/>
          </a:xfrm>
          <a:prstGeom prst="rect">
            <a:avLst/>
          </a:prstGeom>
        </p:spPr>
        <p:txBody>
          <a:bodyPr vert="horz" lIns="168634" tIns="84317" rIns="168634" bIns="84317" rtlCol="0"/>
          <a:lstStyle>
            <a:lvl1pPr algn="l">
              <a:defRPr sz="2200"/>
            </a:lvl1pPr>
          </a:lstStyle>
          <a:p>
            <a:endParaRPr lang="nl-BE"/>
          </a:p>
        </p:txBody>
      </p:sp>
      <p:sp>
        <p:nvSpPr>
          <p:cNvPr id="3" name="Date Placeholder 2"/>
          <p:cNvSpPr>
            <a:spLocks noGrp="1"/>
          </p:cNvSpPr>
          <p:nvPr>
            <p:ph type="dt" sz="quarter" idx="1"/>
          </p:nvPr>
        </p:nvSpPr>
        <p:spPr>
          <a:xfrm>
            <a:off x="4143589" y="0"/>
            <a:ext cx="3169922" cy="480722"/>
          </a:xfrm>
          <a:prstGeom prst="rect">
            <a:avLst/>
          </a:prstGeom>
        </p:spPr>
        <p:txBody>
          <a:bodyPr vert="horz" lIns="168634" tIns="84317" rIns="168634" bIns="84317" rtlCol="0"/>
          <a:lstStyle>
            <a:lvl1pPr algn="r">
              <a:defRPr sz="2200"/>
            </a:lvl1pPr>
          </a:lstStyle>
          <a:p>
            <a:fld id="{144F1436-6906-4D93-B7A2-786C327BFA14}" type="datetimeFigureOut">
              <a:rPr lang="nl-BE" smtClean="0"/>
              <a:t>21/08/2023</a:t>
            </a:fld>
            <a:endParaRPr lang="nl-BE"/>
          </a:p>
        </p:txBody>
      </p:sp>
      <p:sp>
        <p:nvSpPr>
          <p:cNvPr id="4" name="Footer Placeholder 3"/>
          <p:cNvSpPr>
            <a:spLocks noGrp="1"/>
          </p:cNvSpPr>
          <p:nvPr>
            <p:ph type="ftr" sz="quarter" idx="2"/>
          </p:nvPr>
        </p:nvSpPr>
        <p:spPr>
          <a:xfrm>
            <a:off x="1" y="9120488"/>
            <a:ext cx="3169922" cy="480718"/>
          </a:xfrm>
          <a:prstGeom prst="rect">
            <a:avLst/>
          </a:prstGeom>
        </p:spPr>
        <p:txBody>
          <a:bodyPr vert="horz" lIns="168634" tIns="84317" rIns="168634" bIns="84317" rtlCol="0" anchor="b"/>
          <a:lstStyle>
            <a:lvl1pPr algn="l">
              <a:defRPr sz="2200"/>
            </a:lvl1pPr>
          </a:lstStyle>
          <a:p>
            <a:endParaRPr lang="nl-BE"/>
          </a:p>
        </p:txBody>
      </p:sp>
      <p:sp>
        <p:nvSpPr>
          <p:cNvPr id="5" name="Slide Number Placeholder 4"/>
          <p:cNvSpPr>
            <a:spLocks noGrp="1"/>
          </p:cNvSpPr>
          <p:nvPr>
            <p:ph type="sldNum" sz="quarter" idx="3"/>
          </p:nvPr>
        </p:nvSpPr>
        <p:spPr>
          <a:xfrm>
            <a:off x="4143589" y="9120488"/>
            <a:ext cx="3169922" cy="480718"/>
          </a:xfrm>
          <a:prstGeom prst="rect">
            <a:avLst/>
          </a:prstGeom>
        </p:spPr>
        <p:txBody>
          <a:bodyPr vert="horz" lIns="168634" tIns="84317" rIns="168634" bIns="84317" rtlCol="0" anchor="b"/>
          <a:lstStyle>
            <a:lvl1pPr algn="r">
              <a:defRPr sz="2200"/>
            </a:lvl1pPr>
          </a:lstStyle>
          <a:p>
            <a:fld id="{F7E56D9B-79AD-444A-AFED-DEC23408F8B4}" type="slidenum">
              <a:rPr lang="nl-BE" smtClean="0"/>
              <a:t>‹nº›</a:t>
            </a:fld>
            <a:endParaRPr lang="nl-BE"/>
          </a:p>
        </p:txBody>
      </p:sp>
    </p:spTree>
    <p:extLst>
      <p:ext uri="{BB962C8B-B14F-4D97-AF65-F5344CB8AC3E}">
        <p14:creationId xmlns:p14="http://schemas.microsoft.com/office/powerpoint/2010/main" val="31635331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5" y="1"/>
            <a:ext cx="3169922" cy="1903121"/>
          </a:xfrm>
          <a:prstGeom prst="rect">
            <a:avLst/>
          </a:prstGeom>
        </p:spPr>
        <p:txBody>
          <a:bodyPr vert="horz" lIns="168634" tIns="84317" rIns="168634" bIns="84317" rtlCol="0"/>
          <a:lstStyle>
            <a:lvl1pPr algn="l">
              <a:defRPr sz="2200"/>
            </a:lvl1pPr>
          </a:lstStyle>
          <a:p>
            <a:endParaRPr lang="pt-BR"/>
          </a:p>
        </p:txBody>
      </p:sp>
      <p:sp>
        <p:nvSpPr>
          <p:cNvPr id="3" name="Espaço Reservado para Data 2"/>
          <p:cNvSpPr>
            <a:spLocks noGrp="1"/>
          </p:cNvSpPr>
          <p:nvPr>
            <p:ph type="dt" idx="1"/>
          </p:nvPr>
        </p:nvSpPr>
        <p:spPr>
          <a:xfrm>
            <a:off x="4143592" y="1"/>
            <a:ext cx="3169922" cy="1903121"/>
          </a:xfrm>
          <a:prstGeom prst="rect">
            <a:avLst/>
          </a:prstGeom>
        </p:spPr>
        <p:txBody>
          <a:bodyPr vert="horz" lIns="168634" tIns="84317" rIns="168634" bIns="84317" rtlCol="0"/>
          <a:lstStyle>
            <a:lvl1pPr algn="r">
              <a:defRPr sz="2200"/>
            </a:lvl1pPr>
          </a:lstStyle>
          <a:p>
            <a:fld id="{AA8CD09E-2914-4F47-B6C1-51B2C31814C9}" type="datetimeFigureOut">
              <a:rPr lang="pt-BR" smtClean="0"/>
              <a:t>21/08/2023</a:t>
            </a:fld>
            <a:endParaRPr lang="pt-BR"/>
          </a:p>
        </p:txBody>
      </p:sp>
      <p:sp>
        <p:nvSpPr>
          <p:cNvPr id="4" name="Espaço Reservado para Imagem de Slide 3"/>
          <p:cNvSpPr>
            <a:spLocks noGrp="1" noRot="1" noChangeAspect="1"/>
          </p:cNvSpPr>
          <p:nvPr>
            <p:ph type="sldImg" idx="2"/>
          </p:nvPr>
        </p:nvSpPr>
        <p:spPr>
          <a:xfrm>
            <a:off x="-7721600" y="4740275"/>
            <a:ext cx="22758400" cy="12801600"/>
          </a:xfrm>
          <a:prstGeom prst="rect">
            <a:avLst/>
          </a:prstGeom>
          <a:noFill/>
          <a:ln w="12700">
            <a:solidFill>
              <a:prstClr val="black"/>
            </a:solidFill>
          </a:ln>
        </p:spPr>
        <p:txBody>
          <a:bodyPr vert="horz" lIns="168634" tIns="84317" rIns="168634" bIns="84317" rtlCol="0" anchor="ctr"/>
          <a:lstStyle/>
          <a:p>
            <a:endParaRPr lang="pt-BR"/>
          </a:p>
        </p:txBody>
      </p:sp>
      <p:sp>
        <p:nvSpPr>
          <p:cNvPr id="5" name="Espaço Reservado para Anotações 4"/>
          <p:cNvSpPr>
            <a:spLocks noGrp="1"/>
          </p:cNvSpPr>
          <p:nvPr>
            <p:ph type="body" sz="quarter" idx="3"/>
          </p:nvPr>
        </p:nvSpPr>
        <p:spPr>
          <a:xfrm>
            <a:off x="731522" y="18254135"/>
            <a:ext cx="5852160" cy="14935200"/>
          </a:xfrm>
          <a:prstGeom prst="rect">
            <a:avLst/>
          </a:prstGeom>
        </p:spPr>
        <p:txBody>
          <a:bodyPr vert="horz" lIns="168634" tIns="84317" rIns="168634" bIns="84317" rtlCol="0"/>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5" y="36027558"/>
            <a:ext cx="3169922" cy="1903117"/>
          </a:xfrm>
          <a:prstGeom prst="rect">
            <a:avLst/>
          </a:prstGeom>
        </p:spPr>
        <p:txBody>
          <a:bodyPr vert="horz" lIns="168634" tIns="84317" rIns="168634" bIns="84317" rtlCol="0" anchor="b"/>
          <a:lstStyle>
            <a:lvl1pPr algn="l">
              <a:defRPr sz="2200"/>
            </a:lvl1pPr>
          </a:lstStyle>
          <a:p>
            <a:endParaRPr lang="pt-BR"/>
          </a:p>
        </p:txBody>
      </p:sp>
      <p:sp>
        <p:nvSpPr>
          <p:cNvPr id="7" name="Espaço Reservado para Número de Slide 6"/>
          <p:cNvSpPr>
            <a:spLocks noGrp="1"/>
          </p:cNvSpPr>
          <p:nvPr>
            <p:ph type="sldNum" sz="quarter" idx="5"/>
          </p:nvPr>
        </p:nvSpPr>
        <p:spPr>
          <a:xfrm>
            <a:off x="4143592" y="36027558"/>
            <a:ext cx="3169922" cy="1903117"/>
          </a:xfrm>
          <a:prstGeom prst="rect">
            <a:avLst/>
          </a:prstGeom>
        </p:spPr>
        <p:txBody>
          <a:bodyPr vert="horz" lIns="168634" tIns="84317" rIns="168634" bIns="84317" rtlCol="0" anchor="b"/>
          <a:lstStyle>
            <a:lvl1pPr algn="r">
              <a:defRPr sz="2200"/>
            </a:lvl1pPr>
          </a:lstStyle>
          <a:p>
            <a:fld id="{6FC8D850-966F-45A6-8DE7-15B891E7D40D}" type="slidenum">
              <a:rPr lang="pt-BR" smtClean="0"/>
              <a:t>‹nº›</a:t>
            </a:fld>
            <a:endParaRPr lang="pt-BR"/>
          </a:p>
        </p:txBody>
      </p:sp>
    </p:spTree>
    <p:extLst>
      <p:ext uri="{BB962C8B-B14F-4D97-AF65-F5344CB8AC3E}">
        <p14:creationId xmlns:p14="http://schemas.microsoft.com/office/powerpoint/2010/main" val="35418147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baseline="0"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a:t>
            </a:fld>
            <a:endParaRPr lang="pt-BR"/>
          </a:p>
        </p:txBody>
      </p:sp>
    </p:spTree>
    <p:extLst>
      <p:ext uri="{BB962C8B-B14F-4D97-AF65-F5344CB8AC3E}">
        <p14:creationId xmlns:p14="http://schemas.microsoft.com/office/powerpoint/2010/main" val="16607474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E, da mesma forma, se alimentarmos a imagem de um cachorro, o neurônio que representa um cachorro deve ter uma probabilidade alta e o que representa um gato deve ter uma probabilidade baixa.</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12</a:t>
            </a:fld>
            <a:endParaRPr lang="pt-BR"/>
          </a:p>
        </p:txBody>
      </p:sp>
    </p:spTree>
    <p:extLst>
      <p:ext uri="{BB962C8B-B14F-4D97-AF65-F5344CB8AC3E}">
        <p14:creationId xmlns:p14="http://schemas.microsoft.com/office/powerpoint/2010/main" val="19229914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A primeira coisa que precisamos fazer é baixar a base de dados.</a:t>
            </a:r>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16</a:t>
            </a:fld>
            <a:endParaRPr lang="pt-BR"/>
          </a:p>
        </p:txBody>
      </p:sp>
    </p:spTree>
    <p:extLst>
      <p:ext uri="{BB962C8B-B14F-4D97-AF65-F5344CB8AC3E}">
        <p14:creationId xmlns:p14="http://schemas.microsoft.com/office/powerpoint/2010/main" val="5247255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fontAlgn="base"/>
            <a:r>
              <a:rPr lang="en-US" b="1" i="0" dirty="0">
                <a:solidFill>
                  <a:srgbClr val="232629"/>
                </a:solidFill>
                <a:effectLst/>
                <a:latin typeface="inherit"/>
              </a:rPr>
              <a:t>Does Normalization always increase the accuracy?</a:t>
            </a:r>
            <a:endParaRPr lang="en-US" b="0" i="0" dirty="0">
              <a:solidFill>
                <a:srgbClr val="232629"/>
              </a:solidFill>
              <a:effectLst/>
              <a:latin typeface="-apple-system"/>
            </a:endParaRPr>
          </a:p>
          <a:p>
            <a:pPr algn="l" fontAlgn="base"/>
            <a:r>
              <a:rPr lang="en-US" b="0" i="0" dirty="0">
                <a:solidFill>
                  <a:srgbClr val="232629"/>
                </a:solidFill>
                <a:effectLst/>
                <a:latin typeface="-apple-system"/>
              </a:rPr>
              <a:t>Apparently, No. It is not necessary that normalization always increases accuracy. It may or might not, you never really know until you implement.</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18</a:t>
            </a:fld>
            <a:endParaRPr lang="pt-BR"/>
          </a:p>
        </p:txBody>
      </p:sp>
    </p:spTree>
    <p:extLst>
      <p:ext uri="{BB962C8B-B14F-4D97-AF65-F5344CB8AC3E}">
        <p14:creationId xmlns:p14="http://schemas.microsoft.com/office/powerpoint/2010/main" val="14201861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fontAlgn="base"/>
            <a:r>
              <a:rPr lang="en-US" b="1" i="0" dirty="0">
                <a:solidFill>
                  <a:srgbClr val="232629"/>
                </a:solidFill>
                <a:effectLst/>
                <a:latin typeface="inherit"/>
              </a:rPr>
              <a:t>Does Normalization always increase the accuracy?</a:t>
            </a:r>
            <a:endParaRPr lang="en-US" b="0" i="0" dirty="0">
              <a:solidFill>
                <a:srgbClr val="232629"/>
              </a:solidFill>
              <a:effectLst/>
              <a:latin typeface="-apple-system"/>
            </a:endParaRPr>
          </a:p>
          <a:p>
            <a:pPr algn="l" fontAlgn="base"/>
            <a:r>
              <a:rPr lang="en-US" b="0" i="0" dirty="0">
                <a:solidFill>
                  <a:srgbClr val="232629"/>
                </a:solidFill>
                <a:effectLst/>
                <a:latin typeface="-apple-system"/>
              </a:rPr>
              <a:t>Apparently, No. It is not necessary that normalization always increases accuracy. It may or might not, you never really know until you implement.</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19</a:t>
            </a:fld>
            <a:endParaRPr lang="pt-BR"/>
          </a:p>
        </p:txBody>
      </p:sp>
    </p:spTree>
    <p:extLst>
      <p:ext uri="{BB962C8B-B14F-4D97-AF65-F5344CB8AC3E}">
        <p14:creationId xmlns:p14="http://schemas.microsoft.com/office/powerpoint/2010/main" val="16301578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fontAlgn="base"/>
            <a:r>
              <a:rPr lang="en-US" b="1" i="0" dirty="0">
                <a:solidFill>
                  <a:srgbClr val="232629"/>
                </a:solidFill>
                <a:effectLst/>
                <a:latin typeface="inherit"/>
              </a:rPr>
              <a:t>Does Normalization always increase the accuracy?</a:t>
            </a:r>
            <a:endParaRPr lang="en-US" b="0" i="0" dirty="0">
              <a:solidFill>
                <a:srgbClr val="232629"/>
              </a:solidFill>
              <a:effectLst/>
              <a:latin typeface="-apple-system"/>
            </a:endParaRPr>
          </a:p>
          <a:p>
            <a:pPr algn="l" fontAlgn="base"/>
            <a:r>
              <a:rPr lang="en-US" b="0" i="0" dirty="0">
                <a:solidFill>
                  <a:srgbClr val="232629"/>
                </a:solidFill>
                <a:effectLst/>
                <a:latin typeface="-apple-system"/>
              </a:rPr>
              <a:t>Apparently, No. It is not necessary that normalization always increases accuracy. It may or might not, you never really know until you implement.</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20</a:t>
            </a:fld>
            <a:endParaRPr lang="pt-BR"/>
          </a:p>
        </p:txBody>
      </p:sp>
    </p:spTree>
    <p:extLst>
      <p:ext uri="{BB962C8B-B14F-4D97-AF65-F5344CB8AC3E}">
        <p14:creationId xmlns:p14="http://schemas.microsoft.com/office/powerpoint/2010/main" val="1633581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A próxima camada tem 20 neurônios, então precisamos que nossas imagens estejam na mesma dimensão dessa camada, considerada 20 por 1, então nossas imagens também precisarão ser algo por 1, para caber.</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21</a:t>
            </a:fld>
            <a:endParaRPr lang="pt-BR"/>
          </a:p>
        </p:txBody>
      </p:sp>
    </p:spTree>
    <p:extLst>
      <p:ext uri="{BB962C8B-B14F-4D97-AF65-F5344CB8AC3E}">
        <p14:creationId xmlns:p14="http://schemas.microsoft.com/office/powerpoint/2010/main" val="13318141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fontAlgn="base"/>
            <a:r>
              <a:rPr lang="en-US" b="1" i="0" dirty="0">
                <a:solidFill>
                  <a:srgbClr val="232629"/>
                </a:solidFill>
                <a:effectLst/>
                <a:latin typeface="inherit"/>
              </a:rPr>
              <a:t>Does Normalization always increase the accuracy?</a:t>
            </a:r>
            <a:endParaRPr lang="en-US" b="0" i="0" dirty="0">
              <a:solidFill>
                <a:srgbClr val="232629"/>
              </a:solidFill>
              <a:effectLst/>
              <a:latin typeface="-apple-system"/>
            </a:endParaRPr>
          </a:p>
          <a:p>
            <a:pPr algn="l" fontAlgn="base"/>
            <a:r>
              <a:rPr lang="en-US" b="0" i="0" dirty="0">
                <a:solidFill>
                  <a:srgbClr val="232629"/>
                </a:solidFill>
                <a:effectLst/>
                <a:latin typeface="-apple-system"/>
              </a:rPr>
              <a:t>Apparently, No. It is not necessary that normalization always increases accuracy. It may or might not, you never really know until you implement.</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22</a:t>
            </a:fld>
            <a:endParaRPr lang="pt-BR"/>
          </a:p>
        </p:txBody>
      </p:sp>
    </p:spTree>
    <p:extLst>
      <p:ext uri="{BB962C8B-B14F-4D97-AF65-F5344CB8AC3E}">
        <p14:creationId xmlns:p14="http://schemas.microsoft.com/office/powerpoint/2010/main" val="29356289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fontAlgn="base"/>
            <a:r>
              <a:rPr lang="en-US" b="1" i="0" dirty="0">
                <a:solidFill>
                  <a:srgbClr val="232629"/>
                </a:solidFill>
                <a:effectLst/>
                <a:latin typeface="inherit"/>
              </a:rPr>
              <a:t>Does Normalization always increase the accuracy?</a:t>
            </a:r>
            <a:endParaRPr lang="en-US" b="0" i="0" dirty="0">
              <a:solidFill>
                <a:srgbClr val="232629"/>
              </a:solidFill>
              <a:effectLst/>
              <a:latin typeface="-apple-system"/>
            </a:endParaRPr>
          </a:p>
          <a:p>
            <a:pPr algn="l" fontAlgn="base"/>
            <a:r>
              <a:rPr lang="en-US" b="0" i="0" dirty="0">
                <a:solidFill>
                  <a:srgbClr val="232629"/>
                </a:solidFill>
                <a:effectLst/>
                <a:latin typeface="-apple-system"/>
              </a:rPr>
              <a:t>Apparently, No. It is not necessary that normalization always increases accuracy. It may or might not, you never really know until you implement.</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23</a:t>
            </a:fld>
            <a:endParaRPr lang="pt-BR"/>
          </a:p>
        </p:txBody>
      </p:sp>
    </p:spTree>
    <p:extLst>
      <p:ext uri="{BB962C8B-B14F-4D97-AF65-F5344CB8AC3E}">
        <p14:creationId xmlns:p14="http://schemas.microsoft.com/office/powerpoint/2010/main" val="5320548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fontAlgn="base"/>
            <a:r>
              <a:rPr lang="en-US" b="1" i="0" dirty="0">
                <a:solidFill>
                  <a:srgbClr val="232629"/>
                </a:solidFill>
                <a:effectLst/>
                <a:latin typeface="inherit"/>
              </a:rPr>
              <a:t>Does Normalization always increase the accuracy?</a:t>
            </a:r>
            <a:endParaRPr lang="en-US" b="0" i="0" dirty="0">
              <a:solidFill>
                <a:srgbClr val="232629"/>
              </a:solidFill>
              <a:effectLst/>
              <a:latin typeface="-apple-system"/>
            </a:endParaRPr>
          </a:p>
          <a:p>
            <a:pPr algn="l" fontAlgn="base"/>
            <a:r>
              <a:rPr lang="en-US" b="0" i="0" dirty="0">
                <a:solidFill>
                  <a:srgbClr val="232629"/>
                </a:solidFill>
                <a:effectLst/>
                <a:latin typeface="-apple-system"/>
              </a:rPr>
              <a:t>Apparently, No. It is not necessary that normalization always increases accuracy. It may or might not, you never really know until you implement.</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24</a:t>
            </a:fld>
            <a:endParaRPr lang="pt-BR"/>
          </a:p>
        </p:txBody>
      </p:sp>
    </p:spTree>
    <p:extLst>
      <p:ext uri="{BB962C8B-B14F-4D97-AF65-F5344CB8AC3E}">
        <p14:creationId xmlns:p14="http://schemas.microsoft.com/office/powerpoint/2010/main" val="19792518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br>
              <a:rPr lang="pt-BR" b="0" i="0" dirty="0">
                <a:solidFill>
                  <a:srgbClr val="374151"/>
                </a:solidFill>
                <a:effectLst/>
                <a:latin typeface="Söhne"/>
              </a:rPr>
            </a:br>
            <a:r>
              <a:rPr lang="pt-BR" b="0" i="0" dirty="0">
                <a:solidFill>
                  <a:srgbClr val="374151"/>
                </a:solidFill>
                <a:effectLst/>
                <a:latin typeface="Söhne"/>
              </a:rPr>
              <a:t>O problema da "</a:t>
            </a:r>
            <a:r>
              <a:rPr lang="pt-BR" b="0" i="0" dirty="0" err="1">
                <a:solidFill>
                  <a:srgbClr val="374151"/>
                </a:solidFill>
                <a:effectLst/>
                <a:latin typeface="Söhne"/>
              </a:rPr>
              <a:t>ReLU</a:t>
            </a:r>
            <a:r>
              <a:rPr lang="pt-BR" b="0" i="0" dirty="0">
                <a:solidFill>
                  <a:srgbClr val="374151"/>
                </a:solidFill>
                <a:effectLst/>
                <a:latin typeface="Söhne"/>
              </a:rPr>
              <a:t> agonizante", conhecido como "</a:t>
            </a:r>
            <a:r>
              <a:rPr lang="pt-BR" b="0" i="0" dirty="0" err="1">
                <a:solidFill>
                  <a:srgbClr val="374151"/>
                </a:solidFill>
                <a:effectLst/>
                <a:latin typeface="Söhne"/>
              </a:rPr>
              <a:t>dying</a:t>
            </a:r>
            <a:r>
              <a:rPr lang="pt-BR" b="0" i="0" dirty="0">
                <a:solidFill>
                  <a:srgbClr val="374151"/>
                </a:solidFill>
                <a:effectLst/>
                <a:latin typeface="Söhne"/>
              </a:rPr>
              <a:t> </a:t>
            </a:r>
            <a:r>
              <a:rPr lang="pt-BR" b="0" i="0" dirty="0" err="1">
                <a:solidFill>
                  <a:srgbClr val="374151"/>
                </a:solidFill>
                <a:effectLst/>
                <a:latin typeface="Söhne"/>
              </a:rPr>
              <a:t>ReLU</a:t>
            </a:r>
            <a:r>
              <a:rPr lang="pt-BR" b="0" i="0" dirty="0">
                <a:solidFill>
                  <a:srgbClr val="374151"/>
                </a:solidFill>
                <a:effectLst/>
                <a:latin typeface="Söhne"/>
              </a:rPr>
              <a:t> </a:t>
            </a:r>
            <a:r>
              <a:rPr lang="pt-BR" b="0" i="0" dirty="0" err="1">
                <a:solidFill>
                  <a:srgbClr val="374151"/>
                </a:solidFill>
                <a:effectLst/>
                <a:latin typeface="Söhne"/>
              </a:rPr>
              <a:t>problem</a:t>
            </a:r>
            <a:r>
              <a:rPr lang="pt-BR" b="0" i="0" dirty="0">
                <a:solidFill>
                  <a:srgbClr val="374151"/>
                </a:solidFill>
                <a:effectLst/>
                <a:latin typeface="Söhne"/>
              </a:rPr>
              <a:t>" em inglês, é uma desvantagem associada à função de ativação </a:t>
            </a:r>
            <a:r>
              <a:rPr lang="pt-BR" b="0" i="0" dirty="0" err="1">
                <a:solidFill>
                  <a:srgbClr val="374151"/>
                </a:solidFill>
                <a:effectLst/>
                <a:latin typeface="Söhne"/>
              </a:rPr>
              <a:t>ReLU</a:t>
            </a:r>
            <a:r>
              <a:rPr lang="pt-BR" b="0" i="0" dirty="0">
                <a:solidFill>
                  <a:srgbClr val="374151"/>
                </a:solidFill>
                <a:effectLst/>
                <a:latin typeface="Söhne"/>
              </a:rPr>
              <a:t> (</a:t>
            </a:r>
            <a:r>
              <a:rPr lang="pt-BR" b="0" i="0" dirty="0" err="1">
                <a:solidFill>
                  <a:srgbClr val="374151"/>
                </a:solidFill>
                <a:effectLst/>
                <a:latin typeface="Söhne"/>
              </a:rPr>
              <a:t>Rectified</a:t>
            </a:r>
            <a:r>
              <a:rPr lang="pt-BR" b="0" i="0" dirty="0">
                <a:solidFill>
                  <a:srgbClr val="374151"/>
                </a:solidFill>
                <a:effectLst/>
                <a:latin typeface="Söhne"/>
              </a:rPr>
              <a:t> Linear </a:t>
            </a:r>
            <a:r>
              <a:rPr lang="pt-BR" b="0" i="0" dirty="0" err="1">
                <a:solidFill>
                  <a:srgbClr val="374151"/>
                </a:solidFill>
                <a:effectLst/>
                <a:latin typeface="Söhne"/>
              </a:rPr>
              <a:t>Activation</a:t>
            </a:r>
            <a:r>
              <a:rPr lang="pt-BR" b="0" i="0" dirty="0">
                <a:solidFill>
                  <a:srgbClr val="374151"/>
                </a:solidFill>
                <a:effectLst/>
                <a:latin typeface="Söhne"/>
              </a:rPr>
              <a:t>) em redes neurais. Esse problema ocorre quando um grande número de neurônios em uma rede neural ativam para zero durante o treinamento e não conseguem atualizar seus pesos durante a retropropagação.</a:t>
            </a:r>
          </a:p>
          <a:p>
            <a:pPr algn="l"/>
            <a:endParaRPr lang="pt-BR" b="0" i="0" dirty="0">
              <a:solidFill>
                <a:srgbClr val="374151"/>
              </a:solidFill>
              <a:effectLst/>
              <a:latin typeface="Söhne"/>
            </a:endParaRPr>
          </a:p>
          <a:p>
            <a:pPr algn="l"/>
            <a:r>
              <a:rPr lang="pt-BR" b="0" i="0" dirty="0">
                <a:solidFill>
                  <a:srgbClr val="374151"/>
                </a:solidFill>
                <a:effectLst/>
                <a:latin typeface="Söhne"/>
              </a:rPr>
              <a:t>Quando a saída de um neurônio </a:t>
            </a:r>
            <a:r>
              <a:rPr lang="pt-BR" b="0" i="0" dirty="0" err="1">
                <a:solidFill>
                  <a:srgbClr val="374151"/>
                </a:solidFill>
                <a:effectLst/>
                <a:latin typeface="Söhne"/>
              </a:rPr>
              <a:t>ReLU</a:t>
            </a:r>
            <a:r>
              <a:rPr lang="pt-BR" b="0" i="0" dirty="0">
                <a:solidFill>
                  <a:srgbClr val="374151"/>
                </a:solidFill>
                <a:effectLst/>
                <a:latin typeface="Söhne"/>
              </a:rPr>
              <a:t> é sempre zero (ou quase zero) para todos os exemplos do conjunto de dados, isso resulta em uma falta de atualização dos pesos desse neurônio durante o processo de otimização. Como resultado, o neurônio permanece inativo e não contribui para o aprendizado da rede.</a:t>
            </a:r>
          </a:p>
          <a:p>
            <a:pPr algn="l"/>
            <a:endParaRPr lang="pt-BR" b="0" i="0" dirty="0">
              <a:solidFill>
                <a:srgbClr val="374151"/>
              </a:solidFill>
              <a:effectLst/>
              <a:latin typeface="Söhne"/>
            </a:endParaRPr>
          </a:p>
          <a:p>
            <a:pPr algn="l"/>
            <a:r>
              <a:rPr lang="pt-BR" b="0" i="0" dirty="0">
                <a:solidFill>
                  <a:srgbClr val="374151"/>
                </a:solidFill>
                <a:effectLst/>
                <a:latin typeface="Söhne"/>
              </a:rPr>
              <a:t>Isso pode levar a uma redução na capacidade da rede de aprender padrões complexos e representações úteis dos dados. A rede pode não ser capaz de modelar relações importantes nos dados e pode levar a um desempenho </a:t>
            </a:r>
            <a:r>
              <a:rPr lang="pt-BR" b="0" i="0" dirty="0" err="1">
                <a:solidFill>
                  <a:srgbClr val="374151"/>
                </a:solidFill>
                <a:effectLst/>
                <a:latin typeface="Söhne"/>
              </a:rPr>
              <a:t>subótimo</a:t>
            </a:r>
            <a:r>
              <a:rPr lang="pt-BR" b="0" i="0" dirty="0">
                <a:solidFill>
                  <a:srgbClr val="374151"/>
                </a:solidFill>
                <a:effectLst/>
                <a:latin typeface="Söhne"/>
              </a:rPr>
              <a:t>.</a:t>
            </a:r>
          </a:p>
          <a:p>
            <a:pPr algn="l"/>
            <a:endParaRPr lang="pt-BR" b="0" i="0" dirty="0">
              <a:solidFill>
                <a:srgbClr val="374151"/>
              </a:solidFill>
              <a:effectLst/>
              <a:latin typeface="Söhne"/>
            </a:endParaRPr>
          </a:p>
          <a:p>
            <a:pPr algn="l"/>
            <a:r>
              <a:rPr lang="pt-BR" b="0" i="0" dirty="0">
                <a:solidFill>
                  <a:srgbClr val="374151"/>
                </a:solidFill>
                <a:effectLst/>
                <a:latin typeface="Söhne"/>
              </a:rPr>
              <a:t>Para mitigar o problema da </a:t>
            </a:r>
            <a:r>
              <a:rPr lang="pt-BR" b="0" i="0" dirty="0" err="1">
                <a:solidFill>
                  <a:srgbClr val="374151"/>
                </a:solidFill>
                <a:effectLst/>
                <a:latin typeface="Söhne"/>
              </a:rPr>
              <a:t>ReLU</a:t>
            </a:r>
            <a:r>
              <a:rPr lang="pt-BR" b="0" i="0" dirty="0">
                <a:solidFill>
                  <a:srgbClr val="374151"/>
                </a:solidFill>
                <a:effectLst/>
                <a:latin typeface="Söhne"/>
              </a:rPr>
              <a:t> agonizante, variantes da </a:t>
            </a:r>
            <a:r>
              <a:rPr lang="pt-BR" b="0" i="0" dirty="0" err="1">
                <a:solidFill>
                  <a:srgbClr val="374151"/>
                </a:solidFill>
                <a:effectLst/>
                <a:latin typeface="Söhne"/>
              </a:rPr>
              <a:t>ReLU</a:t>
            </a:r>
            <a:r>
              <a:rPr lang="pt-BR" b="0" i="0" dirty="0">
                <a:solidFill>
                  <a:srgbClr val="374151"/>
                </a:solidFill>
                <a:effectLst/>
                <a:latin typeface="Söhne"/>
              </a:rPr>
              <a:t>, como a </a:t>
            </a:r>
            <a:r>
              <a:rPr lang="pt-BR" b="0" i="0" dirty="0" err="1">
                <a:solidFill>
                  <a:srgbClr val="374151"/>
                </a:solidFill>
                <a:effectLst/>
                <a:latin typeface="Söhne"/>
              </a:rPr>
              <a:t>Leaky</a:t>
            </a:r>
            <a:r>
              <a:rPr lang="pt-BR" b="0" i="0" dirty="0">
                <a:solidFill>
                  <a:srgbClr val="374151"/>
                </a:solidFill>
                <a:effectLst/>
                <a:latin typeface="Söhne"/>
              </a:rPr>
              <a:t> </a:t>
            </a:r>
            <a:r>
              <a:rPr lang="pt-BR" b="0" i="0" dirty="0" err="1">
                <a:solidFill>
                  <a:srgbClr val="374151"/>
                </a:solidFill>
                <a:effectLst/>
                <a:latin typeface="Söhne"/>
              </a:rPr>
              <a:t>ReLU</a:t>
            </a:r>
            <a:r>
              <a:rPr lang="pt-BR" b="0" i="0" dirty="0">
                <a:solidFill>
                  <a:srgbClr val="374151"/>
                </a:solidFill>
                <a:effectLst/>
                <a:latin typeface="Söhne"/>
              </a:rPr>
              <a:t>, </a:t>
            </a:r>
            <a:r>
              <a:rPr lang="pt-BR" b="0" i="0" dirty="0" err="1">
                <a:solidFill>
                  <a:srgbClr val="374151"/>
                </a:solidFill>
                <a:effectLst/>
                <a:latin typeface="Söhne"/>
              </a:rPr>
              <a:t>Parametric</a:t>
            </a:r>
            <a:r>
              <a:rPr lang="pt-BR" b="0" i="0" dirty="0">
                <a:solidFill>
                  <a:srgbClr val="374151"/>
                </a:solidFill>
                <a:effectLst/>
                <a:latin typeface="Söhne"/>
              </a:rPr>
              <a:t> </a:t>
            </a:r>
            <a:r>
              <a:rPr lang="pt-BR" b="0" i="0" dirty="0" err="1">
                <a:solidFill>
                  <a:srgbClr val="374151"/>
                </a:solidFill>
                <a:effectLst/>
                <a:latin typeface="Söhne"/>
              </a:rPr>
              <a:t>ReLU</a:t>
            </a:r>
            <a:r>
              <a:rPr lang="pt-BR" b="0" i="0" dirty="0">
                <a:solidFill>
                  <a:srgbClr val="374151"/>
                </a:solidFill>
                <a:effectLst/>
                <a:latin typeface="Söhne"/>
              </a:rPr>
              <a:t> e </a:t>
            </a:r>
            <a:r>
              <a:rPr lang="pt-BR" b="0" i="0" dirty="0" err="1">
                <a:solidFill>
                  <a:srgbClr val="374151"/>
                </a:solidFill>
                <a:effectLst/>
                <a:latin typeface="Söhne"/>
              </a:rPr>
              <a:t>Exponential</a:t>
            </a:r>
            <a:r>
              <a:rPr lang="pt-BR" b="0" i="0" dirty="0">
                <a:solidFill>
                  <a:srgbClr val="374151"/>
                </a:solidFill>
                <a:effectLst/>
                <a:latin typeface="Söhne"/>
              </a:rPr>
              <a:t> Linear </a:t>
            </a:r>
            <a:r>
              <a:rPr lang="pt-BR" b="0" i="0" dirty="0" err="1">
                <a:solidFill>
                  <a:srgbClr val="374151"/>
                </a:solidFill>
                <a:effectLst/>
                <a:latin typeface="Söhne"/>
              </a:rPr>
              <a:t>Units</a:t>
            </a:r>
            <a:r>
              <a:rPr lang="pt-BR" b="0" i="0" dirty="0">
                <a:solidFill>
                  <a:srgbClr val="374151"/>
                </a:solidFill>
                <a:effectLst/>
                <a:latin typeface="Söhne"/>
              </a:rPr>
              <a:t> (ELU), foram propostas. Essas variantes buscam resolver o problema de ativação constante igual a zero, permitindo que os neurônios continuem aprendendo mesmo quando estão desativados para algumas entradas.</a:t>
            </a:r>
          </a:p>
          <a:p>
            <a:pPr algn="l"/>
            <a:endParaRPr lang="pt-BR" b="0" i="0" dirty="0">
              <a:solidFill>
                <a:srgbClr val="374151"/>
              </a:solidFill>
              <a:effectLst/>
              <a:latin typeface="Söhne"/>
            </a:endParaRPr>
          </a:p>
          <a:p>
            <a:pPr algn="l"/>
            <a:r>
              <a:rPr lang="pt-BR" b="0" i="0" dirty="0">
                <a:solidFill>
                  <a:srgbClr val="374151"/>
                </a:solidFill>
                <a:effectLst/>
                <a:latin typeface="Söhne"/>
              </a:rPr>
              <a:t>Em resumo, o problema da </a:t>
            </a:r>
            <a:r>
              <a:rPr lang="pt-BR" b="0" i="0" dirty="0" err="1">
                <a:solidFill>
                  <a:srgbClr val="374151"/>
                </a:solidFill>
                <a:effectLst/>
                <a:latin typeface="Söhne"/>
              </a:rPr>
              <a:t>ReLU</a:t>
            </a:r>
            <a:r>
              <a:rPr lang="pt-BR" b="0" i="0" dirty="0">
                <a:solidFill>
                  <a:srgbClr val="374151"/>
                </a:solidFill>
                <a:effectLst/>
                <a:latin typeface="Söhne"/>
              </a:rPr>
              <a:t> agonizante refere-se à inatividade permanente de neurônios </a:t>
            </a:r>
            <a:r>
              <a:rPr lang="pt-BR" b="0" i="0" dirty="0" err="1">
                <a:solidFill>
                  <a:srgbClr val="374151"/>
                </a:solidFill>
                <a:effectLst/>
                <a:latin typeface="Söhne"/>
              </a:rPr>
              <a:t>ReLU</a:t>
            </a:r>
            <a:r>
              <a:rPr lang="pt-BR" b="0" i="0" dirty="0">
                <a:solidFill>
                  <a:srgbClr val="374151"/>
                </a:solidFill>
                <a:effectLst/>
                <a:latin typeface="Söhne"/>
              </a:rPr>
              <a:t> durante o treinamento, o que pode prejudicar o desempenho da rede neural. Variantes da </a:t>
            </a:r>
            <a:r>
              <a:rPr lang="pt-BR" b="0" i="0" dirty="0" err="1">
                <a:solidFill>
                  <a:srgbClr val="374151"/>
                </a:solidFill>
                <a:effectLst/>
                <a:latin typeface="Söhne"/>
              </a:rPr>
              <a:t>ReLU</a:t>
            </a:r>
            <a:r>
              <a:rPr lang="pt-BR" b="0" i="0" dirty="0">
                <a:solidFill>
                  <a:srgbClr val="374151"/>
                </a:solidFill>
                <a:effectLst/>
                <a:latin typeface="Söhne"/>
              </a:rPr>
              <a:t> foram desenvolvidas para contornar esse problema e permitir uma aprendizagem mais eficaz.</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27</a:t>
            </a:fld>
            <a:endParaRPr lang="pt-BR"/>
          </a:p>
        </p:txBody>
      </p:sp>
    </p:spTree>
    <p:extLst>
      <p:ext uri="{BB962C8B-B14F-4D97-AF65-F5344CB8AC3E}">
        <p14:creationId xmlns:p14="http://schemas.microsoft.com/office/powerpoint/2010/main" val="41315797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a:t>
            </a:fld>
            <a:endParaRPr lang="pt-BR"/>
          </a:p>
        </p:txBody>
      </p:sp>
    </p:spTree>
    <p:extLst>
      <p:ext uri="{BB962C8B-B14F-4D97-AF65-F5344CB8AC3E}">
        <p14:creationId xmlns:p14="http://schemas.microsoft.com/office/powerpoint/2010/main" val="387423865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br>
              <a:rPr lang="pt-BR" b="0" i="0" dirty="0">
                <a:solidFill>
                  <a:srgbClr val="374151"/>
                </a:solidFill>
                <a:effectLst/>
                <a:latin typeface="Söhne"/>
              </a:rPr>
            </a:br>
            <a:r>
              <a:rPr lang="pt-BR" b="0" i="0" dirty="0">
                <a:solidFill>
                  <a:srgbClr val="374151"/>
                </a:solidFill>
                <a:effectLst/>
                <a:latin typeface="Söhne"/>
              </a:rPr>
              <a:t>O problema da "</a:t>
            </a:r>
            <a:r>
              <a:rPr lang="pt-BR" b="0" i="0" dirty="0" err="1">
                <a:solidFill>
                  <a:srgbClr val="374151"/>
                </a:solidFill>
                <a:effectLst/>
                <a:latin typeface="Söhne"/>
              </a:rPr>
              <a:t>ReLU</a:t>
            </a:r>
            <a:r>
              <a:rPr lang="pt-BR" b="0" i="0" dirty="0">
                <a:solidFill>
                  <a:srgbClr val="374151"/>
                </a:solidFill>
                <a:effectLst/>
                <a:latin typeface="Söhne"/>
              </a:rPr>
              <a:t> agonizante", conhecido como "</a:t>
            </a:r>
            <a:r>
              <a:rPr lang="pt-BR" b="0" i="0" dirty="0" err="1">
                <a:solidFill>
                  <a:srgbClr val="374151"/>
                </a:solidFill>
                <a:effectLst/>
                <a:latin typeface="Söhne"/>
              </a:rPr>
              <a:t>dying</a:t>
            </a:r>
            <a:r>
              <a:rPr lang="pt-BR" b="0" i="0" dirty="0">
                <a:solidFill>
                  <a:srgbClr val="374151"/>
                </a:solidFill>
                <a:effectLst/>
                <a:latin typeface="Söhne"/>
              </a:rPr>
              <a:t> </a:t>
            </a:r>
            <a:r>
              <a:rPr lang="pt-BR" b="0" i="0" dirty="0" err="1">
                <a:solidFill>
                  <a:srgbClr val="374151"/>
                </a:solidFill>
                <a:effectLst/>
                <a:latin typeface="Söhne"/>
              </a:rPr>
              <a:t>ReLU</a:t>
            </a:r>
            <a:r>
              <a:rPr lang="pt-BR" b="0" i="0" dirty="0">
                <a:solidFill>
                  <a:srgbClr val="374151"/>
                </a:solidFill>
                <a:effectLst/>
                <a:latin typeface="Söhne"/>
              </a:rPr>
              <a:t> </a:t>
            </a:r>
            <a:r>
              <a:rPr lang="pt-BR" b="0" i="0" dirty="0" err="1">
                <a:solidFill>
                  <a:srgbClr val="374151"/>
                </a:solidFill>
                <a:effectLst/>
                <a:latin typeface="Söhne"/>
              </a:rPr>
              <a:t>problem</a:t>
            </a:r>
            <a:r>
              <a:rPr lang="pt-BR" b="0" i="0" dirty="0">
                <a:solidFill>
                  <a:srgbClr val="374151"/>
                </a:solidFill>
                <a:effectLst/>
                <a:latin typeface="Söhne"/>
              </a:rPr>
              <a:t>" em inglês, é uma desvantagem associada à função de ativação </a:t>
            </a:r>
            <a:r>
              <a:rPr lang="pt-BR" b="0" i="0" dirty="0" err="1">
                <a:solidFill>
                  <a:srgbClr val="374151"/>
                </a:solidFill>
                <a:effectLst/>
                <a:latin typeface="Söhne"/>
              </a:rPr>
              <a:t>ReLU</a:t>
            </a:r>
            <a:r>
              <a:rPr lang="pt-BR" b="0" i="0" dirty="0">
                <a:solidFill>
                  <a:srgbClr val="374151"/>
                </a:solidFill>
                <a:effectLst/>
                <a:latin typeface="Söhne"/>
              </a:rPr>
              <a:t> (</a:t>
            </a:r>
            <a:r>
              <a:rPr lang="pt-BR" b="0" i="0" dirty="0" err="1">
                <a:solidFill>
                  <a:srgbClr val="374151"/>
                </a:solidFill>
                <a:effectLst/>
                <a:latin typeface="Söhne"/>
              </a:rPr>
              <a:t>Rectified</a:t>
            </a:r>
            <a:r>
              <a:rPr lang="pt-BR" b="0" i="0" dirty="0">
                <a:solidFill>
                  <a:srgbClr val="374151"/>
                </a:solidFill>
                <a:effectLst/>
                <a:latin typeface="Söhne"/>
              </a:rPr>
              <a:t> Linear </a:t>
            </a:r>
            <a:r>
              <a:rPr lang="pt-BR" b="0" i="0" dirty="0" err="1">
                <a:solidFill>
                  <a:srgbClr val="374151"/>
                </a:solidFill>
                <a:effectLst/>
                <a:latin typeface="Söhne"/>
              </a:rPr>
              <a:t>Activation</a:t>
            </a:r>
            <a:r>
              <a:rPr lang="pt-BR" b="0" i="0" dirty="0">
                <a:solidFill>
                  <a:srgbClr val="374151"/>
                </a:solidFill>
                <a:effectLst/>
                <a:latin typeface="Söhne"/>
              </a:rPr>
              <a:t>) em redes neurais. Esse problema ocorre quando um grande número de neurônios em uma rede neural ativam para zero durante o treinamento e não conseguem atualizar seus pesos durante a retropropagação.</a:t>
            </a:r>
          </a:p>
          <a:p>
            <a:pPr algn="l"/>
            <a:endParaRPr lang="pt-BR" b="0" i="0" dirty="0">
              <a:solidFill>
                <a:srgbClr val="374151"/>
              </a:solidFill>
              <a:effectLst/>
              <a:latin typeface="Söhne"/>
            </a:endParaRPr>
          </a:p>
          <a:p>
            <a:pPr algn="l"/>
            <a:r>
              <a:rPr lang="pt-BR" b="0" i="0" dirty="0">
                <a:solidFill>
                  <a:srgbClr val="374151"/>
                </a:solidFill>
                <a:effectLst/>
                <a:latin typeface="Söhne"/>
              </a:rPr>
              <a:t>Quando a saída de um neurônio </a:t>
            </a:r>
            <a:r>
              <a:rPr lang="pt-BR" b="0" i="0" dirty="0" err="1">
                <a:solidFill>
                  <a:srgbClr val="374151"/>
                </a:solidFill>
                <a:effectLst/>
                <a:latin typeface="Söhne"/>
              </a:rPr>
              <a:t>ReLU</a:t>
            </a:r>
            <a:r>
              <a:rPr lang="pt-BR" b="0" i="0" dirty="0">
                <a:solidFill>
                  <a:srgbClr val="374151"/>
                </a:solidFill>
                <a:effectLst/>
                <a:latin typeface="Söhne"/>
              </a:rPr>
              <a:t> é sempre zero (ou quase zero) para todos os exemplos do conjunto de dados, isso resulta em uma falta de atualização dos pesos desse neurônio durante o processo de otimização. Como resultado, o neurônio permanece inativo e não contribui para o aprendizado da rede.</a:t>
            </a:r>
          </a:p>
          <a:p>
            <a:pPr algn="l"/>
            <a:endParaRPr lang="pt-BR" b="0" i="0" dirty="0">
              <a:solidFill>
                <a:srgbClr val="374151"/>
              </a:solidFill>
              <a:effectLst/>
              <a:latin typeface="Söhne"/>
            </a:endParaRPr>
          </a:p>
          <a:p>
            <a:pPr algn="l"/>
            <a:r>
              <a:rPr lang="pt-BR" b="0" i="0" dirty="0">
                <a:solidFill>
                  <a:srgbClr val="374151"/>
                </a:solidFill>
                <a:effectLst/>
                <a:latin typeface="Söhne"/>
              </a:rPr>
              <a:t>Isso pode levar a uma redução na capacidade da rede de aprender padrões complexos e representações úteis dos dados. A rede pode não ser capaz de modelar relações importantes nos dados e pode levar a um desempenho </a:t>
            </a:r>
            <a:r>
              <a:rPr lang="pt-BR" b="0" i="0" dirty="0" err="1">
                <a:solidFill>
                  <a:srgbClr val="374151"/>
                </a:solidFill>
                <a:effectLst/>
                <a:latin typeface="Söhne"/>
              </a:rPr>
              <a:t>subótimo</a:t>
            </a:r>
            <a:r>
              <a:rPr lang="pt-BR" b="0" i="0" dirty="0">
                <a:solidFill>
                  <a:srgbClr val="374151"/>
                </a:solidFill>
                <a:effectLst/>
                <a:latin typeface="Söhne"/>
              </a:rPr>
              <a:t>.</a:t>
            </a:r>
          </a:p>
          <a:p>
            <a:pPr algn="l"/>
            <a:endParaRPr lang="pt-BR" b="0" i="0" dirty="0">
              <a:solidFill>
                <a:srgbClr val="374151"/>
              </a:solidFill>
              <a:effectLst/>
              <a:latin typeface="Söhne"/>
            </a:endParaRPr>
          </a:p>
          <a:p>
            <a:pPr algn="l"/>
            <a:r>
              <a:rPr lang="pt-BR" b="0" i="0" dirty="0">
                <a:solidFill>
                  <a:srgbClr val="374151"/>
                </a:solidFill>
                <a:effectLst/>
                <a:latin typeface="Söhne"/>
              </a:rPr>
              <a:t>Para mitigar o problema da </a:t>
            </a:r>
            <a:r>
              <a:rPr lang="pt-BR" b="0" i="0" dirty="0" err="1">
                <a:solidFill>
                  <a:srgbClr val="374151"/>
                </a:solidFill>
                <a:effectLst/>
                <a:latin typeface="Söhne"/>
              </a:rPr>
              <a:t>ReLU</a:t>
            </a:r>
            <a:r>
              <a:rPr lang="pt-BR" b="0" i="0" dirty="0">
                <a:solidFill>
                  <a:srgbClr val="374151"/>
                </a:solidFill>
                <a:effectLst/>
                <a:latin typeface="Söhne"/>
              </a:rPr>
              <a:t> agonizante, variantes da </a:t>
            </a:r>
            <a:r>
              <a:rPr lang="pt-BR" b="0" i="0" dirty="0" err="1">
                <a:solidFill>
                  <a:srgbClr val="374151"/>
                </a:solidFill>
                <a:effectLst/>
                <a:latin typeface="Söhne"/>
              </a:rPr>
              <a:t>ReLU</a:t>
            </a:r>
            <a:r>
              <a:rPr lang="pt-BR" b="0" i="0" dirty="0">
                <a:solidFill>
                  <a:srgbClr val="374151"/>
                </a:solidFill>
                <a:effectLst/>
                <a:latin typeface="Söhne"/>
              </a:rPr>
              <a:t>, como a </a:t>
            </a:r>
            <a:r>
              <a:rPr lang="pt-BR" b="0" i="0" dirty="0" err="1">
                <a:solidFill>
                  <a:srgbClr val="374151"/>
                </a:solidFill>
                <a:effectLst/>
                <a:latin typeface="Söhne"/>
              </a:rPr>
              <a:t>Leaky</a:t>
            </a:r>
            <a:r>
              <a:rPr lang="pt-BR" b="0" i="0" dirty="0">
                <a:solidFill>
                  <a:srgbClr val="374151"/>
                </a:solidFill>
                <a:effectLst/>
                <a:latin typeface="Söhne"/>
              </a:rPr>
              <a:t> </a:t>
            </a:r>
            <a:r>
              <a:rPr lang="pt-BR" b="0" i="0" dirty="0" err="1">
                <a:solidFill>
                  <a:srgbClr val="374151"/>
                </a:solidFill>
                <a:effectLst/>
                <a:latin typeface="Söhne"/>
              </a:rPr>
              <a:t>ReLU</a:t>
            </a:r>
            <a:r>
              <a:rPr lang="pt-BR" b="0" i="0" dirty="0">
                <a:solidFill>
                  <a:srgbClr val="374151"/>
                </a:solidFill>
                <a:effectLst/>
                <a:latin typeface="Söhne"/>
              </a:rPr>
              <a:t>, </a:t>
            </a:r>
            <a:r>
              <a:rPr lang="pt-BR" b="0" i="0" dirty="0" err="1">
                <a:solidFill>
                  <a:srgbClr val="374151"/>
                </a:solidFill>
                <a:effectLst/>
                <a:latin typeface="Söhne"/>
              </a:rPr>
              <a:t>Parametric</a:t>
            </a:r>
            <a:r>
              <a:rPr lang="pt-BR" b="0" i="0" dirty="0">
                <a:solidFill>
                  <a:srgbClr val="374151"/>
                </a:solidFill>
                <a:effectLst/>
                <a:latin typeface="Söhne"/>
              </a:rPr>
              <a:t> </a:t>
            </a:r>
            <a:r>
              <a:rPr lang="pt-BR" b="0" i="0" dirty="0" err="1">
                <a:solidFill>
                  <a:srgbClr val="374151"/>
                </a:solidFill>
                <a:effectLst/>
                <a:latin typeface="Söhne"/>
              </a:rPr>
              <a:t>ReLU</a:t>
            </a:r>
            <a:r>
              <a:rPr lang="pt-BR" b="0" i="0" dirty="0">
                <a:solidFill>
                  <a:srgbClr val="374151"/>
                </a:solidFill>
                <a:effectLst/>
                <a:latin typeface="Söhne"/>
              </a:rPr>
              <a:t> e </a:t>
            </a:r>
            <a:r>
              <a:rPr lang="pt-BR" b="0" i="0" dirty="0" err="1">
                <a:solidFill>
                  <a:srgbClr val="374151"/>
                </a:solidFill>
                <a:effectLst/>
                <a:latin typeface="Söhne"/>
              </a:rPr>
              <a:t>Exponential</a:t>
            </a:r>
            <a:r>
              <a:rPr lang="pt-BR" b="0" i="0" dirty="0">
                <a:solidFill>
                  <a:srgbClr val="374151"/>
                </a:solidFill>
                <a:effectLst/>
                <a:latin typeface="Söhne"/>
              </a:rPr>
              <a:t> Linear </a:t>
            </a:r>
            <a:r>
              <a:rPr lang="pt-BR" b="0" i="0" dirty="0" err="1">
                <a:solidFill>
                  <a:srgbClr val="374151"/>
                </a:solidFill>
                <a:effectLst/>
                <a:latin typeface="Söhne"/>
              </a:rPr>
              <a:t>Units</a:t>
            </a:r>
            <a:r>
              <a:rPr lang="pt-BR" b="0" i="0" dirty="0">
                <a:solidFill>
                  <a:srgbClr val="374151"/>
                </a:solidFill>
                <a:effectLst/>
                <a:latin typeface="Söhne"/>
              </a:rPr>
              <a:t> (ELU), foram propostas. Essas variantes buscam resolver o problema de ativação constante igual a zero, permitindo que os neurônios continuem aprendendo mesmo quando estão desativados para algumas entradas.</a:t>
            </a:r>
          </a:p>
          <a:p>
            <a:pPr algn="l"/>
            <a:endParaRPr lang="pt-BR" b="0" i="0" dirty="0">
              <a:solidFill>
                <a:srgbClr val="374151"/>
              </a:solidFill>
              <a:effectLst/>
              <a:latin typeface="Söhne"/>
            </a:endParaRPr>
          </a:p>
          <a:p>
            <a:pPr algn="l"/>
            <a:r>
              <a:rPr lang="pt-BR" b="0" i="0" dirty="0">
                <a:solidFill>
                  <a:srgbClr val="374151"/>
                </a:solidFill>
                <a:effectLst/>
                <a:latin typeface="Söhne"/>
              </a:rPr>
              <a:t>Em resumo, o problema da </a:t>
            </a:r>
            <a:r>
              <a:rPr lang="pt-BR" b="0" i="0" dirty="0" err="1">
                <a:solidFill>
                  <a:srgbClr val="374151"/>
                </a:solidFill>
                <a:effectLst/>
                <a:latin typeface="Söhne"/>
              </a:rPr>
              <a:t>ReLU</a:t>
            </a:r>
            <a:r>
              <a:rPr lang="pt-BR" b="0" i="0" dirty="0">
                <a:solidFill>
                  <a:srgbClr val="374151"/>
                </a:solidFill>
                <a:effectLst/>
                <a:latin typeface="Söhne"/>
              </a:rPr>
              <a:t> agonizante refere-se à inatividade permanente de neurônios </a:t>
            </a:r>
            <a:r>
              <a:rPr lang="pt-BR" b="0" i="0" dirty="0" err="1">
                <a:solidFill>
                  <a:srgbClr val="374151"/>
                </a:solidFill>
                <a:effectLst/>
                <a:latin typeface="Söhne"/>
              </a:rPr>
              <a:t>ReLU</a:t>
            </a:r>
            <a:r>
              <a:rPr lang="pt-BR" b="0" i="0" dirty="0">
                <a:solidFill>
                  <a:srgbClr val="374151"/>
                </a:solidFill>
                <a:effectLst/>
                <a:latin typeface="Söhne"/>
              </a:rPr>
              <a:t> durante o treinamento, o que pode prejudicar o desempenho da rede neural. Variantes da </a:t>
            </a:r>
            <a:r>
              <a:rPr lang="pt-BR" b="0" i="0" dirty="0" err="1">
                <a:solidFill>
                  <a:srgbClr val="374151"/>
                </a:solidFill>
                <a:effectLst/>
                <a:latin typeface="Söhne"/>
              </a:rPr>
              <a:t>ReLU</a:t>
            </a:r>
            <a:r>
              <a:rPr lang="pt-BR" b="0" i="0" dirty="0">
                <a:solidFill>
                  <a:srgbClr val="374151"/>
                </a:solidFill>
                <a:effectLst/>
                <a:latin typeface="Söhne"/>
              </a:rPr>
              <a:t> foram desenvolvidas para contornar esse problema e permitir uma aprendizagem mais eficaz.</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28</a:t>
            </a:fld>
            <a:endParaRPr lang="pt-BR"/>
          </a:p>
        </p:txBody>
      </p:sp>
    </p:spTree>
    <p:extLst>
      <p:ext uri="{BB962C8B-B14F-4D97-AF65-F5344CB8AC3E}">
        <p14:creationId xmlns:p14="http://schemas.microsoft.com/office/powerpoint/2010/main" val="37925434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br>
              <a:rPr lang="pt-BR" b="0" i="0" dirty="0">
                <a:solidFill>
                  <a:srgbClr val="374151"/>
                </a:solidFill>
                <a:effectLst/>
                <a:latin typeface="Söhne"/>
              </a:rPr>
            </a:br>
            <a:r>
              <a:rPr lang="pt-BR" b="0" i="0" dirty="0">
                <a:solidFill>
                  <a:srgbClr val="374151"/>
                </a:solidFill>
                <a:effectLst/>
                <a:latin typeface="Söhne"/>
              </a:rPr>
              <a:t>O problema da "</a:t>
            </a:r>
            <a:r>
              <a:rPr lang="pt-BR" b="0" i="0" dirty="0" err="1">
                <a:solidFill>
                  <a:srgbClr val="374151"/>
                </a:solidFill>
                <a:effectLst/>
                <a:latin typeface="Söhne"/>
              </a:rPr>
              <a:t>ReLU</a:t>
            </a:r>
            <a:r>
              <a:rPr lang="pt-BR" b="0" i="0" dirty="0">
                <a:solidFill>
                  <a:srgbClr val="374151"/>
                </a:solidFill>
                <a:effectLst/>
                <a:latin typeface="Söhne"/>
              </a:rPr>
              <a:t> agonizante", conhecido como "</a:t>
            </a:r>
            <a:r>
              <a:rPr lang="pt-BR" b="0" i="0" dirty="0" err="1">
                <a:solidFill>
                  <a:srgbClr val="374151"/>
                </a:solidFill>
                <a:effectLst/>
                <a:latin typeface="Söhne"/>
              </a:rPr>
              <a:t>dying</a:t>
            </a:r>
            <a:r>
              <a:rPr lang="pt-BR" b="0" i="0" dirty="0">
                <a:solidFill>
                  <a:srgbClr val="374151"/>
                </a:solidFill>
                <a:effectLst/>
                <a:latin typeface="Söhne"/>
              </a:rPr>
              <a:t> </a:t>
            </a:r>
            <a:r>
              <a:rPr lang="pt-BR" b="0" i="0" dirty="0" err="1">
                <a:solidFill>
                  <a:srgbClr val="374151"/>
                </a:solidFill>
                <a:effectLst/>
                <a:latin typeface="Söhne"/>
              </a:rPr>
              <a:t>ReLU</a:t>
            </a:r>
            <a:r>
              <a:rPr lang="pt-BR" b="0" i="0" dirty="0">
                <a:solidFill>
                  <a:srgbClr val="374151"/>
                </a:solidFill>
                <a:effectLst/>
                <a:latin typeface="Söhne"/>
              </a:rPr>
              <a:t> </a:t>
            </a:r>
            <a:r>
              <a:rPr lang="pt-BR" b="0" i="0" dirty="0" err="1">
                <a:solidFill>
                  <a:srgbClr val="374151"/>
                </a:solidFill>
                <a:effectLst/>
                <a:latin typeface="Söhne"/>
              </a:rPr>
              <a:t>problem</a:t>
            </a:r>
            <a:r>
              <a:rPr lang="pt-BR" b="0" i="0" dirty="0">
                <a:solidFill>
                  <a:srgbClr val="374151"/>
                </a:solidFill>
                <a:effectLst/>
                <a:latin typeface="Söhne"/>
              </a:rPr>
              <a:t>" em inglês, é uma desvantagem associada à função de ativação </a:t>
            </a:r>
            <a:r>
              <a:rPr lang="pt-BR" b="0" i="0" dirty="0" err="1">
                <a:solidFill>
                  <a:srgbClr val="374151"/>
                </a:solidFill>
                <a:effectLst/>
                <a:latin typeface="Söhne"/>
              </a:rPr>
              <a:t>ReLU</a:t>
            </a:r>
            <a:r>
              <a:rPr lang="pt-BR" b="0" i="0" dirty="0">
                <a:solidFill>
                  <a:srgbClr val="374151"/>
                </a:solidFill>
                <a:effectLst/>
                <a:latin typeface="Söhne"/>
              </a:rPr>
              <a:t> (</a:t>
            </a:r>
            <a:r>
              <a:rPr lang="pt-BR" b="0" i="0" dirty="0" err="1">
                <a:solidFill>
                  <a:srgbClr val="374151"/>
                </a:solidFill>
                <a:effectLst/>
                <a:latin typeface="Söhne"/>
              </a:rPr>
              <a:t>Rectified</a:t>
            </a:r>
            <a:r>
              <a:rPr lang="pt-BR" b="0" i="0" dirty="0">
                <a:solidFill>
                  <a:srgbClr val="374151"/>
                </a:solidFill>
                <a:effectLst/>
                <a:latin typeface="Söhne"/>
              </a:rPr>
              <a:t> Linear </a:t>
            </a:r>
            <a:r>
              <a:rPr lang="pt-BR" b="0" i="0" dirty="0" err="1">
                <a:solidFill>
                  <a:srgbClr val="374151"/>
                </a:solidFill>
                <a:effectLst/>
                <a:latin typeface="Söhne"/>
              </a:rPr>
              <a:t>Activation</a:t>
            </a:r>
            <a:r>
              <a:rPr lang="pt-BR" b="0" i="0" dirty="0">
                <a:solidFill>
                  <a:srgbClr val="374151"/>
                </a:solidFill>
                <a:effectLst/>
                <a:latin typeface="Söhne"/>
              </a:rPr>
              <a:t>) em redes neurais. Esse problema ocorre quando um grande número de neurônios em uma rede neural ativam para zero durante o treinamento e não conseguem atualizar seus pesos durante a retropropagação.</a:t>
            </a:r>
          </a:p>
          <a:p>
            <a:pPr algn="l"/>
            <a:endParaRPr lang="pt-BR" b="0" i="0" dirty="0">
              <a:solidFill>
                <a:srgbClr val="374151"/>
              </a:solidFill>
              <a:effectLst/>
              <a:latin typeface="Söhne"/>
            </a:endParaRPr>
          </a:p>
          <a:p>
            <a:pPr algn="l"/>
            <a:r>
              <a:rPr lang="pt-BR" b="0" i="0" dirty="0">
                <a:solidFill>
                  <a:srgbClr val="374151"/>
                </a:solidFill>
                <a:effectLst/>
                <a:latin typeface="Söhne"/>
              </a:rPr>
              <a:t>Quando a saída de um neurônio </a:t>
            </a:r>
            <a:r>
              <a:rPr lang="pt-BR" b="0" i="0" dirty="0" err="1">
                <a:solidFill>
                  <a:srgbClr val="374151"/>
                </a:solidFill>
                <a:effectLst/>
                <a:latin typeface="Söhne"/>
              </a:rPr>
              <a:t>ReLU</a:t>
            </a:r>
            <a:r>
              <a:rPr lang="pt-BR" b="0" i="0" dirty="0">
                <a:solidFill>
                  <a:srgbClr val="374151"/>
                </a:solidFill>
                <a:effectLst/>
                <a:latin typeface="Söhne"/>
              </a:rPr>
              <a:t> é sempre zero (ou quase zero) para todos os exemplos do conjunto de dados, isso resulta em uma falta de atualização dos pesos desse neurônio durante o processo de otimização. Como resultado, o neurônio permanece inativo e não contribui para o aprendizado da rede.</a:t>
            </a:r>
          </a:p>
          <a:p>
            <a:pPr algn="l"/>
            <a:endParaRPr lang="pt-BR" b="0" i="0" dirty="0">
              <a:solidFill>
                <a:srgbClr val="374151"/>
              </a:solidFill>
              <a:effectLst/>
              <a:latin typeface="Söhne"/>
            </a:endParaRPr>
          </a:p>
          <a:p>
            <a:pPr algn="l"/>
            <a:r>
              <a:rPr lang="pt-BR" b="0" i="0" dirty="0">
                <a:solidFill>
                  <a:srgbClr val="374151"/>
                </a:solidFill>
                <a:effectLst/>
                <a:latin typeface="Söhne"/>
              </a:rPr>
              <a:t>Isso pode levar a uma redução na capacidade da rede de aprender padrões complexos e representações úteis dos dados. A rede pode não ser capaz de modelar relações importantes nos dados e pode levar a um desempenho </a:t>
            </a:r>
            <a:r>
              <a:rPr lang="pt-BR" b="0" i="0" dirty="0" err="1">
                <a:solidFill>
                  <a:srgbClr val="374151"/>
                </a:solidFill>
                <a:effectLst/>
                <a:latin typeface="Söhne"/>
              </a:rPr>
              <a:t>subótimo</a:t>
            </a:r>
            <a:r>
              <a:rPr lang="pt-BR" b="0" i="0" dirty="0">
                <a:solidFill>
                  <a:srgbClr val="374151"/>
                </a:solidFill>
                <a:effectLst/>
                <a:latin typeface="Söhne"/>
              </a:rPr>
              <a:t>.</a:t>
            </a:r>
          </a:p>
          <a:p>
            <a:pPr algn="l"/>
            <a:endParaRPr lang="pt-BR" b="0" i="0" dirty="0">
              <a:solidFill>
                <a:srgbClr val="374151"/>
              </a:solidFill>
              <a:effectLst/>
              <a:latin typeface="Söhne"/>
            </a:endParaRPr>
          </a:p>
          <a:p>
            <a:pPr algn="l"/>
            <a:r>
              <a:rPr lang="pt-BR" b="0" i="0" dirty="0">
                <a:solidFill>
                  <a:srgbClr val="374151"/>
                </a:solidFill>
                <a:effectLst/>
                <a:latin typeface="Söhne"/>
              </a:rPr>
              <a:t>Para mitigar o problema da </a:t>
            </a:r>
            <a:r>
              <a:rPr lang="pt-BR" b="0" i="0" dirty="0" err="1">
                <a:solidFill>
                  <a:srgbClr val="374151"/>
                </a:solidFill>
                <a:effectLst/>
                <a:latin typeface="Söhne"/>
              </a:rPr>
              <a:t>ReLU</a:t>
            </a:r>
            <a:r>
              <a:rPr lang="pt-BR" b="0" i="0" dirty="0">
                <a:solidFill>
                  <a:srgbClr val="374151"/>
                </a:solidFill>
                <a:effectLst/>
                <a:latin typeface="Söhne"/>
              </a:rPr>
              <a:t> agonizante, variantes da </a:t>
            </a:r>
            <a:r>
              <a:rPr lang="pt-BR" b="0" i="0" dirty="0" err="1">
                <a:solidFill>
                  <a:srgbClr val="374151"/>
                </a:solidFill>
                <a:effectLst/>
                <a:latin typeface="Söhne"/>
              </a:rPr>
              <a:t>ReLU</a:t>
            </a:r>
            <a:r>
              <a:rPr lang="pt-BR" b="0" i="0" dirty="0">
                <a:solidFill>
                  <a:srgbClr val="374151"/>
                </a:solidFill>
                <a:effectLst/>
                <a:latin typeface="Söhne"/>
              </a:rPr>
              <a:t>, como a </a:t>
            </a:r>
            <a:r>
              <a:rPr lang="pt-BR" b="0" i="0" dirty="0" err="1">
                <a:solidFill>
                  <a:srgbClr val="374151"/>
                </a:solidFill>
                <a:effectLst/>
                <a:latin typeface="Söhne"/>
              </a:rPr>
              <a:t>Leaky</a:t>
            </a:r>
            <a:r>
              <a:rPr lang="pt-BR" b="0" i="0" dirty="0">
                <a:solidFill>
                  <a:srgbClr val="374151"/>
                </a:solidFill>
                <a:effectLst/>
                <a:latin typeface="Söhne"/>
              </a:rPr>
              <a:t> </a:t>
            </a:r>
            <a:r>
              <a:rPr lang="pt-BR" b="0" i="0" dirty="0" err="1">
                <a:solidFill>
                  <a:srgbClr val="374151"/>
                </a:solidFill>
                <a:effectLst/>
                <a:latin typeface="Söhne"/>
              </a:rPr>
              <a:t>ReLU</a:t>
            </a:r>
            <a:r>
              <a:rPr lang="pt-BR" b="0" i="0" dirty="0">
                <a:solidFill>
                  <a:srgbClr val="374151"/>
                </a:solidFill>
                <a:effectLst/>
                <a:latin typeface="Söhne"/>
              </a:rPr>
              <a:t>, </a:t>
            </a:r>
            <a:r>
              <a:rPr lang="pt-BR" b="0" i="0" dirty="0" err="1">
                <a:solidFill>
                  <a:srgbClr val="374151"/>
                </a:solidFill>
                <a:effectLst/>
                <a:latin typeface="Söhne"/>
              </a:rPr>
              <a:t>Parametric</a:t>
            </a:r>
            <a:r>
              <a:rPr lang="pt-BR" b="0" i="0" dirty="0">
                <a:solidFill>
                  <a:srgbClr val="374151"/>
                </a:solidFill>
                <a:effectLst/>
                <a:latin typeface="Söhne"/>
              </a:rPr>
              <a:t> </a:t>
            </a:r>
            <a:r>
              <a:rPr lang="pt-BR" b="0" i="0" dirty="0" err="1">
                <a:solidFill>
                  <a:srgbClr val="374151"/>
                </a:solidFill>
                <a:effectLst/>
                <a:latin typeface="Söhne"/>
              </a:rPr>
              <a:t>ReLU</a:t>
            </a:r>
            <a:r>
              <a:rPr lang="pt-BR" b="0" i="0" dirty="0">
                <a:solidFill>
                  <a:srgbClr val="374151"/>
                </a:solidFill>
                <a:effectLst/>
                <a:latin typeface="Söhne"/>
              </a:rPr>
              <a:t> e </a:t>
            </a:r>
            <a:r>
              <a:rPr lang="pt-BR" b="0" i="0" dirty="0" err="1">
                <a:solidFill>
                  <a:srgbClr val="374151"/>
                </a:solidFill>
                <a:effectLst/>
                <a:latin typeface="Söhne"/>
              </a:rPr>
              <a:t>Exponential</a:t>
            </a:r>
            <a:r>
              <a:rPr lang="pt-BR" b="0" i="0" dirty="0">
                <a:solidFill>
                  <a:srgbClr val="374151"/>
                </a:solidFill>
                <a:effectLst/>
                <a:latin typeface="Söhne"/>
              </a:rPr>
              <a:t> Linear </a:t>
            </a:r>
            <a:r>
              <a:rPr lang="pt-BR" b="0" i="0" dirty="0" err="1">
                <a:solidFill>
                  <a:srgbClr val="374151"/>
                </a:solidFill>
                <a:effectLst/>
                <a:latin typeface="Söhne"/>
              </a:rPr>
              <a:t>Units</a:t>
            </a:r>
            <a:r>
              <a:rPr lang="pt-BR" b="0" i="0" dirty="0">
                <a:solidFill>
                  <a:srgbClr val="374151"/>
                </a:solidFill>
                <a:effectLst/>
                <a:latin typeface="Söhne"/>
              </a:rPr>
              <a:t> (ELU), foram propostas. Essas variantes buscam resolver o problema de ativação constante igual a zero, permitindo que os neurônios continuem aprendendo mesmo quando estão desativados para algumas entradas.</a:t>
            </a:r>
          </a:p>
          <a:p>
            <a:pPr algn="l"/>
            <a:endParaRPr lang="pt-BR" b="0" i="0" dirty="0">
              <a:solidFill>
                <a:srgbClr val="374151"/>
              </a:solidFill>
              <a:effectLst/>
              <a:latin typeface="Söhne"/>
            </a:endParaRPr>
          </a:p>
          <a:p>
            <a:pPr algn="l"/>
            <a:r>
              <a:rPr lang="pt-BR" b="0" i="0" dirty="0">
                <a:solidFill>
                  <a:srgbClr val="374151"/>
                </a:solidFill>
                <a:effectLst/>
                <a:latin typeface="Söhne"/>
              </a:rPr>
              <a:t>Em resumo, o problema da </a:t>
            </a:r>
            <a:r>
              <a:rPr lang="pt-BR" b="0" i="0" dirty="0" err="1">
                <a:solidFill>
                  <a:srgbClr val="374151"/>
                </a:solidFill>
                <a:effectLst/>
                <a:latin typeface="Söhne"/>
              </a:rPr>
              <a:t>ReLU</a:t>
            </a:r>
            <a:r>
              <a:rPr lang="pt-BR" b="0" i="0" dirty="0">
                <a:solidFill>
                  <a:srgbClr val="374151"/>
                </a:solidFill>
                <a:effectLst/>
                <a:latin typeface="Söhne"/>
              </a:rPr>
              <a:t> agonizante refere-se à inatividade permanente de neurônios </a:t>
            </a:r>
            <a:r>
              <a:rPr lang="pt-BR" b="0" i="0" dirty="0" err="1">
                <a:solidFill>
                  <a:srgbClr val="374151"/>
                </a:solidFill>
                <a:effectLst/>
                <a:latin typeface="Söhne"/>
              </a:rPr>
              <a:t>ReLU</a:t>
            </a:r>
            <a:r>
              <a:rPr lang="pt-BR" b="0" i="0" dirty="0">
                <a:solidFill>
                  <a:srgbClr val="374151"/>
                </a:solidFill>
                <a:effectLst/>
                <a:latin typeface="Söhne"/>
              </a:rPr>
              <a:t> durante o treinamento, o que pode prejudicar o desempenho da rede neural. Variantes da </a:t>
            </a:r>
            <a:r>
              <a:rPr lang="pt-BR" b="0" i="0" dirty="0" err="1">
                <a:solidFill>
                  <a:srgbClr val="374151"/>
                </a:solidFill>
                <a:effectLst/>
                <a:latin typeface="Söhne"/>
              </a:rPr>
              <a:t>ReLU</a:t>
            </a:r>
            <a:r>
              <a:rPr lang="pt-BR" b="0" i="0" dirty="0">
                <a:solidFill>
                  <a:srgbClr val="374151"/>
                </a:solidFill>
                <a:effectLst/>
                <a:latin typeface="Söhne"/>
              </a:rPr>
              <a:t> foram desenvolvidas para contornar esse problema e permitir uma aprendizagem mais eficaz.</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29</a:t>
            </a:fld>
            <a:endParaRPr lang="pt-BR"/>
          </a:p>
        </p:txBody>
      </p:sp>
    </p:spTree>
    <p:extLst>
      <p:ext uri="{BB962C8B-B14F-4D97-AF65-F5344CB8AC3E}">
        <p14:creationId xmlns:p14="http://schemas.microsoft.com/office/powerpoint/2010/main" val="29765873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r>
              <a:rPr lang="pt-BR" b="0" i="0" dirty="0">
                <a:solidFill>
                  <a:srgbClr val="374151"/>
                </a:solidFill>
                <a:effectLst/>
                <a:latin typeface="Söhne"/>
              </a:rPr>
              <a:t>A classificação </a:t>
            </a:r>
            <a:r>
              <a:rPr lang="pt-BR" b="0" i="0" dirty="0" err="1">
                <a:solidFill>
                  <a:srgbClr val="374151"/>
                </a:solidFill>
                <a:effectLst/>
                <a:latin typeface="Söhne"/>
              </a:rPr>
              <a:t>multilabel</a:t>
            </a:r>
            <a:r>
              <a:rPr lang="pt-BR" b="0" i="0" dirty="0">
                <a:solidFill>
                  <a:srgbClr val="374151"/>
                </a:solidFill>
                <a:effectLst/>
                <a:latin typeface="Söhne"/>
              </a:rPr>
              <a:t> é uma tarefa de aprendizado de máquina em que um modelo é treinado para atribuir múltiplas etiquetas a uma única instância de dados. Em outras palavras, cada exemplo de entrada pode ser associado a mais de uma classe ou categoria ao mesmo tempo. Isso difere da classificação </a:t>
            </a:r>
            <a:r>
              <a:rPr lang="pt-BR" b="0" i="0" dirty="0" err="1">
                <a:solidFill>
                  <a:srgbClr val="374151"/>
                </a:solidFill>
                <a:effectLst/>
                <a:latin typeface="Söhne"/>
              </a:rPr>
              <a:t>multiclasse</a:t>
            </a:r>
            <a:r>
              <a:rPr lang="pt-BR" b="0" i="0" dirty="0">
                <a:solidFill>
                  <a:srgbClr val="374151"/>
                </a:solidFill>
                <a:effectLst/>
                <a:latin typeface="Söhne"/>
              </a:rPr>
              <a:t>, onde cada exemplo é atribuído a uma única classe exclusiva.</a:t>
            </a:r>
          </a:p>
          <a:p>
            <a:pPr algn="l"/>
            <a:endParaRPr lang="pt-BR" b="0" i="0" dirty="0">
              <a:solidFill>
                <a:srgbClr val="374151"/>
              </a:solidFill>
              <a:effectLst/>
              <a:latin typeface="Söhne"/>
            </a:endParaRPr>
          </a:p>
          <a:p>
            <a:pPr algn="l"/>
            <a:r>
              <a:rPr lang="pt-BR" b="0" i="0" dirty="0">
                <a:solidFill>
                  <a:srgbClr val="374151"/>
                </a:solidFill>
                <a:effectLst/>
                <a:latin typeface="Söhne"/>
              </a:rPr>
              <a:t>A classificação </a:t>
            </a:r>
            <a:r>
              <a:rPr lang="pt-BR" b="0" i="0" dirty="0" err="1">
                <a:solidFill>
                  <a:srgbClr val="374151"/>
                </a:solidFill>
                <a:effectLst/>
                <a:latin typeface="Söhne"/>
              </a:rPr>
              <a:t>multilabel</a:t>
            </a:r>
            <a:r>
              <a:rPr lang="pt-BR" b="0" i="0" dirty="0">
                <a:solidFill>
                  <a:srgbClr val="374151"/>
                </a:solidFill>
                <a:effectLst/>
                <a:latin typeface="Söhne"/>
              </a:rPr>
              <a:t> é frequentemente usada em situações em que os dados podem pertencer a várias categorias simultaneamente. Por exemplo, na análise de texto, um modelo pode ser treinado para categorizar um artigo em tópicos múltiplos, como "tecnologia", "ciência" e "saúde", tudo ao mesmo tempo.</a:t>
            </a:r>
          </a:p>
          <a:p>
            <a:pPr algn="l"/>
            <a:endParaRPr lang="pt-BR" b="0" i="0" dirty="0">
              <a:solidFill>
                <a:srgbClr val="374151"/>
              </a:solidFill>
              <a:effectLst/>
              <a:latin typeface="Söhne"/>
            </a:endParaRPr>
          </a:p>
          <a:p>
            <a:pPr algn="l"/>
            <a:r>
              <a:rPr lang="pt-BR" b="0" i="0" dirty="0">
                <a:solidFill>
                  <a:srgbClr val="374151"/>
                </a:solidFill>
                <a:effectLst/>
                <a:latin typeface="Söhne"/>
              </a:rPr>
              <a:t>Para lidar com a classificação </a:t>
            </a:r>
            <a:r>
              <a:rPr lang="pt-BR" b="0" i="0" dirty="0" err="1">
                <a:solidFill>
                  <a:srgbClr val="374151"/>
                </a:solidFill>
                <a:effectLst/>
                <a:latin typeface="Söhne"/>
              </a:rPr>
              <a:t>multilabel</a:t>
            </a:r>
            <a:r>
              <a:rPr lang="pt-BR" b="0" i="0" dirty="0">
                <a:solidFill>
                  <a:srgbClr val="374151"/>
                </a:solidFill>
                <a:effectLst/>
                <a:latin typeface="Söhne"/>
              </a:rPr>
              <a:t>, as funções de ativação na camada de saída da rede neural devem ser escolhidas de acordo com o problema. A função de ativação mais comum nesse contexto é a </a:t>
            </a:r>
            <a:r>
              <a:rPr lang="pt-BR" b="0" i="0" dirty="0" err="1">
                <a:solidFill>
                  <a:srgbClr val="374151"/>
                </a:solidFill>
                <a:effectLst/>
                <a:latin typeface="Söhne"/>
              </a:rPr>
              <a:t>sigmoid</a:t>
            </a:r>
            <a:r>
              <a:rPr lang="pt-BR" b="0" i="0" dirty="0">
                <a:solidFill>
                  <a:srgbClr val="374151"/>
                </a:solidFill>
                <a:effectLst/>
                <a:latin typeface="Söhne"/>
              </a:rPr>
              <a:t>, que produz saídas entre 0 e 1, representando as probabilidades de pertencer a cada classe individual.</a:t>
            </a:r>
          </a:p>
          <a:p>
            <a:pPr algn="l"/>
            <a:endParaRPr lang="pt-BR" b="0" i="0" dirty="0">
              <a:solidFill>
                <a:srgbClr val="374151"/>
              </a:solidFill>
              <a:effectLst/>
              <a:latin typeface="Söhne"/>
            </a:endParaRPr>
          </a:p>
          <a:p>
            <a:pPr algn="l"/>
            <a:r>
              <a:rPr lang="pt-BR" b="0" i="0" dirty="0">
                <a:solidFill>
                  <a:srgbClr val="374151"/>
                </a:solidFill>
                <a:effectLst/>
                <a:latin typeface="Söhne"/>
              </a:rPr>
              <a:t>No treinamento, uma abordagem comum é usar a função de perda de entropia cruzada binária (</a:t>
            </a:r>
            <a:r>
              <a:rPr lang="pt-BR" b="0" i="0" dirty="0" err="1">
                <a:solidFill>
                  <a:srgbClr val="374151"/>
                </a:solidFill>
                <a:effectLst/>
                <a:latin typeface="Söhne"/>
              </a:rPr>
              <a:t>Binary</a:t>
            </a:r>
            <a:r>
              <a:rPr lang="pt-BR" b="0" i="0" dirty="0">
                <a:solidFill>
                  <a:srgbClr val="374151"/>
                </a:solidFill>
                <a:effectLst/>
                <a:latin typeface="Söhne"/>
              </a:rPr>
              <a:t> Cross-</a:t>
            </a:r>
            <a:r>
              <a:rPr lang="pt-BR" b="0" i="0" dirty="0" err="1">
                <a:solidFill>
                  <a:srgbClr val="374151"/>
                </a:solidFill>
                <a:effectLst/>
                <a:latin typeface="Söhne"/>
              </a:rPr>
              <a:t>Entropy</a:t>
            </a:r>
            <a:r>
              <a:rPr lang="pt-BR" b="0" i="0" dirty="0">
                <a:solidFill>
                  <a:srgbClr val="374151"/>
                </a:solidFill>
                <a:effectLst/>
                <a:latin typeface="Söhne"/>
              </a:rPr>
              <a:t>) para cada etiqueta individual. Cada etiqueta é tratada como uma tarefa de classificação binária, onde a perda é calculada entre a saída prevista e o valor real (0 ou 1) para cada etiqueta.</a:t>
            </a:r>
          </a:p>
          <a:p>
            <a:pPr algn="l"/>
            <a:endParaRPr lang="pt-BR" b="0" i="0" dirty="0">
              <a:solidFill>
                <a:srgbClr val="374151"/>
              </a:solidFill>
              <a:effectLst/>
              <a:latin typeface="Söhne"/>
            </a:endParaRPr>
          </a:p>
          <a:p>
            <a:pPr algn="l"/>
            <a:r>
              <a:rPr lang="pt-BR" b="0" i="0" dirty="0">
                <a:solidFill>
                  <a:srgbClr val="374151"/>
                </a:solidFill>
                <a:effectLst/>
                <a:latin typeface="Söhne"/>
              </a:rPr>
              <a:t>A classificação </a:t>
            </a:r>
            <a:r>
              <a:rPr lang="pt-BR" b="0" i="0" dirty="0" err="1">
                <a:solidFill>
                  <a:srgbClr val="374151"/>
                </a:solidFill>
                <a:effectLst/>
                <a:latin typeface="Söhne"/>
              </a:rPr>
              <a:t>multilabel</a:t>
            </a:r>
            <a:r>
              <a:rPr lang="pt-BR" b="0" i="0" dirty="0">
                <a:solidFill>
                  <a:srgbClr val="374151"/>
                </a:solidFill>
                <a:effectLst/>
                <a:latin typeface="Söhne"/>
              </a:rPr>
              <a:t> é aplicada em várias áreas, como análise de texto, processamento de linguagem natural, bioinformática e sistemas de recomendação, onde os dados podem ser associados a múltiplas categorias simultaneamente.</a:t>
            </a:r>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31</a:t>
            </a:fld>
            <a:endParaRPr lang="pt-BR"/>
          </a:p>
        </p:txBody>
      </p:sp>
    </p:spTree>
    <p:extLst>
      <p:ext uri="{BB962C8B-B14F-4D97-AF65-F5344CB8AC3E}">
        <p14:creationId xmlns:p14="http://schemas.microsoft.com/office/powerpoint/2010/main" val="292909430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32</a:t>
            </a:fld>
            <a:endParaRPr lang="pt-BR"/>
          </a:p>
        </p:txBody>
      </p:sp>
    </p:spTree>
    <p:extLst>
      <p:ext uri="{BB962C8B-B14F-4D97-AF65-F5344CB8AC3E}">
        <p14:creationId xmlns:p14="http://schemas.microsoft.com/office/powerpoint/2010/main" val="200983178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33</a:t>
            </a:fld>
            <a:endParaRPr lang="pt-BR"/>
          </a:p>
        </p:txBody>
      </p:sp>
    </p:spTree>
    <p:extLst>
      <p:ext uri="{BB962C8B-B14F-4D97-AF65-F5344CB8AC3E}">
        <p14:creationId xmlns:p14="http://schemas.microsoft.com/office/powerpoint/2010/main" val="22258984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r>
              <a:rPr lang="en-US" b="0" i="0" dirty="0">
                <a:solidFill>
                  <a:srgbClr val="172B4D"/>
                </a:solidFill>
                <a:effectLst/>
                <a:latin typeface="-apple-system"/>
              </a:rPr>
              <a:t>Improvements</a:t>
            </a:r>
          </a:p>
          <a:p>
            <a:pPr algn="l"/>
            <a:r>
              <a:rPr lang="en-US" b="0" i="0" dirty="0">
                <a:solidFill>
                  <a:srgbClr val="172B4D"/>
                </a:solidFill>
                <a:effectLst/>
                <a:latin typeface="-apple-system"/>
              </a:rPr>
              <a:t>This saves memory when the label is sparse (the number of classes is very large). Now how we can improve the speed?</a:t>
            </a:r>
          </a:p>
          <a:p>
            <a:pPr algn="l"/>
            <a:r>
              <a:rPr lang="en-US" b="0" i="0" dirty="0">
                <a:solidFill>
                  <a:srgbClr val="172B4D"/>
                </a:solidFill>
                <a:effectLst/>
                <a:latin typeface="-apple-system"/>
              </a:rPr>
              <a:t>When labels are mutually exclusive, in normal cross-entropy calculation, there is a lot of log/dot/sum operations applied on </a:t>
            </a:r>
            <a:r>
              <a:rPr lang="en-US" b="0" i="0" dirty="0" err="1">
                <a:solidFill>
                  <a:srgbClr val="172B4D"/>
                </a:solidFill>
                <a:effectLst/>
                <a:latin typeface="-apple-system"/>
              </a:rPr>
              <a:t>y_pred</a:t>
            </a:r>
            <a:r>
              <a:rPr lang="en-US" b="0" i="0" dirty="0">
                <a:solidFill>
                  <a:srgbClr val="172B4D"/>
                </a:solidFill>
                <a:effectLst/>
                <a:latin typeface="-apple-system"/>
              </a:rPr>
              <a:t> probabilities that will eventually be 0s. We actually don't need those operations.</a:t>
            </a:r>
          </a:p>
          <a:p>
            <a:pPr algn="l"/>
            <a:r>
              <a:rPr lang="en-US" b="0" i="0" dirty="0">
                <a:solidFill>
                  <a:srgbClr val="172B4D"/>
                </a:solidFill>
                <a:effectLst/>
                <a:latin typeface="-apple-system"/>
              </a:rPr>
              <a:t>Instead of doing log operations on all </a:t>
            </a:r>
            <a:r>
              <a:rPr lang="en-US" b="0" i="0" dirty="0" err="1">
                <a:solidFill>
                  <a:srgbClr val="172B4D"/>
                </a:solidFill>
                <a:effectLst/>
                <a:latin typeface="-apple-system"/>
              </a:rPr>
              <a:t>y_pred</a:t>
            </a:r>
            <a:r>
              <a:rPr lang="en-US" b="0" i="0" dirty="0">
                <a:solidFill>
                  <a:srgbClr val="172B4D"/>
                </a:solidFill>
                <a:effectLst/>
                <a:latin typeface="-apple-system"/>
              </a:rPr>
              <a:t> and then dot with </a:t>
            </a:r>
            <a:r>
              <a:rPr lang="en-US" b="0" i="0" dirty="0" err="1">
                <a:solidFill>
                  <a:srgbClr val="172B4D"/>
                </a:solidFill>
                <a:effectLst/>
                <a:latin typeface="-apple-system"/>
              </a:rPr>
              <a:t>y_true</a:t>
            </a:r>
            <a:r>
              <a:rPr lang="en-US" b="0" i="0" dirty="0">
                <a:solidFill>
                  <a:srgbClr val="172B4D"/>
                </a:solidFill>
                <a:effectLst/>
                <a:latin typeface="-apple-system"/>
              </a:rPr>
              <a:t>, we can directly pick the probability from </a:t>
            </a:r>
            <a:r>
              <a:rPr lang="en-US" b="0" i="0" dirty="0" err="1">
                <a:solidFill>
                  <a:srgbClr val="172B4D"/>
                </a:solidFill>
                <a:effectLst/>
                <a:latin typeface="-apple-system"/>
              </a:rPr>
              <a:t>y_pred</a:t>
            </a:r>
            <a:r>
              <a:rPr lang="en-US" b="0" i="0" dirty="0">
                <a:solidFill>
                  <a:srgbClr val="172B4D"/>
                </a:solidFill>
                <a:effectLst/>
                <a:latin typeface="-apple-system"/>
              </a:rPr>
              <a:t> at the index provided by </a:t>
            </a:r>
            <a:r>
              <a:rPr lang="en-US" b="0" i="0" dirty="0" err="1">
                <a:solidFill>
                  <a:srgbClr val="172B4D"/>
                </a:solidFill>
                <a:effectLst/>
                <a:latin typeface="-apple-system"/>
              </a:rPr>
              <a:t>y_true</a:t>
            </a:r>
            <a:r>
              <a:rPr lang="en-US" b="0" i="0" dirty="0">
                <a:solidFill>
                  <a:srgbClr val="172B4D"/>
                </a:solidFill>
                <a:effectLst/>
                <a:latin typeface="-apple-system"/>
              </a:rPr>
              <a:t>. Then apply log operation. No dot and sum operation is needed.</a:t>
            </a:r>
          </a:p>
          <a:p>
            <a:pPr algn="l"/>
            <a:r>
              <a:rPr lang="en-US" b="0" i="0" dirty="0">
                <a:solidFill>
                  <a:srgbClr val="172B4D"/>
                </a:solidFill>
                <a:effectLst/>
                <a:latin typeface="-apple-system"/>
              </a:rPr>
              <a:t>Following is the pseudo code:</a:t>
            </a:r>
          </a:p>
          <a:p>
            <a:r>
              <a:rPr lang="en-US" dirty="0"/>
              <a:t>loss = </a:t>
            </a:r>
            <a:r>
              <a:rPr lang="en-US" dirty="0" err="1"/>
              <a:t>mx.sym.pick</a:t>
            </a:r>
            <a:r>
              <a:rPr lang="en-US" dirty="0"/>
              <a:t>(</a:t>
            </a:r>
            <a:r>
              <a:rPr lang="en-US" dirty="0" err="1"/>
              <a:t>y_pred</a:t>
            </a:r>
            <a:r>
              <a:rPr lang="en-US" dirty="0"/>
              <a:t>, </a:t>
            </a:r>
            <a:r>
              <a:rPr lang="en-US" dirty="0" err="1"/>
              <a:t>y_true</a:t>
            </a:r>
            <a:r>
              <a:rPr lang="en-US" dirty="0"/>
              <a:t>, axis=axis, </a:t>
            </a:r>
            <a:r>
              <a:rPr lang="en-US" dirty="0" err="1"/>
              <a:t>keepdims</a:t>
            </a:r>
            <a:r>
              <a:rPr lang="en-US" dirty="0"/>
              <a:t>=True) loss = - mx.sym.log(loss, axis=axis)</a:t>
            </a:r>
            <a:endParaRPr lang="pt-BR" dirty="0"/>
          </a:p>
          <a:p>
            <a:endParaRPr lang="pt-BR" dirty="0"/>
          </a:p>
          <a:p>
            <a:r>
              <a:rPr lang="pt-BR" dirty="0"/>
              <a:t>Referências</a:t>
            </a:r>
          </a:p>
          <a:p>
            <a:endParaRPr lang="pt-BR" dirty="0"/>
          </a:p>
          <a:p>
            <a:r>
              <a:rPr lang="pt-BR" dirty="0"/>
              <a:t>[1] https://cwiki.apache.org/confluence/display/MXNET/Multi-hot+Sparse+Categorical+Cross-entropy</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36</a:t>
            </a:fld>
            <a:endParaRPr lang="pt-BR"/>
          </a:p>
        </p:txBody>
      </p:sp>
    </p:spTree>
    <p:extLst>
      <p:ext uri="{BB962C8B-B14F-4D97-AF65-F5344CB8AC3E}">
        <p14:creationId xmlns:p14="http://schemas.microsoft.com/office/powerpoint/2010/main" val="90231393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37</a:t>
            </a:fld>
            <a:endParaRPr lang="pt-BR"/>
          </a:p>
        </p:txBody>
      </p:sp>
    </p:spTree>
    <p:extLst>
      <p:ext uri="{BB962C8B-B14F-4D97-AF65-F5344CB8AC3E}">
        <p14:creationId xmlns:p14="http://schemas.microsoft.com/office/powerpoint/2010/main" val="314347968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38</a:t>
            </a:fld>
            <a:endParaRPr lang="pt-BR"/>
          </a:p>
        </p:txBody>
      </p:sp>
    </p:spTree>
    <p:extLst>
      <p:ext uri="{BB962C8B-B14F-4D97-AF65-F5344CB8AC3E}">
        <p14:creationId xmlns:p14="http://schemas.microsoft.com/office/powerpoint/2010/main" val="385345841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39</a:t>
            </a:fld>
            <a:endParaRPr lang="pt-BR"/>
          </a:p>
        </p:txBody>
      </p:sp>
    </p:spTree>
    <p:extLst>
      <p:ext uri="{BB962C8B-B14F-4D97-AF65-F5344CB8AC3E}">
        <p14:creationId xmlns:p14="http://schemas.microsoft.com/office/powerpoint/2010/main" val="31382971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https://colab.research.google.com/</a:t>
            </a:r>
            <a:r>
              <a:rPr lang="pt-BR" dirty="0" err="1"/>
              <a:t>github</a:t>
            </a:r>
            <a:r>
              <a:rPr lang="pt-BR" dirty="0"/>
              <a:t>/zz4fap/tp557-iot-ml/</a:t>
            </a:r>
            <a:r>
              <a:rPr lang="pt-BR" dirty="0" err="1"/>
              <a:t>blob</a:t>
            </a:r>
            <a:r>
              <a:rPr lang="pt-BR" dirty="0"/>
              <a:t>/master/</a:t>
            </a:r>
            <a:r>
              <a:rPr lang="pt-BR" dirty="0" err="1"/>
              <a:t>examples</a:t>
            </a:r>
            <a:r>
              <a:rPr lang="pt-BR" dirty="0"/>
              <a:t>/</a:t>
            </a:r>
            <a:r>
              <a:rPr lang="pt-BR" dirty="0" err="1"/>
              <a:t>Detecção_de_dígitos_escritos_à_mão.ipynb</a:t>
            </a: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42</a:t>
            </a:fld>
            <a:endParaRPr lang="pt-BR"/>
          </a:p>
        </p:txBody>
      </p:sp>
    </p:spTree>
    <p:extLst>
      <p:ext uri="{BB962C8B-B14F-4D97-AF65-F5344CB8AC3E}">
        <p14:creationId xmlns:p14="http://schemas.microsoft.com/office/powerpoint/2010/main" val="42131208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a:t>
            </a:fld>
            <a:endParaRPr lang="pt-BR"/>
          </a:p>
        </p:txBody>
      </p:sp>
    </p:spTree>
    <p:extLst>
      <p:ext uri="{BB962C8B-B14F-4D97-AF65-F5344CB8AC3E}">
        <p14:creationId xmlns:p14="http://schemas.microsoft.com/office/powerpoint/2010/main" val="175928742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https://colab.research.google.com/</a:t>
            </a:r>
            <a:r>
              <a:rPr lang="pt-BR" dirty="0" err="1"/>
              <a:t>github</a:t>
            </a:r>
            <a:r>
              <a:rPr lang="pt-BR" dirty="0"/>
              <a:t>/zz4fap/tp557-iot-ml/</a:t>
            </a:r>
            <a:r>
              <a:rPr lang="pt-BR" dirty="0" err="1"/>
              <a:t>blob</a:t>
            </a:r>
            <a:r>
              <a:rPr lang="pt-BR" dirty="0"/>
              <a:t>/master/</a:t>
            </a:r>
            <a:r>
              <a:rPr lang="pt-BR" dirty="0" err="1"/>
              <a:t>exercises</a:t>
            </a:r>
            <a:r>
              <a:rPr lang="pt-BR" dirty="0"/>
              <a:t>/</a:t>
            </a:r>
            <a:r>
              <a:rPr lang="pt-BR" dirty="0" err="1"/>
              <a:t>Exercício_detecção_de_peças_de_roupa.ipynb</a:t>
            </a:r>
            <a:endParaRPr lang="pt-BR" dirty="0"/>
          </a:p>
          <a:p>
            <a:endParaRPr lang="pt-BR" dirty="0"/>
          </a:p>
          <a:p>
            <a:endParaRPr lang="pt-BR" dirty="0"/>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43</a:t>
            </a:fld>
            <a:endParaRPr lang="pt-BR"/>
          </a:p>
        </p:txBody>
      </p:sp>
    </p:spTree>
    <p:extLst>
      <p:ext uri="{BB962C8B-B14F-4D97-AF65-F5344CB8AC3E}">
        <p14:creationId xmlns:p14="http://schemas.microsoft.com/office/powerpoint/2010/main" val="42479224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Veremos agora como podemos passar de nosso exemplo de um único neurônio para uma rede de vários neurônios e várias camadas.</a:t>
            </a:r>
          </a:p>
          <a:p>
            <a:r>
              <a:rPr lang="pt-BR" dirty="0"/>
              <a:t>E então como isso pode funcionar para classificar o conteúdo.</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4</a:t>
            </a:fld>
            <a:endParaRPr lang="pt-BR"/>
          </a:p>
        </p:txBody>
      </p:sp>
    </p:spTree>
    <p:extLst>
      <p:ext uri="{BB962C8B-B14F-4D97-AF65-F5344CB8AC3E}">
        <p14:creationId xmlns:p14="http://schemas.microsoft.com/office/powerpoint/2010/main" val="26918369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Até este ponto, olhamos para um único neurônio e o usamos para obter o valor de y para x, quando há uma relação linear entre y e x. Mas as redes neurais podem ser mais sofisticadas do que isso.</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5</a:t>
            </a:fld>
            <a:endParaRPr lang="pt-BR"/>
          </a:p>
        </p:txBody>
      </p:sp>
    </p:spTree>
    <p:extLst>
      <p:ext uri="{BB962C8B-B14F-4D97-AF65-F5344CB8AC3E}">
        <p14:creationId xmlns:p14="http://schemas.microsoft.com/office/powerpoint/2010/main" val="18811104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Até este ponto, olhamos para um único neurônio e o usamos para obter o valor de y para x, quando há uma relação linear entre y e x. Mas as redes neurais podem ser mais sofisticadas do que isso.</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6</a:t>
            </a:fld>
            <a:endParaRPr lang="pt-BR"/>
          </a:p>
        </p:txBody>
      </p:sp>
    </p:spTree>
    <p:extLst>
      <p:ext uri="{BB962C8B-B14F-4D97-AF65-F5344CB8AC3E}">
        <p14:creationId xmlns:p14="http://schemas.microsoft.com/office/powerpoint/2010/main" val="8632555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Até este ponto, olhamos para um único neurônio e o usamos para obter o valor de y para x, quando há uma relação linear entre y e x. Mas as redes neurais podem ser mais sofisticadas do que isso.</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7</a:t>
            </a:fld>
            <a:endParaRPr lang="pt-BR"/>
          </a:p>
        </p:txBody>
      </p:sp>
    </p:spTree>
    <p:extLst>
      <p:ext uri="{BB962C8B-B14F-4D97-AF65-F5344CB8AC3E}">
        <p14:creationId xmlns:p14="http://schemas.microsoft.com/office/powerpoint/2010/main" val="23143605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Até este ponto, olhamos para um único neurônio e o usamos para obter o valor de y para x, quando há uma relação linear entre y e x. Mas as redes neurais podem ser mais sofisticadas do que isso.</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8</a:t>
            </a:fld>
            <a:endParaRPr lang="pt-BR"/>
          </a:p>
        </p:txBody>
      </p:sp>
    </p:spTree>
    <p:extLst>
      <p:ext uri="{BB962C8B-B14F-4D97-AF65-F5344CB8AC3E}">
        <p14:creationId xmlns:p14="http://schemas.microsoft.com/office/powerpoint/2010/main" val="35385576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Até este ponto, olhamos para um único neurônio e o usamos para obter o valor de y para x, quando há uma relação linear entre y e x. Mas as redes neurais podem ser mais sofisticadas do que isso.</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9</a:t>
            </a:fld>
            <a:endParaRPr lang="pt-BR"/>
          </a:p>
        </p:txBody>
      </p:sp>
    </p:spTree>
    <p:extLst>
      <p:ext uri="{BB962C8B-B14F-4D97-AF65-F5344CB8AC3E}">
        <p14:creationId xmlns:p14="http://schemas.microsoft.com/office/powerpoint/2010/main" val="13898126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DB9B4FF-B06E-403C-A326-BDC64D8FF94E}"/>
              </a:ext>
            </a:extLst>
          </p:cNvPr>
          <p:cNvSpPr>
            <a:spLocks noGrp="1"/>
          </p:cNvSpPr>
          <p:nvPr>
            <p:ph type="ctrTitle"/>
          </p:nvPr>
        </p:nvSpPr>
        <p:spPr>
          <a:xfrm>
            <a:off x="1524000" y="1122363"/>
            <a:ext cx="9144000" cy="2387600"/>
          </a:xfrm>
        </p:spPr>
        <p:txBody>
          <a:bodyPr anchor="b"/>
          <a:lstStyle>
            <a:lvl1pPr algn="ctr">
              <a:defRPr sz="6000"/>
            </a:lvl1pPr>
          </a:lstStyle>
          <a:p>
            <a:r>
              <a:rPr lang="pt-BR"/>
              <a:t>Clique para editar o título Mestre</a:t>
            </a:r>
          </a:p>
        </p:txBody>
      </p:sp>
      <p:sp>
        <p:nvSpPr>
          <p:cNvPr id="3" name="Subtítulo 2">
            <a:extLst>
              <a:ext uri="{FF2B5EF4-FFF2-40B4-BE49-F238E27FC236}">
                <a16:creationId xmlns:a16="http://schemas.microsoft.com/office/drawing/2014/main" id="{247BDFCE-746E-45BF-A319-4733D58D163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p>
        </p:txBody>
      </p:sp>
      <p:sp>
        <p:nvSpPr>
          <p:cNvPr id="4" name="Espaço Reservado para Data 3">
            <a:extLst>
              <a:ext uri="{FF2B5EF4-FFF2-40B4-BE49-F238E27FC236}">
                <a16:creationId xmlns:a16="http://schemas.microsoft.com/office/drawing/2014/main" id="{9EDE2778-5372-4104-B96D-968184DA8288}"/>
              </a:ext>
            </a:extLst>
          </p:cNvPr>
          <p:cNvSpPr>
            <a:spLocks noGrp="1"/>
          </p:cNvSpPr>
          <p:nvPr>
            <p:ph type="dt" sz="half" idx="10"/>
          </p:nvPr>
        </p:nvSpPr>
        <p:spPr/>
        <p:txBody>
          <a:bodyPr/>
          <a:lstStyle/>
          <a:p>
            <a:fld id="{63289F7E-B80B-496E-81B4-D396C37C9454}" type="datetimeFigureOut">
              <a:rPr lang="pt-BR" smtClean="0"/>
              <a:t>21/08/2023</a:t>
            </a:fld>
            <a:endParaRPr lang="pt-BR"/>
          </a:p>
        </p:txBody>
      </p:sp>
      <p:sp>
        <p:nvSpPr>
          <p:cNvPr id="5" name="Espaço Reservado para Rodapé 4">
            <a:extLst>
              <a:ext uri="{FF2B5EF4-FFF2-40B4-BE49-F238E27FC236}">
                <a16:creationId xmlns:a16="http://schemas.microsoft.com/office/drawing/2014/main" id="{C1DD0F41-C861-4051-988D-3024A37A4B93}"/>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07E5967E-D980-431A-A5DB-3F0C5030A81E}"/>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6497542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036C49F-3E68-4175-81BA-3C3FEE44308A}"/>
              </a:ext>
            </a:extLst>
          </p:cNvPr>
          <p:cNvSpPr>
            <a:spLocks noGrp="1"/>
          </p:cNvSpPr>
          <p:nvPr>
            <p:ph type="title"/>
          </p:nvPr>
        </p:nvSpPr>
        <p:spPr/>
        <p:txBody>
          <a:bodyPr/>
          <a:lstStyle/>
          <a:p>
            <a:r>
              <a:rPr lang="pt-BR"/>
              <a:t>Clique para editar o título Mestre</a:t>
            </a:r>
          </a:p>
        </p:txBody>
      </p:sp>
      <p:sp>
        <p:nvSpPr>
          <p:cNvPr id="3" name="Espaço Reservado para Texto Vertical 2">
            <a:extLst>
              <a:ext uri="{FF2B5EF4-FFF2-40B4-BE49-F238E27FC236}">
                <a16:creationId xmlns:a16="http://schemas.microsoft.com/office/drawing/2014/main" id="{426FA736-3DD3-4D4E-B57B-BBE1D8F7D424}"/>
              </a:ext>
            </a:extLst>
          </p:cNvPr>
          <p:cNvSpPr>
            <a:spLocks noGrp="1"/>
          </p:cNvSpPr>
          <p:nvPr>
            <p:ph type="body" orient="vert" idx="1"/>
          </p:nvPr>
        </p:nvSpPr>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99E8855C-D8FD-48F6-B14E-861E0DE4D915}"/>
              </a:ext>
            </a:extLst>
          </p:cNvPr>
          <p:cNvSpPr>
            <a:spLocks noGrp="1"/>
          </p:cNvSpPr>
          <p:nvPr>
            <p:ph type="dt" sz="half" idx="10"/>
          </p:nvPr>
        </p:nvSpPr>
        <p:spPr/>
        <p:txBody>
          <a:bodyPr/>
          <a:lstStyle/>
          <a:p>
            <a:fld id="{63289F7E-B80B-496E-81B4-D396C37C9454}" type="datetimeFigureOut">
              <a:rPr lang="pt-BR" smtClean="0"/>
              <a:t>21/08/2023</a:t>
            </a:fld>
            <a:endParaRPr lang="pt-BR"/>
          </a:p>
        </p:txBody>
      </p:sp>
      <p:sp>
        <p:nvSpPr>
          <p:cNvPr id="5" name="Espaço Reservado para Rodapé 4">
            <a:extLst>
              <a:ext uri="{FF2B5EF4-FFF2-40B4-BE49-F238E27FC236}">
                <a16:creationId xmlns:a16="http://schemas.microsoft.com/office/drawing/2014/main" id="{97C0BB88-2F21-42A5-ACFF-83DA47F2D340}"/>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6CB462B3-1F22-4C05-B4B8-7A279FB7D5E9}"/>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5534815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EAEAB728-701C-4207-A9D5-23FF45C60502}"/>
              </a:ext>
            </a:extLst>
          </p:cNvPr>
          <p:cNvSpPr>
            <a:spLocks noGrp="1"/>
          </p:cNvSpPr>
          <p:nvPr>
            <p:ph type="title" orient="vert"/>
          </p:nvPr>
        </p:nvSpPr>
        <p:spPr>
          <a:xfrm>
            <a:off x="8724900" y="365125"/>
            <a:ext cx="2628900" cy="5811838"/>
          </a:xfrm>
        </p:spPr>
        <p:txBody>
          <a:bodyPr vert="eaVert"/>
          <a:lstStyle/>
          <a:p>
            <a:r>
              <a:rPr lang="pt-BR"/>
              <a:t>Clique para editar o título Mestre</a:t>
            </a:r>
          </a:p>
        </p:txBody>
      </p:sp>
      <p:sp>
        <p:nvSpPr>
          <p:cNvPr id="3" name="Espaço Reservado para Texto Vertical 2">
            <a:extLst>
              <a:ext uri="{FF2B5EF4-FFF2-40B4-BE49-F238E27FC236}">
                <a16:creationId xmlns:a16="http://schemas.microsoft.com/office/drawing/2014/main" id="{BA8C8CCF-7823-480A-9A19-0F664DD17E3B}"/>
              </a:ext>
            </a:extLst>
          </p:cNvPr>
          <p:cNvSpPr>
            <a:spLocks noGrp="1"/>
          </p:cNvSpPr>
          <p:nvPr>
            <p:ph type="body" orient="vert" idx="1"/>
          </p:nvPr>
        </p:nvSpPr>
        <p:spPr>
          <a:xfrm>
            <a:off x="838200" y="365125"/>
            <a:ext cx="7734300" cy="5811838"/>
          </a:xfrm>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721D5734-7B1F-425D-942F-6EB73344027C}"/>
              </a:ext>
            </a:extLst>
          </p:cNvPr>
          <p:cNvSpPr>
            <a:spLocks noGrp="1"/>
          </p:cNvSpPr>
          <p:nvPr>
            <p:ph type="dt" sz="half" idx="10"/>
          </p:nvPr>
        </p:nvSpPr>
        <p:spPr/>
        <p:txBody>
          <a:bodyPr/>
          <a:lstStyle/>
          <a:p>
            <a:fld id="{63289F7E-B80B-496E-81B4-D396C37C9454}" type="datetimeFigureOut">
              <a:rPr lang="pt-BR" smtClean="0"/>
              <a:t>21/08/2023</a:t>
            </a:fld>
            <a:endParaRPr lang="pt-BR"/>
          </a:p>
        </p:txBody>
      </p:sp>
      <p:sp>
        <p:nvSpPr>
          <p:cNvPr id="5" name="Espaço Reservado para Rodapé 4">
            <a:extLst>
              <a:ext uri="{FF2B5EF4-FFF2-40B4-BE49-F238E27FC236}">
                <a16:creationId xmlns:a16="http://schemas.microsoft.com/office/drawing/2014/main" id="{1E1AAEAC-F08D-45FE-89EC-B1B349A868C9}"/>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BAA44493-9911-47B2-87A6-C2141A972BC8}"/>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182454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1BD44A5-8F21-4626-A01D-48A1C874B1D5}"/>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B79E8085-65A9-48AA-951D-71D978BFF4ED}"/>
              </a:ext>
            </a:extLst>
          </p:cNvPr>
          <p:cNvSpPr>
            <a:spLocks noGrp="1"/>
          </p:cNvSpPr>
          <p:nvPr>
            <p:ph idx="1"/>
          </p:nvPr>
        </p:nvSpPr>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F05BE1AF-51EA-425D-B188-DE7BD675009F}"/>
              </a:ext>
            </a:extLst>
          </p:cNvPr>
          <p:cNvSpPr>
            <a:spLocks noGrp="1"/>
          </p:cNvSpPr>
          <p:nvPr>
            <p:ph type="dt" sz="half" idx="10"/>
          </p:nvPr>
        </p:nvSpPr>
        <p:spPr/>
        <p:txBody>
          <a:bodyPr/>
          <a:lstStyle/>
          <a:p>
            <a:fld id="{63289F7E-B80B-496E-81B4-D396C37C9454}" type="datetimeFigureOut">
              <a:rPr lang="pt-BR" smtClean="0"/>
              <a:t>21/08/2023</a:t>
            </a:fld>
            <a:endParaRPr lang="pt-BR"/>
          </a:p>
        </p:txBody>
      </p:sp>
      <p:sp>
        <p:nvSpPr>
          <p:cNvPr id="5" name="Espaço Reservado para Rodapé 4">
            <a:extLst>
              <a:ext uri="{FF2B5EF4-FFF2-40B4-BE49-F238E27FC236}">
                <a16:creationId xmlns:a16="http://schemas.microsoft.com/office/drawing/2014/main" id="{121BE632-29CF-4CB9-B365-C9EF38F89BE6}"/>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60CF3DD1-9AEC-4A57-B461-4E4DD86FAC18}"/>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6879079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4AB2FF0-A4D7-4E28-991D-FF26140D5988}"/>
              </a:ext>
            </a:extLst>
          </p:cNvPr>
          <p:cNvSpPr>
            <a:spLocks noGrp="1"/>
          </p:cNvSpPr>
          <p:nvPr>
            <p:ph type="title"/>
          </p:nvPr>
        </p:nvSpPr>
        <p:spPr>
          <a:xfrm>
            <a:off x="831850" y="1709738"/>
            <a:ext cx="10515600" cy="2852737"/>
          </a:xfrm>
        </p:spPr>
        <p:txBody>
          <a:bodyPr anchor="b"/>
          <a:lstStyle>
            <a:lvl1pPr>
              <a:defRPr sz="6000"/>
            </a:lvl1pPr>
          </a:lstStyle>
          <a:p>
            <a:r>
              <a:rPr lang="pt-BR"/>
              <a:t>Clique para editar o título Mestre</a:t>
            </a:r>
          </a:p>
        </p:txBody>
      </p:sp>
      <p:sp>
        <p:nvSpPr>
          <p:cNvPr id="3" name="Espaço Reservado para Texto 2">
            <a:extLst>
              <a:ext uri="{FF2B5EF4-FFF2-40B4-BE49-F238E27FC236}">
                <a16:creationId xmlns:a16="http://schemas.microsoft.com/office/drawing/2014/main" id="{E2AC45B0-4145-40DB-8E61-10546117060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a:t>Editar estilos de texto Mestre</a:t>
            </a:r>
          </a:p>
        </p:txBody>
      </p:sp>
      <p:sp>
        <p:nvSpPr>
          <p:cNvPr id="4" name="Espaço Reservado para Data 3">
            <a:extLst>
              <a:ext uri="{FF2B5EF4-FFF2-40B4-BE49-F238E27FC236}">
                <a16:creationId xmlns:a16="http://schemas.microsoft.com/office/drawing/2014/main" id="{50F1D3FB-740A-4EBA-A309-2CE71D12ECFB}"/>
              </a:ext>
            </a:extLst>
          </p:cNvPr>
          <p:cNvSpPr>
            <a:spLocks noGrp="1"/>
          </p:cNvSpPr>
          <p:nvPr>
            <p:ph type="dt" sz="half" idx="10"/>
          </p:nvPr>
        </p:nvSpPr>
        <p:spPr/>
        <p:txBody>
          <a:bodyPr/>
          <a:lstStyle/>
          <a:p>
            <a:fld id="{63289F7E-B80B-496E-81B4-D396C37C9454}" type="datetimeFigureOut">
              <a:rPr lang="pt-BR" smtClean="0"/>
              <a:t>21/08/2023</a:t>
            </a:fld>
            <a:endParaRPr lang="pt-BR"/>
          </a:p>
        </p:txBody>
      </p:sp>
      <p:sp>
        <p:nvSpPr>
          <p:cNvPr id="5" name="Espaço Reservado para Rodapé 4">
            <a:extLst>
              <a:ext uri="{FF2B5EF4-FFF2-40B4-BE49-F238E27FC236}">
                <a16:creationId xmlns:a16="http://schemas.microsoft.com/office/drawing/2014/main" id="{BDCAB18F-8715-4465-A940-F9C193A2ACE9}"/>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353466C6-8248-429F-8056-FF040BF509EB}"/>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4652279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C7BB9F0-F14B-4A91-B2B7-35BC47FE4DE7}"/>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EC1FC1C4-73DA-47A6-8496-B0B457F7D39A}"/>
              </a:ext>
            </a:extLst>
          </p:cNvPr>
          <p:cNvSpPr>
            <a:spLocks noGrp="1"/>
          </p:cNvSpPr>
          <p:nvPr>
            <p:ph sz="half" idx="1"/>
          </p:nvPr>
        </p:nvSpPr>
        <p:spPr>
          <a:xfrm>
            <a:off x="838200" y="1825625"/>
            <a:ext cx="5181600" cy="435133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a:extLst>
              <a:ext uri="{FF2B5EF4-FFF2-40B4-BE49-F238E27FC236}">
                <a16:creationId xmlns:a16="http://schemas.microsoft.com/office/drawing/2014/main" id="{E92F06A8-A449-4D92-9912-76873E529B38}"/>
              </a:ext>
            </a:extLst>
          </p:cNvPr>
          <p:cNvSpPr>
            <a:spLocks noGrp="1"/>
          </p:cNvSpPr>
          <p:nvPr>
            <p:ph sz="half" idx="2"/>
          </p:nvPr>
        </p:nvSpPr>
        <p:spPr>
          <a:xfrm>
            <a:off x="6172200" y="1825625"/>
            <a:ext cx="5181600" cy="435133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a:extLst>
              <a:ext uri="{FF2B5EF4-FFF2-40B4-BE49-F238E27FC236}">
                <a16:creationId xmlns:a16="http://schemas.microsoft.com/office/drawing/2014/main" id="{938070A4-BC2F-4D55-BD8D-DEAF11BB9EE9}"/>
              </a:ext>
            </a:extLst>
          </p:cNvPr>
          <p:cNvSpPr>
            <a:spLocks noGrp="1"/>
          </p:cNvSpPr>
          <p:nvPr>
            <p:ph type="dt" sz="half" idx="10"/>
          </p:nvPr>
        </p:nvSpPr>
        <p:spPr/>
        <p:txBody>
          <a:bodyPr/>
          <a:lstStyle/>
          <a:p>
            <a:fld id="{63289F7E-B80B-496E-81B4-D396C37C9454}" type="datetimeFigureOut">
              <a:rPr lang="pt-BR" smtClean="0"/>
              <a:t>21/08/2023</a:t>
            </a:fld>
            <a:endParaRPr lang="pt-BR"/>
          </a:p>
        </p:txBody>
      </p:sp>
      <p:sp>
        <p:nvSpPr>
          <p:cNvPr id="6" name="Espaço Reservado para Rodapé 5">
            <a:extLst>
              <a:ext uri="{FF2B5EF4-FFF2-40B4-BE49-F238E27FC236}">
                <a16:creationId xmlns:a16="http://schemas.microsoft.com/office/drawing/2014/main" id="{45CC2DB8-844A-465F-BA9A-7734C80C7F43}"/>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4CC606A8-097B-4040-94E0-CD8C88280D8F}"/>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8985444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6D66686-0143-4CB6-8C09-BA326F1E7ACA}"/>
              </a:ext>
            </a:extLst>
          </p:cNvPr>
          <p:cNvSpPr>
            <a:spLocks noGrp="1"/>
          </p:cNvSpPr>
          <p:nvPr>
            <p:ph type="title"/>
          </p:nvPr>
        </p:nvSpPr>
        <p:spPr>
          <a:xfrm>
            <a:off x="839788" y="365125"/>
            <a:ext cx="10515600" cy="1325563"/>
          </a:xfrm>
        </p:spPr>
        <p:txBody>
          <a:bodyPr/>
          <a:lstStyle/>
          <a:p>
            <a:r>
              <a:rPr lang="pt-BR"/>
              <a:t>Clique para editar o título Mestre</a:t>
            </a:r>
          </a:p>
        </p:txBody>
      </p:sp>
      <p:sp>
        <p:nvSpPr>
          <p:cNvPr id="3" name="Espaço Reservado para Texto 2">
            <a:extLst>
              <a:ext uri="{FF2B5EF4-FFF2-40B4-BE49-F238E27FC236}">
                <a16:creationId xmlns:a16="http://schemas.microsoft.com/office/drawing/2014/main" id="{0227AB85-F59E-4BCE-B846-4FA0992C2F2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4" name="Espaço Reservado para Conteúdo 3">
            <a:extLst>
              <a:ext uri="{FF2B5EF4-FFF2-40B4-BE49-F238E27FC236}">
                <a16:creationId xmlns:a16="http://schemas.microsoft.com/office/drawing/2014/main" id="{3373456C-7319-4D0A-827D-D29F6B083F5D}"/>
              </a:ext>
            </a:extLst>
          </p:cNvPr>
          <p:cNvSpPr>
            <a:spLocks noGrp="1"/>
          </p:cNvSpPr>
          <p:nvPr>
            <p:ph sz="half" idx="2"/>
          </p:nvPr>
        </p:nvSpPr>
        <p:spPr>
          <a:xfrm>
            <a:off x="839788" y="2505075"/>
            <a:ext cx="5157787" cy="368458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a:extLst>
              <a:ext uri="{FF2B5EF4-FFF2-40B4-BE49-F238E27FC236}">
                <a16:creationId xmlns:a16="http://schemas.microsoft.com/office/drawing/2014/main" id="{4CD109D0-2E83-4262-8029-A871CEC4740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6" name="Espaço Reservado para Conteúdo 5">
            <a:extLst>
              <a:ext uri="{FF2B5EF4-FFF2-40B4-BE49-F238E27FC236}">
                <a16:creationId xmlns:a16="http://schemas.microsoft.com/office/drawing/2014/main" id="{AD706E3A-CFBB-4A6C-A65F-D0360A9E74FE}"/>
              </a:ext>
            </a:extLst>
          </p:cNvPr>
          <p:cNvSpPr>
            <a:spLocks noGrp="1"/>
          </p:cNvSpPr>
          <p:nvPr>
            <p:ph sz="quarter" idx="4"/>
          </p:nvPr>
        </p:nvSpPr>
        <p:spPr>
          <a:xfrm>
            <a:off x="6172200" y="2505075"/>
            <a:ext cx="5183188" cy="368458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a:extLst>
              <a:ext uri="{FF2B5EF4-FFF2-40B4-BE49-F238E27FC236}">
                <a16:creationId xmlns:a16="http://schemas.microsoft.com/office/drawing/2014/main" id="{4172C0E5-5AF0-4805-BB51-443733CD2BD5}"/>
              </a:ext>
            </a:extLst>
          </p:cNvPr>
          <p:cNvSpPr>
            <a:spLocks noGrp="1"/>
          </p:cNvSpPr>
          <p:nvPr>
            <p:ph type="dt" sz="half" idx="10"/>
          </p:nvPr>
        </p:nvSpPr>
        <p:spPr/>
        <p:txBody>
          <a:bodyPr/>
          <a:lstStyle/>
          <a:p>
            <a:fld id="{63289F7E-B80B-496E-81B4-D396C37C9454}" type="datetimeFigureOut">
              <a:rPr lang="pt-BR" smtClean="0"/>
              <a:t>21/08/2023</a:t>
            </a:fld>
            <a:endParaRPr lang="pt-BR"/>
          </a:p>
        </p:txBody>
      </p:sp>
      <p:sp>
        <p:nvSpPr>
          <p:cNvPr id="8" name="Espaço Reservado para Rodapé 7">
            <a:extLst>
              <a:ext uri="{FF2B5EF4-FFF2-40B4-BE49-F238E27FC236}">
                <a16:creationId xmlns:a16="http://schemas.microsoft.com/office/drawing/2014/main" id="{0E801648-156F-497E-99CF-797DF48051E1}"/>
              </a:ext>
            </a:extLst>
          </p:cNvPr>
          <p:cNvSpPr>
            <a:spLocks noGrp="1"/>
          </p:cNvSpPr>
          <p:nvPr>
            <p:ph type="ftr" sz="quarter" idx="11"/>
          </p:nvPr>
        </p:nvSpPr>
        <p:spPr/>
        <p:txBody>
          <a:bodyPr/>
          <a:lstStyle/>
          <a:p>
            <a:endParaRPr lang="pt-BR"/>
          </a:p>
        </p:txBody>
      </p:sp>
      <p:sp>
        <p:nvSpPr>
          <p:cNvPr id="9" name="Espaço Reservado para Número de Slide 8">
            <a:extLst>
              <a:ext uri="{FF2B5EF4-FFF2-40B4-BE49-F238E27FC236}">
                <a16:creationId xmlns:a16="http://schemas.microsoft.com/office/drawing/2014/main" id="{EEE23D32-80E7-4796-A137-66BF842E4B53}"/>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722454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BCE2379-C78F-47E1-8CFC-B846E7AF148D}"/>
              </a:ext>
            </a:extLst>
          </p:cNvPr>
          <p:cNvSpPr>
            <a:spLocks noGrp="1"/>
          </p:cNvSpPr>
          <p:nvPr>
            <p:ph type="title"/>
          </p:nvPr>
        </p:nvSpPr>
        <p:spPr/>
        <p:txBody>
          <a:bodyPr/>
          <a:lstStyle/>
          <a:p>
            <a:r>
              <a:rPr lang="pt-BR"/>
              <a:t>Clique para editar o título Mestre</a:t>
            </a:r>
          </a:p>
        </p:txBody>
      </p:sp>
      <p:sp>
        <p:nvSpPr>
          <p:cNvPr id="3" name="Espaço Reservado para Data 2">
            <a:extLst>
              <a:ext uri="{FF2B5EF4-FFF2-40B4-BE49-F238E27FC236}">
                <a16:creationId xmlns:a16="http://schemas.microsoft.com/office/drawing/2014/main" id="{342600A9-7F92-4E22-9D94-E4717252A817}"/>
              </a:ext>
            </a:extLst>
          </p:cNvPr>
          <p:cNvSpPr>
            <a:spLocks noGrp="1"/>
          </p:cNvSpPr>
          <p:nvPr>
            <p:ph type="dt" sz="half" idx="10"/>
          </p:nvPr>
        </p:nvSpPr>
        <p:spPr/>
        <p:txBody>
          <a:bodyPr/>
          <a:lstStyle/>
          <a:p>
            <a:fld id="{63289F7E-B80B-496E-81B4-D396C37C9454}" type="datetimeFigureOut">
              <a:rPr lang="pt-BR" smtClean="0"/>
              <a:t>21/08/2023</a:t>
            </a:fld>
            <a:endParaRPr lang="pt-BR"/>
          </a:p>
        </p:txBody>
      </p:sp>
      <p:sp>
        <p:nvSpPr>
          <p:cNvPr id="4" name="Espaço Reservado para Rodapé 3">
            <a:extLst>
              <a:ext uri="{FF2B5EF4-FFF2-40B4-BE49-F238E27FC236}">
                <a16:creationId xmlns:a16="http://schemas.microsoft.com/office/drawing/2014/main" id="{192E6BED-F546-40CC-A2DF-99CBA853654E}"/>
              </a:ext>
            </a:extLst>
          </p:cNvPr>
          <p:cNvSpPr>
            <a:spLocks noGrp="1"/>
          </p:cNvSpPr>
          <p:nvPr>
            <p:ph type="ftr" sz="quarter" idx="11"/>
          </p:nvPr>
        </p:nvSpPr>
        <p:spPr/>
        <p:txBody>
          <a:bodyPr/>
          <a:lstStyle/>
          <a:p>
            <a:endParaRPr lang="pt-BR"/>
          </a:p>
        </p:txBody>
      </p:sp>
      <p:sp>
        <p:nvSpPr>
          <p:cNvPr id="5" name="Espaço Reservado para Número de Slide 4">
            <a:extLst>
              <a:ext uri="{FF2B5EF4-FFF2-40B4-BE49-F238E27FC236}">
                <a16:creationId xmlns:a16="http://schemas.microsoft.com/office/drawing/2014/main" id="{6091CC40-A8C4-4063-80EB-CC5099621678}"/>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24413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a:extLst>
              <a:ext uri="{FF2B5EF4-FFF2-40B4-BE49-F238E27FC236}">
                <a16:creationId xmlns:a16="http://schemas.microsoft.com/office/drawing/2014/main" id="{DD19515C-212C-4EAE-84A3-8FF4BC844F1B}"/>
              </a:ext>
            </a:extLst>
          </p:cNvPr>
          <p:cNvSpPr>
            <a:spLocks noGrp="1"/>
          </p:cNvSpPr>
          <p:nvPr>
            <p:ph type="dt" sz="half" idx="10"/>
          </p:nvPr>
        </p:nvSpPr>
        <p:spPr/>
        <p:txBody>
          <a:bodyPr/>
          <a:lstStyle/>
          <a:p>
            <a:fld id="{63289F7E-B80B-496E-81B4-D396C37C9454}" type="datetimeFigureOut">
              <a:rPr lang="pt-BR" smtClean="0"/>
              <a:t>21/08/2023</a:t>
            </a:fld>
            <a:endParaRPr lang="pt-BR"/>
          </a:p>
        </p:txBody>
      </p:sp>
      <p:sp>
        <p:nvSpPr>
          <p:cNvPr id="3" name="Espaço Reservado para Rodapé 2">
            <a:extLst>
              <a:ext uri="{FF2B5EF4-FFF2-40B4-BE49-F238E27FC236}">
                <a16:creationId xmlns:a16="http://schemas.microsoft.com/office/drawing/2014/main" id="{94D3D120-B3E8-4C96-861D-7A4F12F49B3A}"/>
              </a:ext>
            </a:extLst>
          </p:cNvPr>
          <p:cNvSpPr>
            <a:spLocks noGrp="1"/>
          </p:cNvSpPr>
          <p:nvPr>
            <p:ph type="ftr" sz="quarter" idx="11"/>
          </p:nvPr>
        </p:nvSpPr>
        <p:spPr/>
        <p:txBody>
          <a:bodyPr/>
          <a:lstStyle/>
          <a:p>
            <a:endParaRPr lang="pt-BR"/>
          </a:p>
        </p:txBody>
      </p:sp>
      <p:sp>
        <p:nvSpPr>
          <p:cNvPr id="4" name="Espaço Reservado para Número de Slide 3">
            <a:extLst>
              <a:ext uri="{FF2B5EF4-FFF2-40B4-BE49-F238E27FC236}">
                <a16:creationId xmlns:a16="http://schemas.microsoft.com/office/drawing/2014/main" id="{42E49B68-FA1B-468B-9F17-D5C09243D454}"/>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1812321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C17BCBE-A897-4319-85EC-D87909C24980}"/>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Conteúdo 2">
            <a:extLst>
              <a:ext uri="{FF2B5EF4-FFF2-40B4-BE49-F238E27FC236}">
                <a16:creationId xmlns:a16="http://schemas.microsoft.com/office/drawing/2014/main" id="{4226F885-0204-4913-868B-4B8B82576F1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a:extLst>
              <a:ext uri="{FF2B5EF4-FFF2-40B4-BE49-F238E27FC236}">
                <a16:creationId xmlns:a16="http://schemas.microsoft.com/office/drawing/2014/main" id="{00F9F784-A858-441B-8AB5-69709814175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Editar estilos de texto Mestre</a:t>
            </a:r>
          </a:p>
        </p:txBody>
      </p:sp>
      <p:sp>
        <p:nvSpPr>
          <p:cNvPr id="5" name="Espaço Reservado para Data 4">
            <a:extLst>
              <a:ext uri="{FF2B5EF4-FFF2-40B4-BE49-F238E27FC236}">
                <a16:creationId xmlns:a16="http://schemas.microsoft.com/office/drawing/2014/main" id="{A4DC363A-5000-472E-8B17-02E7DCB8840A}"/>
              </a:ext>
            </a:extLst>
          </p:cNvPr>
          <p:cNvSpPr>
            <a:spLocks noGrp="1"/>
          </p:cNvSpPr>
          <p:nvPr>
            <p:ph type="dt" sz="half" idx="10"/>
          </p:nvPr>
        </p:nvSpPr>
        <p:spPr/>
        <p:txBody>
          <a:bodyPr/>
          <a:lstStyle/>
          <a:p>
            <a:fld id="{63289F7E-B80B-496E-81B4-D396C37C9454}" type="datetimeFigureOut">
              <a:rPr lang="pt-BR" smtClean="0"/>
              <a:t>21/08/2023</a:t>
            </a:fld>
            <a:endParaRPr lang="pt-BR"/>
          </a:p>
        </p:txBody>
      </p:sp>
      <p:sp>
        <p:nvSpPr>
          <p:cNvPr id="6" name="Espaço Reservado para Rodapé 5">
            <a:extLst>
              <a:ext uri="{FF2B5EF4-FFF2-40B4-BE49-F238E27FC236}">
                <a16:creationId xmlns:a16="http://schemas.microsoft.com/office/drawing/2014/main" id="{5548425D-2C21-4C56-BAD4-662978775C28}"/>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C63E9726-E64C-42B2-AE8A-8C235A956B48}"/>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5886100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1086A78-3E74-450C-96A6-CA8AC37AF772}"/>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Imagem 2">
            <a:extLst>
              <a:ext uri="{FF2B5EF4-FFF2-40B4-BE49-F238E27FC236}">
                <a16:creationId xmlns:a16="http://schemas.microsoft.com/office/drawing/2014/main" id="{5F5B7312-975A-4DBC-9B2F-3652ADA006F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a:extLst>
              <a:ext uri="{FF2B5EF4-FFF2-40B4-BE49-F238E27FC236}">
                <a16:creationId xmlns:a16="http://schemas.microsoft.com/office/drawing/2014/main" id="{AAF805F5-1DFF-41C6-944C-7D79FE0D096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Editar estilos de texto Mestre</a:t>
            </a:r>
          </a:p>
        </p:txBody>
      </p:sp>
      <p:sp>
        <p:nvSpPr>
          <p:cNvPr id="5" name="Espaço Reservado para Data 4">
            <a:extLst>
              <a:ext uri="{FF2B5EF4-FFF2-40B4-BE49-F238E27FC236}">
                <a16:creationId xmlns:a16="http://schemas.microsoft.com/office/drawing/2014/main" id="{02113D81-8665-4516-BD81-C6A1F254EECD}"/>
              </a:ext>
            </a:extLst>
          </p:cNvPr>
          <p:cNvSpPr>
            <a:spLocks noGrp="1"/>
          </p:cNvSpPr>
          <p:nvPr>
            <p:ph type="dt" sz="half" idx="10"/>
          </p:nvPr>
        </p:nvSpPr>
        <p:spPr/>
        <p:txBody>
          <a:bodyPr/>
          <a:lstStyle/>
          <a:p>
            <a:fld id="{63289F7E-B80B-496E-81B4-D396C37C9454}" type="datetimeFigureOut">
              <a:rPr lang="pt-BR" smtClean="0"/>
              <a:t>21/08/2023</a:t>
            </a:fld>
            <a:endParaRPr lang="pt-BR"/>
          </a:p>
        </p:txBody>
      </p:sp>
      <p:sp>
        <p:nvSpPr>
          <p:cNvPr id="6" name="Espaço Reservado para Rodapé 5">
            <a:extLst>
              <a:ext uri="{FF2B5EF4-FFF2-40B4-BE49-F238E27FC236}">
                <a16:creationId xmlns:a16="http://schemas.microsoft.com/office/drawing/2014/main" id="{2B00C88B-FF32-40AA-A187-727D96FD7862}"/>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A04D1A2D-69F7-4B8F-A730-BC26DC340BA6}"/>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0346468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a:extLst>
              <a:ext uri="{FF2B5EF4-FFF2-40B4-BE49-F238E27FC236}">
                <a16:creationId xmlns:a16="http://schemas.microsoft.com/office/drawing/2014/main" id="{E69A0273-1966-4A1B-9370-4C1CE503637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BR"/>
              <a:t>Clique para editar o título Mestre</a:t>
            </a:r>
          </a:p>
        </p:txBody>
      </p:sp>
      <p:sp>
        <p:nvSpPr>
          <p:cNvPr id="3" name="Espaço Reservado para Texto 2">
            <a:extLst>
              <a:ext uri="{FF2B5EF4-FFF2-40B4-BE49-F238E27FC236}">
                <a16:creationId xmlns:a16="http://schemas.microsoft.com/office/drawing/2014/main" id="{3B9CF87A-0448-49A7-AB25-EBC1D56A40E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2EF7B1F2-BB5A-44D0-816D-16AD2C7143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289F7E-B80B-496E-81B4-D396C37C9454}" type="datetimeFigureOut">
              <a:rPr lang="pt-BR" smtClean="0"/>
              <a:t>21/08/2023</a:t>
            </a:fld>
            <a:endParaRPr lang="pt-BR"/>
          </a:p>
        </p:txBody>
      </p:sp>
      <p:sp>
        <p:nvSpPr>
          <p:cNvPr id="5" name="Espaço Reservado para Rodapé 4">
            <a:extLst>
              <a:ext uri="{FF2B5EF4-FFF2-40B4-BE49-F238E27FC236}">
                <a16:creationId xmlns:a16="http://schemas.microsoft.com/office/drawing/2014/main" id="{C703F94C-2CC8-4DAA-BC35-14FC3E841DC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Espaço Reservado para Número de Slide 5">
            <a:extLst>
              <a:ext uri="{FF2B5EF4-FFF2-40B4-BE49-F238E27FC236}">
                <a16:creationId xmlns:a16="http://schemas.microsoft.com/office/drawing/2014/main" id="{64051336-7048-457A-8B61-D94291D7164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A7E88B7-70CE-4035-AE73-13FA6FB985D4}" type="slidenum">
              <a:rPr lang="pt-BR" smtClean="0"/>
              <a:t>‹nº›</a:t>
            </a:fld>
            <a:endParaRPr lang="pt-BR"/>
          </a:p>
        </p:txBody>
      </p:sp>
    </p:spTree>
    <p:extLst>
      <p:ext uri="{BB962C8B-B14F-4D97-AF65-F5344CB8AC3E}">
        <p14:creationId xmlns:p14="http://schemas.microsoft.com/office/powerpoint/2010/main" val="28362929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18" Type="http://schemas.openxmlformats.org/officeDocument/2006/relationships/image" Target="../media/image210.png"/><Relationship Id="rId17" Type="http://schemas.openxmlformats.org/officeDocument/2006/relationships/image" Target="../media/image52.png"/><Relationship Id="rId2" Type="http://schemas.openxmlformats.org/officeDocument/2006/relationships/image" Target="../media/image230.png"/><Relationship Id="rId16" Type="http://schemas.openxmlformats.org/officeDocument/2006/relationships/image" Target="../media/image190.png"/><Relationship Id="rId20" Type="http://schemas.openxmlformats.org/officeDocument/2006/relationships/image" Target="../media/image53.png"/><Relationship Id="rId1" Type="http://schemas.openxmlformats.org/officeDocument/2006/relationships/slideLayout" Target="../slideLayouts/slideLayout2.xml"/><Relationship Id="rId11" Type="http://schemas.openxmlformats.org/officeDocument/2006/relationships/image" Target="../media/image180.png"/><Relationship Id="rId10" Type="http://schemas.openxmlformats.org/officeDocument/2006/relationships/image" Target="../media/image170.png"/><Relationship Id="rId19" Type="http://schemas.openxmlformats.org/officeDocument/2006/relationships/image" Target="../media/image220.png"/><Relationship Id="rId9" Type="http://schemas.openxmlformats.org/officeDocument/2006/relationships/image" Target="../media/image160.png"/></Relationships>
</file>

<file path=ppt/slides/_rels/slide1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8.png"/><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image" Target="../media/image56.png"/><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27.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62.png"/><Relationship Id="rId4" Type="http://schemas.openxmlformats.org/officeDocument/2006/relationships/image" Target="../media/image61.png"/></Relationships>
</file>

<file path=ppt/slides/_rels/slide28.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56.emf"/><Relationship Id="rId7" Type="http://schemas.openxmlformats.org/officeDocument/2006/relationships/image" Target="../media/image57.emf"/><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2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75.png"/><Relationship Id="rId4" Type="http://schemas.openxmlformats.org/officeDocument/2006/relationships/image" Target="../media/image74.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hyperlink" Target="https://colab.research.google.com/github/zz4fap/tp557-iot-ml/blob/master/examples/Detec&#231;&#227;o_de_d&#237;gitos_escritos_&#224;_m&#227;o.ipynb" TargetMode="External"/><Relationship Id="rId7" Type="http://schemas.openxmlformats.org/officeDocument/2006/relationships/image" Target="../media/image82.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81.jpeg"/><Relationship Id="rId5" Type="http://schemas.openxmlformats.org/officeDocument/2006/relationships/image" Target="../media/image80.png"/><Relationship Id="rId4" Type="http://schemas.openxmlformats.org/officeDocument/2006/relationships/image" Target="../media/image79.png"/></Relationships>
</file>

<file path=ppt/slides/_rels/slide43.xml.rels><?xml version="1.0" encoding="UTF-8" standalone="yes"?>
<Relationships xmlns="http://schemas.openxmlformats.org/package/2006/relationships"><Relationship Id="rId3" Type="http://schemas.openxmlformats.org/officeDocument/2006/relationships/hyperlink" Target="https://colab.research.google.com/github/zz4fap/tp557-iot-ml/blob/master/exercises/Exerc&#237;cio_detec&#231;&#227;o_de_pe&#231;as_de_roupa.ipynb" TargetMode="External"/><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8" Type="http://schemas.openxmlformats.org/officeDocument/2006/relationships/image" Target="../media/image291.png"/><Relationship Id="rId3" Type="http://schemas.openxmlformats.org/officeDocument/2006/relationships/image" Target="../media/image240.png"/><Relationship Id="rId7" Type="http://schemas.openxmlformats.org/officeDocument/2006/relationships/image" Target="../media/image281.png"/><Relationship Id="rId12" Type="http://schemas.openxmlformats.org/officeDocument/2006/relationships/image" Target="../media/image330.png"/><Relationship Id="rId2" Type="http://schemas.openxmlformats.org/officeDocument/2006/relationships/image" Target="../media/image2300.png"/><Relationship Id="rId1" Type="http://schemas.openxmlformats.org/officeDocument/2006/relationships/slideLayout" Target="../slideLayouts/slideLayout2.xml"/><Relationship Id="rId6" Type="http://schemas.openxmlformats.org/officeDocument/2006/relationships/image" Target="../media/image271.png"/><Relationship Id="rId11" Type="http://schemas.openxmlformats.org/officeDocument/2006/relationships/image" Target="../media/image320.png"/><Relationship Id="rId5" Type="http://schemas.openxmlformats.org/officeDocument/2006/relationships/image" Target="../media/image261.png"/><Relationship Id="rId10" Type="http://schemas.openxmlformats.org/officeDocument/2006/relationships/image" Target="../media/image310.png"/><Relationship Id="rId4" Type="http://schemas.openxmlformats.org/officeDocument/2006/relationships/image" Target="../media/image251.png"/><Relationship Id="rId9" Type="http://schemas.openxmlformats.org/officeDocument/2006/relationships/image" Target="../media/image301.png"/></Relationships>
</file>

<file path=ppt/slides/_rels/slide4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s>
</file>

<file path=ppt/slides/_rels/slide49.xml.rels><?xml version="1.0" encoding="UTF-8" standalone="yes"?>
<Relationships xmlns="http://schemas.openxmlformats.org/package/2006/relationships"><Relationship Id="rId8" Type="http://schemas.openxmlformats.org/officeDocument/2006/relationships/image" Target="../media/image280.png"/><Relationship Id="rId3" Type="http://schemas.openxmlformats.org/officeDocument/2006/relationships/image" Target="../media/image560.png"/><Relationship Id="rId7" Type="http://schemas.openxmlformats.org/officeDocument/2006/relationships/image" Target="../media/image270.png"/><Relationship Id="rId2" Type="http://schemas.openxmlformats.org/officeDocument/2006/relationships/image" Target="../media/image88.emf"/><Relationship Id="rId1" Type="http://schemas.openxmlformats.org/officeDocument/2006/relationships/slideLayout" Target="../slideLayouts/slideLayout2.xml"/><Relationship Id="rId6" Type="http://schemas.openxmlformats.org/officeDocument/2006/relationships/image" Target="../media/image260.png"/><Relationship Id="rId11" Type="http://schemas.openxmlformats.org/officeDocument/2006/relationships/image" Target="../media/image411.png"/><Relationship Id="rId5" Type="http://schemas.openxmlformats.org/officeDocument/2006/relationships/image" Target="../media/image250.png"/><Relationship Id="rId10" Type="http://schemas.openxmlformats.org/officeDocument/2006/relationships/image" Target="../media/image300.png"/><Relationship Id="rId4" Type="http://schemas.openxmlformats.org/officeDocument/2006/relationships/image" Target="../media/image570.png"/><Relationship Id="rId9" Type="http://schemas.openxmlformats.org/officeDocument/2006/relationships/image" Target="../media/image290.png"/></Relationships>
</file>

<file path=ppt/slides/_rels/slide5.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2.png"/><Relationship Id="rId3" Type="http://schemas.openxmlformats.org/officeDocument/2006/relationships/image" Target="../media/image12.png"/><Relationship Id="rId7" Type="http://schemas.openxmlformats.org/officeDocument/2006/relationships/image" Target="../media/image16.png"/><Relationship Id="rId12"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 Id="rId14" Type="http://schemas.openxmlformats.org/officeDocument/2006/relationships/image" Target="../media/image23.png"/></Relationships>
</file>

<file path=ppt/slides/_rels/slide50.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3" Type="http://schemas.openxmlformats.org/officeDocument/2006/relationships/image" Target="../media/image580.png"/><Relationship Id="rId7" Type="http://schemas.openxmlformats.org/officeDocument/2006/relationships/image" Target="../media/image620.png"/><Relationship Id="rId12" Type="http://schemas.openxmlformats.org/officeDocument/2006/relationships/image" Target="../media/image10.png"/><Relationship Id="rId2" Type="http://schemas.openxmlformats.org/officeDocument/2006/relationships/image" Target="../media/image88.emf"/><Relationship Id="rId16" Type="http://schemas.openxmlformats.org/officeDocument/2006/relationships/image" Target="../media/image640.png"/><Relationship Id="rId1" Type="http://schemas.openxmlformats.org/officeDocument/2006/relationships/slideLayout" Target="../slideLayouts/slideLayout2.xml"/><Relationship Id="rId6" Type="http://schemas.openxmlformats.org/officeDocument/2006/relationships/image" Target="../media/image610.png"/><Relationship Id="rId11" Type="http://schemas.openxmlformats.org/officeDocument/2006/relationships/image" Target="../media/image9.png"/><Relationship Id="rId5" Type="http://schemas.openxmlformats.org/officeDocument/2006/relationships/image" Target="../media/image600.png"/><Relationship Id="rId15" Type="http://schemas.openxmlformats.org/officeDocument/2006/relationships/image" Target="../media/image630.png"/><Relationship Id="rId10" Type="http://schemas.openxmlformats.org/officeDocument/2006/relationships/image" Target="../media/image8.png"/><Relationship Id="rId4" Type="http://schemas.openxmlformats.org/officeDocument/2006/relationships/image" Target="../media/image590.png"/><Relationship Id="rId9" Type="http://schemas.openxmlformats.org/officeDocument/2006/relationships/image" Target="../media/image7.png"/><Relationship Id="rId14" Type="http://schemas.openxmlformats.org/officeDocument/2006/relationships/image" Target="../media/image5.png"/></Relationships>
</file>

<file path=ppt/slides/_rels/slide51.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8" Type="http://schemas.openxmlformats.org/officeDocument/2006/relationships/image" Target="../media/image800.png"/><Relationship Id="rId13" Type="http://schemas.openxmlformats.org/officeDocument/2006/relationships/image" Target="../media/image850.png"/><Relationship Id="rId18" Type="http://schemas.openxmlformats.org/officeDocument/2006/relationships/image" Target="../media/image90.png"/><Relationship Id="rId3" Type="http://schemas.openxmlformats.org/officeDocument/2006/relationships/image" Target="../media/image110.png"/><Relationship Id="rId21" Type="http://schemas.openxmlformats.org/officeDocument/2006/relationships/image" Target="../media/image93.png"/><Relationship Id="rId7" Type="http://schemas.openxmlformats.org/officeDocument/2006/relationships/image" Target="../media/image790.png"/><Relationship Id="rId12" Type="http://schemas.openxmlformats.org/officeDocument/2006/relationships/image" Target="../media/image840.png"/><Relationship Id="rId17" Type="http://schemas.openxmlformats.org/officeDocument/2006/relationships/image" Target="../media/image890.png"/><Relationship Id="rId2" Type="http://schemas.openxmlformats.org/officeDocument/2006/relationships/image" Target="../media/image100.png"/><Relationship Id="rId16" Type="http://schemas.openxmlformats.org/officeDocument/2006/relationships/image" Target="../media/image88.png"/><Relationship Id="rId20" Type="http://schemas.openxmlformats.org/officeDocument/2006/relationships/image" Target="../media/image92.png"/><Relationship Id="rId1" Type="http://schemas.openxmlformats.org/officeDocument/2006/relationships/slideLayout" Target="../slideLayouts/slideLayout2.xml"/><Relationship Id="rId6" Type="http://schemas.openxmlformats.org/officeDocument/2006/relationships/image" Target="../media/image780.png"/><Relationship Id="rId11" Type="http://schemas.openxmlformats.org/officeDocument/2006/relationships/image" Target="../media/image830.png"/><Relationship Id="rId5" Type="http://schemas.openxmlformats.org/officeDocument/2006/relationships/image" Target="../media/image770.png"/><Relationship Id="rId15" Type="http://schemas.openxmlformats.org/officeDocument/2006/relationships/image" Target="../media/image870.png"/><Relationship Id="rId23" Type="http://schemas.openxmlformats.org/officeDocument/2006/relationships/image" Target="../media/image95.png"/><Relationship Id="rId10" Type="http://schemas.openxmlformats.org/officeDocument/2006/relationships/image" Target="../media/image820.png"/><Relationship Id="rId19" Type="http://schemas.openxmlformats.org/officeDocument/2006/relationships/image" Target="../media/image91.png"/><Relationship Id="rId4" Type="http://schemas.openxmlformats.org/officeDocument/2006/relationships/image" Target="../media/image120.png"/><Relationship Id="rId9" Type="http://schemas.openxmlformats.org/officeDocument/2006/relationships/image" Target="../media/image810.png"/><Relationship Id="rId14" Type="http://schemas.openxmlformats.org/officeDocument/2006/relationships/image" Target="../media/image860.png"/><Relationship Id="rId22" Type="http://schemas.openxmlformats.org/officeDocument/2006/relationships/image" Target="../media/image94.png"/></Relationships>
</file>

<file path=ppt/slides/_rels/slide53.xml.rels><?xml version="1.0" encoding="UTF-8" standalone="yes"?>
<Relationships xmlns="http://schemas.openxmlformats.org/package/2006/relationships"><Relationship Id="rId8" Type="http://schemas.openxmlformats.org/officeDocument/2006/relationships/image" Target="../media/image102.png"/><Relationship Id="rId3" Type="http://schemas.openxmlformats.org/officeDocument/2006/relationships/image" Target="../media/image96.png"/><Relationship Id="rId7" Type="http://schemas.openxmlformats.org/officeDocument/2006/relationships/image" Target="../media/image101.png"/><Relationship Id="rId2" Type="http://schemas.openxmlformats.org/officeDocument/2006/relationships/image" Target="../media/image760.png"/><Relationship Id="rId1" Type="http://schemas.openxmlformats.org/officeDocument/2006/relationships/slideLayout" Target="../slideLayouts/slideLayout2.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image" Target="../media/image97.png"/><Relationship Id="rId9" Type="http://schemas.openxmlformats.org/officeDocument/2006/relationships/image" Target="../media/image103.png"/></Relationships>
</file>

<file path=ppt/slides/_rels/slide6.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34.png"/><Relationship Id="rId3" Type="http://schemas.openxmlformats.org/officeDocument/2006/relationships/image" Target="../media/image24.png"/><Relationship Id="rId7" Type="http://schemas.openxmlformats.org/officeDocument/2006/relationships/image" Target="../media/image28.png"/><Relationship Id="rId12" Type="http://schemas.openxmlformats.org/officeDocument/2006/relationships/image" Target="../media/image33.png"/><Relationship Id="rId2" Type="http://schemas.openxmlformats.org/officeDocument/2006/relationships/notesSlide" Target="../notesSlides/notesSlide6.xml"/><Relationship Id="rId16"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27.png"/><Relationship Id="rId11" Type="http://schemas.openxmlformats.org/officeDocument/2006/relationships/image" Target="../media/image32.png"/><Relationship Id="rId5" Type="http://schemas.openxmlformats.org/officeDocument/2006/relationships/image" Target="../media/image26.png"/><Relationship Id="rId15" Type="http://schemas.openxmlformats.org/officeDocument/2006/relationships/image" Target="../media/image36.pn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png"/><Relationship Id="rId14" Type="http://schemas.openxmlformats.org/officeDocument/2006/relationships/image" Target="../media/image35.png"/></Relationships>
</file>

<file path=ppt/slides/_rels/slide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380.png"/><Relationship Id="rId5" Type="http://schemas.openxmlformats.org/officeDocument/2006/relationships/image" Target="../media/image280.png"/><Relationship Id="rId4" Type="http://schemas.openxmlformats.org/officeDocument/2006/relationships/image" Target="../media/image270.png"/></Relationships>
</file>

<file path=ppt/slides/_rels/slide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9.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41.png"/><Relationship Id="rId7" Type="http://schemas.openxmlformats.org/officeDocument/2006/relationships/image" Target="../media/image43.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280.png"/><Relationship Id="rId4" Type="http://schemas.openxmlformats.org/officeDocument/2006/relationships/image" Target="../media/image27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2666AC8-2E17-4DB4-B0F5-60C640CCFD2E}"/>
              </a:ext>
            </a:extLst>
          </p:cNvPr>
          <p:cNvSpPr>
            <a:spLocks noGrp="1"/>
          </p:cNvSpPr>
          <p:nvPr>
            <p:ph type="ctrTitle"/>
          </p:nvPr>
        </p:nvSpPr>
        <p:spPr>
          <a:xfrm>
            <a:off x="1163783" y="819807"/>
            <a:ext cx="9772072" cy="2690156"/>
          </a:xfrm>
        </p:spPr>
        <p:txBody>
          <a:bodyPr>
            <a:normAutofit/>
          </a:bodyPr>
          <a:lstStyle/>
          <a:p>
            <a:r>
              <a:rPr lang="pt-BR" sz="5400" dirty="0"/>
              <a:t>TP557 - Tópicos avançados em IoT e </a:t>
            </a:r>
            <a:r>
              <a:rPr lang="pt-BR" sz="5400" dirty="0" err="1"/>
              <a:t>Machine</a:t>
            </a:r>
            <a:r>
              <a:rPr lang="pt-BR" sz="5400" dirty="0"/>
              <a:t> Learning:</a:t>
            </a:r>
            <a:br>
              <a:rPr lang="pt-BR" dirty="0"/>
            </a:br>
            <a:r>
              <a:rPr lang="pt-BR" b="1" i="1" dirty="0"/>
              <a:t>Classificação com </a:t>
            </a:r>
            <a:r>
              <a:rPr lang="pt-BR" b="1" i="1" dirty="0" err="1"/>
              <a:t>DNNs</a:t>
            </a:r>
            <a:endParaRPr lang="pt-BR" b="1" i="1" dirty="0"/>
          </a:p>
        </p:txBody>
      </p:sp>
      <p:sp>
        <p:nvSpPr>
          <p:cNvPr id="4" name="CaixaDeTexto 3">
            <a:extLst>
              <a:ext uri="{FF2B5EF4-FFF2-40B4-BE49-F238E27FC236}">
                <a16:creationId xmlns:a16="http://schemas.microsoft.com/office/drawing/2014/main" id="{430EB894-B7D4-434C-9D1A-A14094D9BEEC}"/>
              </a:ext>
            </a:extLst>
          </p:cNvPr>
          <p:cNvSpPr txBox="1"/>
          <p:nvPr/>
        </p:nvSpPr>
        <p:spPr>
          <a:xfrm>
            <a:off x="7915801" y="5780602"/>
            <a:ext cx="4004345" cy="677108"/>
          </a:xfrm>
          <a:prstGeom prst="rect">
            <a:avLst/>
          </a:prstGeom>
          <a:noFill/>
        </p:spPr>
        <p:txBody>
          <a:bodyPr wrap="square" rtlCol="0">
            <a:spAutoFit/>
          </a:bodyPr>
          <a:lstStyle/>
          <a:p>
            <a:r>
              <a:rPr lang="pt-BR" sz="2000" dirty="0"/>
              <a:t>Felipe Augusto Pereira de Figueiredo</a:t>
            </a:r>
          </a:p>
          <a:p>
            <a:r>
              <a:rPr lang="pt-BR" dirty="0"/>
              <a:t>felipe.figueiredo@inatel.br</a:t>
            </a:r>
          </a:p>
        </p:txBody>
      </p:sp>
      <p:pic>
        <p:nvPicPr>
          <p:cNvPr id="1026" name="Picture 2" descr="Logo">
            <a:extLst>
              <a:ext uri="{FF2B5EF4-FFF2-40B4-BE49-F238E27FC236}">
                <a16:creationId xmlns:a16="http://schemas.microsoft.com/office/drawing/2014/main" id="{3F2642E0-4F6A-4196-8F58-E77D36E9A33F}"/>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28759" b="28872"/>
          <a:stretch/>
        </p:blipFill>
        <p:spPr bwMode="auto">
          <a:xfrm>
            <a:off x="393306" y="5780602"/>
            <a:ext cx="2261388" cy="677109"/>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Image result for machine learning">
            <a:extLst>
              <a:ext uri="{FF2B5EF4-FFF2-40B4-BE49-F238E27FC236}">
                <a16:creationId xmlns:a16="http://schemas.microsoft.com/office/drawing/2014/main" id="{810CE0A2-4102-44A6-A370-175E7896CDCB}"/>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0193" t="8107" r="14530" b="5794"/>
          <a:stretch/>
        </p:blipFill>
        <p:spPr bwMode="auto">
          <a:xfrm>
            <a:off x="6785107" y="3429000"/>
            <a:ext cx="2261389" cy="223706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IoT Group">
            <a:extLst>
              <a:ext uri="{FF2B5EF4-FFF2-40B4-BE49-F238E27FC236}">
                <a16:creationId xmlns:a16="http://schemas.microsoft.com/office/drawing/2014/main" id="{AC034F57-E830-B6E7-6790-12FDBBDB297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 r="63551" b="22561"/>
          <a:stretch/>
        </p:blipFill>
        <p:spPr bwMode="auto">
          <a:xfrm>
            <a:off x="2899985" y="3509963"/>
            <a:ext cx="2509138" cy="20099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66526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1160E5B-8878-4931-6741-969E884FF4A1}"/>
              </a:ext>
            </a:extLst>
          </p:cNvPr>
          <p:cNvSpPr>
            <a:spLocks noGrp="1"/>
          </p:cNvSpPr>
          <p:nvPr>
            <p:ph type="title"/>
          </p:nvPr>
        </p:nvSpPr>
        <p:spPr/>
        <p:txBody>
          <a:bodyPr/>
          <a:lstStyle/>
          <a:p>
            <a:r>
              <a:rPr lang="pt-BR" dirty="0"/>
              <a:t>Classificação com redes neurais</a:t>
            </a:r>
          </a:p>
        </p:txBody>
      </p:sp>
      <p:sp>
        <p:nvSpPr>
          <p:cNvPr id="3" name="Espaço Reservado para Conteúdo 2">
            <a:extLst>
              <a:ext uri="{FF2B5EF4-FFF2-40B4-BE49-F238E27FC236}">
                <a16:creationId xmlns:a16="http://schemas.microsoft.com/office/drawing/2014/main" id="{99D4ED14-2D94-F17C-D565-C98F7C2C55E0}"/>
              </a:ext>
            </a:extLst>
          </p:cNvPr>
          <p:cNvSpPr>
            <a:spLocks noGrp="1"/>
          </p:cNvSpPr>
          <p:nvPr>
            <p:ph idx="1"/>
          </p:nvPr>
        </p:nvSpPr>
        <p:spPr>
          <a:xfrm>
            <a:off x="5553075" y="1825624"/>
            <a:ext cx="6543675" cy="5032375"/>
          </a:xfrm>
        </p:spPr>
        <p:txBody>
          <a:bodyPr>
            <a:normAutofit/>
          </a:bodyPr>
          <a:lstStyle/>
          <a:p>
            <a:r>
              <a:rPr lang="pt-BR" dirty="0"/>
              <a:t>Se precisarmos resolver problemas com mais classes ou mais complexos (e.g., que exijam superfícies de separação não-lineares ou várias delas), podemos agrupar vários neurônios e usar uma rede neural.</a:t>
            </a:r>
          </a:p>
          <a:p>
            <a:r>
              <a:rPr lang="pt-BR" dirty="0"/>
              <a:t>Neste caso, teremos vários neurônios na camada de saída da rede, um para cada classe do problema de classificação.</a:t>
            </a:r>
          </a:p>
          <a:p>
            <a:r>
              <a:rPr lang="pt-BR" dirty="0"/>
              <a:t>Cada saída da rede neural dá a probabilidade de uma das classes.</a:t>
            </a:r>
          </a:p>
        </p:txBody>
      </p:sp>
      <p:grpSp>
        <p:nvGrpSpPr>
          <p:cNvPr id="4" name="Group 85">
            <a:extLst>
              <a:ext uri="{FF2B5EF4-FFF2-40B4-BE49-F238E27FC236}">
                <a16:creationId xmlns:a16="http://schemas.microsoft.com/office/drawing/2014/main" id="{363CF2AC-C2FE-21FC-4222-D8B7F1FBC7BC}"/>
              </a:ext>
            </a:extLst>
          </p:cNvPr>
          <p:cNvGrpSpPr/>
          <p:nvPr/>
        </p:nvGrpSpPr>
        <p:grpSpPr>
          <a:xfrm>
            <a:off x="1035379" y="1570733"/>
            <a:ext cx="3746893" cy="2613547"/>
            <a:chOff x="4316866" y="1705666"/>
            <a:chExt cx="3746893" cy="2613547"/>
          </a:xfrm>
        </p:grpSpPr>
        <mc:AlternateContent xmlns:mc="http://schemas.openxmlformats.org/markup-compatibility/2006" xmlns:a14="http://schemas.microsoft.com/office/drawing/2010/main">
          <mc:Choice Requires="a14">
            <p:sp>
              <p:nvSpPr>
                <p:cNvPr id="5" name="TextBox 25">
                  <a:extLst>
                    <a:ext uri="{FF2B5EF4-FFF2-40B4-BE49-F238E27FC236}">
                      <a16:creationId xmlns:a16="http://schemas.microsoft.com/office/drawing/2014/main" id="{3214B6E4-26C7-BFA2-30C6-C999168534A5}"/>
                    </a:ext>
                  </a:extLst>
                </p:cNvPr>
                <p:cNvSpPr txBox="1"/>
                <p:nvPr/>
              </p:nvSpPr>
              <p:spPr>
                <a:xfrm>
                  <a:off x="4316866" y="1705666"/>
                  <a:ext cx="7874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oMath>
                    </m:oMathPara>
                  </a14:m>
                  <a:endParaRPr lang="pt-BR" dirty="0"/>
                </a:p>
              </p:txBody>
            </p:sp>
          </mc:Choice>
          <mc:Fallback xmlns="">
            <p:sp>
              <p:nvSpPr>
                <p:cNvPr id="26" name="TextBox 25"/>
                <p:cNvSpPr txBox="1">
                  <a:spLocks noRot="1" noChangeAspect="1" noMove="1" noResize="1" noEditPoints="1" noAdjustHandles="1" noChangeArrowheads="1" noChangeShapeType="1" noTextEdit="1"/>
                </p:cNvSpPr>
                <p:nvPr/>
              </p:nvSpPr>
              <p:spPr>
                <a:xfrm>
                  <a:off x="4316866" y="1705666"/>
                  <a:ext cx="787400" cy="369332"/>
                </a:xfrm>
                <a:prstGeom prst="rect">
                  <a:avLst/>
                </a:prstGeom>
                <a:blipFill rotWithShape="0">
                  <a:blip r:embed="rId2"/>
                  <a:stretch>
                    <a:fillRect/>
                  </a:stretch>
                </a:blipFill>
              </p:spPr>
              <p:txBody>
                <a:bodyPr/>
                <a:lstStyle/>
                <a:p>
                  <a:r>
                    <a:rPr lang="pt-BR">
                      <a:noFill/>
                    </a:rPr>
                    <a:t> </a:t>
                  </a:r>
                </a:p>
              </p:txBody>
            </p:sp>
          </mc:Fallback>
        </mc:AlternateContent>
        <p:grpSp>
          <p:nvGrpSpPr>
            <p:cNvPr id="6" name="Group 26">
              <a:extLst>
                <a:ext uri="{FF2B5EF4-FFF2-40B4-BE49-F238E27FC236}">
                  <a16:creationId xmlns:a16="http://schemas.microsoft.com/office/drawing/2014/main" id="{FD5D99E1-316E-50BB-4E62-ADB7CE1EBD9C}"/>
                </a:ext>
              </a:extLst>
            </p:cNvPr>
            <p:cNvGrpSpPr/>
            <p:nvPr/>
          </p:nvGrpSpPr>
          <p:grpSpPr>
            <a:xfrm>
              <a:off x="4695454" y="2105877"/>
              <a:ext cx="3359834" cy="2213336"/>
              <a:chOff x="4712575" y="4400375"/>
              <a:chExt cx="3359834" cy="2213336"/>
            </a:xfrm>
          </p:grpSpPr>
          <p:cxnSp>
            <p:nvCxnSpPr>
              <p:cNvPr id="8" name="Straight Arrow Connector 27">
                <a:extLst>
                  <a:ext uri="{FF2B5EF4-FFF2-40B4-BE49-F238E27FC236}">
                    <a16:creationId xmlns:a16="http://schemas.microsoft.com/office/drawing/2014/main" id="{29047801-0A20-EC54-A779-833CCB4DF254}"/>
                  </a:ext>
                </a:extLst>
              </p:cNvPr>
              <p:cNvCxnSpPr/>
              <p:nvPr/>
            </p:nvCxnSpPr>
            <p:spPr>
              <a:xfrm flipV="1">
                <a:off x="4725275" y="4400375"/>
                <a:ext cx="0" cy="200910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28">
                <a:extLst>
                  <a:ext uri="{FF2B5EF4-FFF2-40B4-BE49-F238E27FC236}">
                    <a16:creationId xmlns:a16="http://schemas.microsoft.com/office/drawing/2014/main" id="{945EF36F-DC6D-ADB1-BA84-D60D1CC5CC7A}"/>
                  </a:ext>
                </a:extLst>
              </p:cNvPr>
              <p:cNvCxnSpPr/>
              <p:nvPr/>
            </p:nvCxnSpPr>
            <p:spPr>
              <a:xfrm>
                <a:off x="4712575" y="6409479"/>
                <a:ext cx="27720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Oval 29">
                <a:extLst>
                  <a:ext uri="{FF2B5EF4-FFF2-40B4-BE49-F238E27FC236}">
                    <a16:creationId xmlns:a16="http://schemas.microsoft.com/office/drawing/2014/main" id="{B8F64813-CD2B-3623-B2A0-394EA901EB4E}"/>
                  </a:ext>
                </a:extLst>
              </p:cNvPr>
              <p:cNvSpPr/>
              <p:nvPr/>
            </p:nvSpPr>
            <p:spPr>
              <a:xfrm>
                <a:off x="5579028" y="5546866"/>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Isosceles Triangle 30">
                <a:extLst>
                  <a:ext uri="{FF2B5EF4-FFF2-40B4-BE49-F238E27FC236}">
                    <a16:creationId xmlns:a16="http://schemas.microsoft.com/office/drawing/2014/main" id="{7F4C48BF-CBCD-F0DA-6303-7A2836317F66}"/>
                  </a:ext>
                </a:extLst>
              </p:cNvPr>
              <p:cNvSpPr/>
              <p:nvPr/>
            </p:nvSpPr>
            <p:spPr>
              <a:xfrm>
                <a:off x="5258573" y="5864589"/>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 name="Oval 31">
                <a:extLst>
                  <a:ext uri="{FF2B5EF4-FFF2-40B4-BE49-F238E27FC236}">
                    <a16:creationId xmlns:a16="http://schemas.microsoft.com/office/drawing/2014/main" id="{DCE09A87-1341-9437-3215-EF43E3F479F2}"/>
                  </a:ext>
                </a:extLst>
              </p:cNvPr>
              <p:cNvSpPr/>
              <p:nvPr/>
            </p:nvSpPr>
            <p:spPr>
              <a:xfrm>
                <a:off x="5505645" y="5272742"/>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Oval 32">
                <a:extLst>
                  <a:ext uri="{FF2B5EF4-FFF2-40B4-BE49-F238E27FC236}">
                    <a16:creationId xmlns:a16="http://schemas.microsoft.com/office/drawing/2014/main" id="{2D371951-FE95-F8CE-1285-487F03CF45FA}"/>
                  </a:ext>
                </a:extLst>
              </p:cNvPr>
              <p:cNvSpPr/>
              <p:nvPr/>
            </p:nvSpPr>
            <p:spPr>
              <a:xfrm>
                <a:off x="5807850" y="5350015"/>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Oval 33">
                <a:extLst>
                  <a:ext uri="{FF2B5EF4-FFF2-40B4-BE49-F238E27FC236}">
                    <a16:creationId xmlns:a16="http://schemas.microsoft.com/office/drawing/2014/main" id="{76084EBE-E08E-AB3F-7564-7F4A9D54A722}"/>
                  </a:ext>
                </a:extLst>
              </p:cNvPr>
              <p:cNvSpPr/>
              <p:nvPr/>
            </p:nvSpPr>
            <p:spPr>
              <a:xfrm>
                <a:off x="6027998" y="5538281"/>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 name="Oval 34">
                <a:extLst>
                  <a:ext uri="{FF2B5EF4-FFF2-40B4-BE49-F238E27FC236}">
                    <a16:creationId xmlns:a16="http://schemas.microsoft.com/office/drawing/2014/main" id="{EA6A04EA-80AE-8CDE-2A2A-84580BB3EC13}"/>
                  </a:ext>
                </a:extLst>
              </p:cNvPr>
              <p:cNvSpPr/>
              <p:nvPr/>
            </p:nvSpPr>
            <p:spPr>
              <a:xfrm>
                <a:off x="5829135" y="5663223"/>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 name="Oval 35">
                <a:extLst>
                  <a:ext uri="{FF2B5EF4-FFF2-40B4-BE49-F238E27FC236}">
                    <a16:creationId xmlns:a16="http://schemas.microsoft.com/office/drawing/2014/main" id="{FE4B699F-CCA7-53E8-5210-F8DCC6B35418}"/>
                  </a:ext>
                </a:extLst>
              </p:cNvPr>
              <p:cNvSpPr/>
              <p:nvPr/>
            </p:nvSpPr>
            <p:spPr>
              <a:xfrm>
                <a:off x="5664478" y="5019636"/>
                <a:ext cx="152400"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 name="Oval 36">
                <a:extLst>
                  <a:ext uri="{FF2B5EF4-FFF2-40B4-BE49-F238E27FC236}">
                    <a16:creationId xmlns:a16="http://schemas.microsoft.com/office/drawing/2014/main" id="{16500641-9718-B533-8F8E-EDD523500918}"/>
                  </a:ext>
                </a:extLst>
              </p:cNvPr>
              <p:cNvSpPr/>
              <p:nvPr/>
            </p:nvSpPr>
            <p:spPr>
              <a:xfrm>
                <a:off x="5969993" y="5088324"/>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Isosceles Triangle 37">
                <a:extLst>
                  <a:ext uri="{FF2B5EF4-FFF2-40B4-BE49-F238E27FC236}">
                    <a16:creationId xmlns:a16="http://schemas.microsoft.com/office/drawing/2014/main" id="{6482BE5D-D9A0-BE3E-6A35-7D94FA2FCE0A}"/>
                  </a:ext>
                </a:extLst>
              </p:cNvPr>
              <p:cNvSpPr/>
              <p:nvPr/>
            </p:nvSpPr>
            <p:spPr>
              <a:xfrm>
                <a:off x="5292773" y="4787319"/>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 name="Isosceles Triangle 38">
                <a:extLst>
                  <a:ext uri="{FF2B5EF4-FFF2-40B4-BE49-F238E27FC236}">
                    <a16:creationId xmlns:a16="http://schemas.microsoft.com/office/drawing/2014/main" id="{6A75B198-B8A5-305E-133B-353E46C0DE42}"/>
                  </a:ext>
                </a:extLst>
              </p:cNvPr>
              <p:cNvSpPr/>
              <p:nvPr/>
            </p:nvSpPr>
            <p:spPr>
              <a:xfrm>
                <a:off x="6605560" y="5350015"/>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0" name="Isosceles Triangle 39">
                <a:extLst>
                  <a:ext uri="{FF2B5EF4-FFF2-40B4-BE49-F238E27FC236}">
                    <a16:creationId xmlns:a16="http://schemas.microsoft.com/office/drawing/2014/main" id="{47C9361E-1C5B-3BCA-EF59-513F810F22B5}"/>
                  </a:ext>
                </a:extLst>
              </p:cNvPr>
              <p:cNvSpPr/>
              <p:nvPr/>
            </p:nvSpPr>
            <p:spPr>
              <a:xfrm>
                <a:off x="5054712" y="5315731"/>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1" name="Isosceles Triangle 40">
                <a:extLst>
                  <a:ext uri="{FF2B5EF4-FFF2-40B4-BE49-F238E27FC236}">
                    <a16:creationId xmlns:a16="http://schemas.microsoft.com/office/drawing/2014/main" id="{1A957386-ADA7-4051-9ECE-EEF8043CA299}"/>
                  </a:ext>
                </a:extLst>
              </p:cNvPr>
              <p:cNvSpPr/>
              <p:nvPr/>
            </p:nvSpPr>
            <p:spPr>
              <a:xfrm>
                <a:off x="6351848" y="4753800"/>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2" name="Isosceles Triangle 41">
                <a:extLst>
                  <a:ext uri="{FF2B5EF4-FFF2-40B4-BE49-F238E27FC236}">
                    <a16:creationId xmlns:a16="http://schemas.microsoft.com/office/drawing/2014/main" id="{01C4E25F-43B1-EEBF-7173-91C8CD418EE7}"/>
                  </a:ext>
                </a:extLst>
              </p:cNvPr>
              <p:cNvSpPr/>
              <p:nvPr/>
            </p:nvSpPr>
            <p:spPr>
              <a:xfrm>
                <a:off x="5768375" y="4566339"/>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 name="Isosceles Triangle 42">
                <a:extLst>
                  <a:ext uri="{FF2B5EF4-FFF2-40B4-BE49-F238E27FC236}">
                    <a16:creationId xmlns:a16="http://schemas.microsoft.com/office/drawing/2014/main" id="{C5AA97CB-4369-4B52-6A43-92DEFE0D32C8}"/>
                  </a:ext>
                </a:extLst>
              </p:cNvPr>
              <p:cNvSpPr/>
              <p:nvPr/>
            </p:nvSpPr>
            <p:spPr>
              <a:xfrm>
                <a:off x="5821265" y="6059155"/>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4" name="Isosceles Triangle 43">
                <a:extLst>
                  <a:ext uri="{FF2B5EF4-FFF2-40B4-BE49-F238E27FC236}">
                    <a16:creationId xmlns:a16="http://schemas.microsoft.com/office/drawing/2014/main" id="{E4E0F7AC-EB00-0736-9DDA-7742B2EAC1B3}"/>
                  </a:ext>
                </a:extLst>
              </p:cNvPr>
              <p:cNvSpPr/>
              <p:nvPr/>
            </p:nvSpPr>
            <p:spPr>
              <a:xfrm>
                <a:off x="6407231" y="5826130"/>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25" name="Rectangle 44">
                    <a:extLst>
                      <a:ext uri="{FF2B5EF4-FFF2-40B4-BE49-F238E27FC236}">
                        <a16:creationId xmlns:a16="http://schemas.microsoft.com/office/drawing/2014/main" id="{DEC1F953-5F49-B375-68FE-5BD7F973A38E}"/>
                      </a:ext>
                    </a:extLst>
                  </p:cNvPr>
                  <p:cNvSpPr/>
                  <p:nvPr/>
                </p:nvSpPr>
                <p:spPr>
                  <a:xfrm>
                    <a:off x="5969993" y="5138171"/>
                    <a:ext cx="515205"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i="1">
                                  <a:latin typeface="Cambria Math" panose="02040503050406030204" pitchFamily="18" charset="0"/>
                                </a:rPr>
                                <m:t>𝑅</m:t>
                              </m:r>
                            </m:e>
                            <m:sub>
                              <m:r>
                                <a:rPr lang="pt-BR" sz="2000" b="0" i="1" smtClean="0">
                                  <a:latin typeface="Cambria Math" panose="02040503050406030204" pitchFamily="18" charset="0"/>
                                </a:rPr>
                                <m:t>1</m:t>
                              </m:r>
                            </m:sub>
                          </m:sSub>
                        </m:oMath>
                      </m:oMathPara>
                    </a14:m>
                    <a:endParaRPr lang="pt-BR" sz="2000" dirty="0"/>
                  </a:p>
                </p:txBody>
              </p:sp>
            </mc:Choice>
            <mc:Fallback xmlns="">
              <p:sp>
                <p:nvSpPr>
                  <p:cNvPr id="56" name="Rectangle 55"/>
                  <p:cNvSpPr>
                    <a:spLocks noRot="1" noChangeAspect="1" noMove="1" noResize="1" noEditPoints="1" noAdjustHandles="1" noChangeArrowheads="1" noChangeShapeType="1" noTextEdit="1"/>
                  </p:cNvSpPr>
                  <p:nvPr/>
                </p:nvSpPr>
                <p:spPr>
                  <a:xfrm>
                    <a:off x="5969993" y="5138171"/>
                    <a:ext cx="515205" cy="400110"/>
                  </a:xfrm>
                  <a:prstGeom prst="rect">
                    <a:avLst/>
                  </a:prstGeom>
                  <a:blipFill rotWithShape="0">
                    <a:blip r:embed="rId9"/>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6" name="Rectangle 45">
                    <a:extLst>
                      <a:ext uri="{FF2B5EF4-FFF2-40B4-BE49-F238E27FC236}">
                        <a16:creationId xmlns:a16="http://schemas.microsoft.com/office/drawing/2014/main" id="{F130004C-A2E8-640F-5D45-7A48B5B922C2}"/>
                      </a:ext>
                    </a:extLst>
                  </p:cNvPr>
                  <p:cNvSpPr/>
                  <p:nvPr/>
                </p:nvSpPr>
                <p:spPr>
                  <a:xfrm>
                    <a:off x="6623704" y="5581283"/>
                    <a:ext cx="52116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i="1">
                                  <a:latin typeface="Cambria Math" panose="02040503050406030204" pitchFamily="18" charset="0"/>
                                </a:rPr>
                                <m:t>𝑅</m:t>
                              </m:r>
                            </m:e>
                            <m:sub>
                              <m:r>
                                <a:rPr lang="pt-BR" sz="2000" b="0" i="1" smtClean="0">
                                  <a:latin typeface="Cambria Math" panose="02040503050406030204" pitchFamily="18" charset="0"/>
                                </a:rPr>
                                <m:t>2</m:t>
                              </m:r>
                            </m:sub>
                          </m:sSub>
                        </m:oMath>
                      </m:oMathPara>
                    </a14:m>
                    <a:endParaRPr lang="pt-BR" sz="2000" dirty="0"/>
                  </a:p>
                </p:txBody>
              </p:sp>
            </mc:Choice>
            <mc:Fallback xmlns="">
              <p:sp>
                <p:nvSpPr>
                  <p:cNvPr id="57" name="Rectangle 56"/>
                  <p:cNvSpPr>
                    <a:spLocks noRot="1" noChangeAspect="1" noMove="1" noResize="1" noEditPoints="1" noAdjustHandles="1" noChangeArrowheads="1" noChangeShapeType="1" noTextEdit="1"/>
                  </p:cNvSpPr>
                  <p:nvPr/>
                </p:nvSpPr>
                <p:spPr>
                  <a:xfrm>
                    <a:off x="6623704" y="5581283"/>
                    <a:ext cx="521168" cy="400110"/>
                  </a:xfrm>
                  <a:prstGeom prst="rect">
                    <a:avLst/>
                  </a:prstGeom>
                  <a:blipFill rotWithShape="0">
                    <a:blip r:embed="rId10"/>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7" name="TextBox 46">
                    <a:extLst>
                      <a:ext uri="{FF2B5EF4-FFF2-40B4-BE49-F238E27FC236}">
                        <a16:creationId xmlns:a16="http://schemas.microsoft.com/office/drawing/2014/main" id="{DBFBC8E2-F31F-8067-7DED-F06AEFE726CB}"/>
                      </a:ext>
                    </a:extLst>
                  </p:cNvPr>
                  <p:cNvSpPr txBox="1"/>
                  <p:nvPr/>
                </p:nvSpPr>
                <p:spPr>
                  <a:xfrm>
                    <a:off x="7285009" y="6244379"/>
                    <a:ext cx="7874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oMath>
                      </m:oMathPara>
                    </a14:m>
                    <a:endParaRPr lang="pt-BR" dirty="0"/>
                  </a:p>
                </p:txBody>
              </p:sp>
            </mc:Choice>
            <mc:Fallback xmlns="">
              <p:sp>
                <p:nvSpPr>
                  <p:cNvPr id="58" name="TextBox 57"/>
                  <p:cNvSpPr txBox="1">
                    <a:spLocks noRot="1" noChangeAspect="1" noMove="1" noResize="1" noEditPoints="1" noAdjustHandles="1" noChangeArrowheads="1" noChangeShapeType="1" noTextEdit="1"/>
                  </p:cNvSpPr>
                  <p:nvPr/>
                </p:nvSpPr>
                <p:spPr>
                  <a:xfrm>
                    <a:off x="7285009" y="6244379"/>
                    <a:ext cx="787400" cy="369332"/>
                  </a:xfrm>
                  <a:prstGeom prst="rect">
                    <a:avLst/>
                  </a:prstGeom>
                  <a:blipFill rotWithShape="0">
                    <a:blip r:embed="rId11"/>
                    <a:stretch>
                      <a:fillRect/>
                    </a:stretch>
                  </a:blipFill>
                </p:spPr>
                <p:txBody>
                  <a:bodyPr/>
                  <a:lstStyle/>
                  <a:p>
                    <a:r>
                      <a:rPr lang="pt-BR">
                        <a:noFill/>
                      </a:rPr>
                      <a:t> </a:t>
                    </a:r>
                  </a:p>
                </p:txBody>
              </p:sp>
            </mc:Fallback>
          </mc:AlternateContent>
          <p:sp>
            <p:nvSpPr>
              <p:cNvPr id="28" name="Oval 47">
                <a:extLst>
                  <a:ext uri="{FF2B5EF4-FFF2-40B4-BE49-F238E27FC236}">
                    <a16:creationId xmlns:a16="http://schemas.microsoft.com/office/drawing/2014/main" id="{AB9B70FC-C5CD-63FA-1E67-4BB8B828256D}"/>
                  </a:ext>
                </a:extLst>
              </p:cNvPr>
              <p:cNvSpPr/>
              <p:nvPr/>
            </p:nvSpPr>
            <p:spPr>
              <a:xfrm>
                <a:off x="5216257" y="4836350"/>
                <a:ext cx="1329949" cy="117377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7" name="Rectangle 80">
              <a:extLst>
                <a:ext uri="{FF2B5EF4-FFF2-40B4-BE49-F238E27FC236}">
                  <a16:creationId xmlns:a16="http://schemas.microsoft.com/office/drawing/2014/main" id="{A4BCE7A0-4816-5BE1-2049-66B7063723A6}"/>
                </a:ext>
              </a:extLst>
            </p:cNvPr>
            <p:cNvSpPr/>
            <p:nvPr/>
          </p:nvSpPr>
          <p:spPr>
            <a:xfrm>
              <a:off x="6194081" y="1877251"/>
              <a:ext cx="1869678" cy="307777"/>
            </a:xfrm>
            <a:prstGeom prst="rect">
              <a:avLst/>
            </a:prstGeom>
          </p:spPr>
          <p:txBody>
            <a:bodyPr wrap="none">
              <a:spAutoFit/>
            </a:bodyPr>
            <a:lstStyle/>
            <a:p>
              <a:pPr algn="ctr"/>
              <a:r>
                <a:rPr lang="pt-BR" sz="1400" dirty="0"/>
                <a:t>classificação não-linear</a:t>
              </a:r>
            </a:p>
          </p:txBody>
        </p:sp>
      </p:grpSp>
      <p:grpSp>
        <p:nvGrpSpPr>
          <p:cNvPr id="29" name="Group 86">
            <a:extLst>
              <a:ext uri="{FF2B5EF4-FFF2-40B4-BE49-F238E27FC236}">
                <a16:creationId xmlns:a16="http://schemas.microsoft.com/office/drawing/2014/main" id="{2B2E6C8E-494D-FA35-670F-0FF2F4ACC98D}"/>
              </a:ext>
            </a:extLst>
          </p:cNvPr>
          <p:cNvGrpSpPr/>
          <p:nvPr/>
        </p:nvGrpSpPr>
        <p:grpSpPr>
          <a:xfrm>
            <a:off x="1041061" y="4254758"/>
            <a:ext cx="3922754" cy="2613547"/>
            <a:chOff x="7939181" y="1705666"/>
            <a:chExt cx="3844455" cy="2570483"/>
          </a:xfrm>
        </p:grpSpPr>
        <p:grpSp>
          <p:nvGrpSpPr>
            <p:cNvPr id="30" name="Group 48">
              <a:extLst>
                <a:ext uri="{FF2B5EF4-FFF2-40B4-BE49-F238E27FC236}">
                  <a16:creationId xmlns:a16="http://schemas.microsoft.com/office/drawing/2014/main" id="{115A8086-9E80-3AE0-4548-9B9EFAD893D0}"/>
                </a:ext>
              </a:extLst>
            </p:cNvPr>
            <p:cNvGrpSpPr/>
            <p:nvPr/>
          </p:nvGrpSpPr>
          <p:grpSpPr>
            <a:xfrm>
              <a:off x="7939181" y="1705666"/>
              <a:ext cx="3153000" cy="2398001"/>
              <a:chOff x="8324943" y="4011478"/>
              <a:chExt cx="3153000" cy="2398001"/>
            </a:xfrm>
          </p:grpSpPr>
          <p:cxnSp>
            <p:nvCxnSpPr>
              <p:cNvPr id="33" name="Straight Arrow Connector 49">
                <a:extLst>
                  <a:ext uri="{FF2B5EF4-FFF2-40B4-BE49-F238E27FC236}">
                    <a16:creationId xmlns:a16="http://schemas.microsoft.com/office/drawing/2014/main" id="{8B584338-3549-2D7E-A6F2-07A4D5784BCD}"/>
                  </a:ext>
                </a:extLst>
              </p:cNvPr>
              <p:cNvCxnSpPr/>
              <p:nvPr/>
            </p:nvCxnSpPr>
            <p:spPr>
              <a:xfrm flipV="1">
                <a:off x="8718643" y="4400375"/>
                <a:ext cx="0" cy="200910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50">
                <a:extLst>
                  <a:ext uri="{FF2B5EF4-FFF2-40B4-BE49-F238E27FC236}">
                    <a16:creationId xmlns:a16="http://schemas.microsoft.com/office/drawing/2014/main" id="{0CDEDB72-3589-C20D-90D9-DE9CAAC7BDF5}"/>
                  </a:ext>
                </a:extLst>
              </p:cNvPr>
              <p:cNvCxnSpPr/>
              <p:nvPr/>
            </p:nvCxnSpPr>
            <p:spPr>
              <a:xfrm>
                <a:off x="8705943" y="6409479"/>
                <a:ext cx="27720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Oval 51">
                <a:extLst>
                  <a:ext uri="{FF2B5EF4-FFF2-40B4-BE49-F238E27FC236}">
                    <a16:creationId xmlns:a16="http://schemas.microsoft.com/office/drawing/2014/main" id="{4631FB79-AB25-380B-EE6F-B32E8F86FD75}"/>
                  </a:ext>
                </a:extLst>
              </p:cNvPr>
              <p:cNvSpPr/>
              <p:nvPr/>
            </p:nvSpPr>
            <p:spPr>
              <a:xfrm>
                <a:off x="9336470" y="5941725"/>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6" name="Isosceles Triangle 52">
                <a:extLst>
                  <a:ext uri="{FF2B5EF4-FFF2-40B4-BE49-F238E27FC236}">
                    <a16:creationId xmlns:a16="http://schemas.microsoft.com/office/drawing/2014/main" id="{D1138FB7-3228-B747-64A8-A2BFC2A2B115}"/>
                  </a:ext>
                </a:extLst>
              </p:cNvPr>
              <p:cNvSpPr/>
              <p:nvPr/>
            </p:nvSpPr>
            <p:spPr>
              <a:xfrm>
                <a:off x="9713130" y="4494239"/>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7" name="Oval 53">
                <a:extLst>
                  <a:ext uri="{FF2B5EF4-FFF2-40B4-BE49-F238E27FC236}">
                    <a16:creationId xmlns:a16="http://schemas.microsoft.com/office/drawing/2014/main" id="{4B32E762-C695-1A7A-DBDC-CA684FFA3C28}"/>
                  </a:ext>
                </a:extLst>
              </p:cNvPr>
              <p:cNvSpPr/>
              <p:nvPr/>
            </p:nvSpPr>
            <p:spPr>
              <a:xfrm>
                <a:off x="9263087" y="5667601"/>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Oval 54">
                <a:extLst>
                  <a:ext uri="{FF2B5EF4-FFF2-40B4-BE49-F238E27FC236}">
                    <a16:creationId xmlns:a16="http://schemas.microsoft.com/office/drawing/2014/main" id="{237FCB9E-EDAF-5965-EC29-8BC31AB9955D}"/>
                  </a:ext>
                </a:extLst>
              </p:cNvPr>
              <p:cNvSpPr/>
              <p:nvPr/>
            </p:nvSpPr>
            <p:spPr>
              <a:xfrm>
                <a:off x="9565292" y="5744874"/>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Oval 55">
                <a:extLst>
                  <a:ext uri="{FF2B5EF4-FFF2-40B4-BE49-F238E27FC236}">
                    <a16:creationId xmlns:a16="http://schemas.microsoft.com/office/drawing/2014/main" id="{B4B7D45F-6C94-C102-5C90-9F422E8759A3}"/>
                  </a:ext>
                </a:extLst>
              </p:cNvPr>
              <p:cNvSpPr/>
              <p:nvPr/>
            </p:nvSpPr>
            <p:spPr>
              <a:xfrm>
                <a:off x="9785440" y="5933140"/>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0" name="Oval 56">
                <a:extLst>
                  <a:ext uri="{FF2B5EF4-FFF2-40B4-BE49-F238E27FC236}">
                    <a16:creationId xmlns:a16="http://schemas.microsoft.com/office/drawing/2014/main" id="{7991A3C6-816E-765A-69E0-8E87A4FA755E}"/>
                  </a:ext>
                </a:extLst>
              </p:cNvPr>
              <p:cNvSpPr/>
              <p:nvPr/>
            </p:nvSpPr>
            <p:spPr>
              <a:xfrm>
                <a:off x="9586577" y="6058082"/>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1" name="Oval 57">
                <a:extLst>
                  <a:ext uri="{FF2B5EF4-FFF2-40B4-BE49-F238E27FC236}">
                    <a16:creationId xmlns:a16="http://schemas.microsoft.com/office/drawing/2014/main" id="{F018EB97-C142-BB9E-FB13-E7151CDEC4DD}"/>
                  </a:ext>
                </a:extLst>
              </p:cNvPr>
              <p:cNvSpPr/>
              <p:nvPr/>
            </p:nvSpPr>
            <p:spPr>
              <a:xfrm>
                <a:off x="9421920" y="5414495"/>
                <a:ext cx="152400"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2" name="Oval 58">
                <a:extLst>
                  <a:ext uri="{FF2B5EF4-FFF2-40B4-BE49-F238E27FC236}">
                    <a16:creationId xmlns:a16="http://schemas.microsoft.com/office/drawing/2014/main" id="{CBD8D1D2-96CE-8EA7-851C-B49237F09E2E}"/>
                  </a:ext>
                </a:extLst>
              </p:cNvPr>
              <p:cNvSpPr/>
              <p:nvPr/>
            </p:nvSpPr>
            <p:spPr>
              <a:xfrm>
                <a:off x="9727435" y="5483183"/>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3" name="Isosceles Triangle 59">
                <a:extLst>
                  <a:ext uri="{FF2B5EF4-FFF2-40B4-BE49-F238E27FC236}">
                    <a16:creationId xmlns:a16="http://schemas.microsoft.com/office/drawing/2014/main" id="{31C8A814-58BE-2033-ACE8-4F5713DBE57C}"/>
                  </a:ext>
                </a:extLst>
              </p:cNvPr>
              <p:cNvSpPr/>
              <p:nvPr/>
            </p:nvSpPr>
            <p:spPr>
              <a:xfrm>
                <a:off x="9865530" y="4646639"/>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4" name="Isosceles Triangle 60">
                <a:extLst>
                  <a:ext uri="{FF2B5EF4-FFF2-40B4-BE49-F238E27FC236}">
                    <a16:creationId xmlns:a16="http://schemas.microsoft.com/office/drawing/2014/main" id="{494C18DE-20A3-6791-CE36-039C8D07557C}"/>
                  </a:ext>
                </a:extLst>
              </p:cNvPr>
              <p:cNvSpPr/>
              <p:nvPr/>
            </p:nvSpPr>
            <p:spPr>
              <a:xfrm>
                <a:off x="9579780" y="4729189"/>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5" name="Isosceles Triangle 61">
                <a:extLst>
                  <a:ext uri="{FF2B5EF4-FFF2-40B4-BE49-F238E27FC236}">
                    <a16:creationId xmlns:a16="http://schemas.microsoft.com/office/drawing/2014/main" id="{4F619BD9-2776-7003-26F1-3884556DD806}"/>
                  </a:ext>
                </a:extLst>
              </p:cNvPr>
              <p:cNvSpPr/>
              <p:nvPr/>
            </p:nvSpPr>
            <p:spPr>
              <a:xfrm>
                <a:off x="9798855" y="4968342"/>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6" name="Isosceles Triangle 62">
                <a:extLst>
                  <a:ext uri="{FF2B5EF4-FFF2-40B4-BE49-F238E27FC236}">
                    <a16:creationId xmlns:a16="http://schemas.microsoft.com/office/drawing/2014/main" id="{0E8136D7-DCB5-85D2-ADDD-9A284852D4BE}"/>
                  </a:ext>
                </a:extLst>
              </p:cNvPr>
              <p:cNvSpPr/>
              <p:nvPr/>
            </p:nvSpPr>
            <p:spPr>
              <a:xfrm>
                <a:off x="9151286" y="4543966"/>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7" name="Isosceles Triangle 63">
                <a:extLst>
                  <a:ext uri="{FF2B5EF4-FFF2-40B4-BE49-F238E27FC236}">
                    <a16:creationId xmlns:a16="http://schemas.microsoft.com/office/drawing/2014/main" id="{9058CA89-1645-2545-DD94-9AA8C8E79468}"/>
                  </a:ext>
                </a:extLst>
              </p:cNvPr>
              <p:cNvSpPr/>
              <p:nvPr/>
            </p:nvSpPr>
            <p:spPr>
              <a:xfrm>
                <a:off x="9404217" y="4329139"/>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8" name="Isosceles Triangle 64">
                <a:extLst>
                  <a:ext uri="{FF2B5EF4-FFF2-40B4-BE49-F238E27FC236}">
                    <a16:creationId xmlns:a16="http://schemas.microsoft.com/office/drawing/2014/main" id="{94E39B9E-96C4-9322-B794-826743EC39D5}"/>
                  </a:ext>
                </a:extLst>
              </p:cNvPr>
              <p:cNvSpPr/>
              <p:nvPr/>
            </p:nvSpPr>
            <p:spPr>
              <a:xfrm>
                <a:off x="9317374" y="4803242"/>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9" name="Isosceles Triangle 65">
                <a:extLst>
                  <a:ext uri="{FF2B5EF4-FFF2-40B4-BE49-F238E27FC236}">
                    <a16:creationId xmlns:a16="http://schemas.microsoft.com/office/drawing/2014/main" id="{C189B59D-2742-3BB1-C215-784AEC2DC14D}"/>
                  </a:ext>
                </a:extLst>
              </p:cNvPr>
              <p:cNvSpPr/>
              <p:nvPr/>
            </p:nvSpPr>
            <p:spPr>
              <a:xfrm>
                <a:off x="10017930" y="4799039"/>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50" name="Rectangle 66">
                    <a:extLst>
                      <a:ext uri="{FF2B5EF4-FFF2-40B4-BE49-F238E27FC236}">
                        <a16:creationId xmlns:a16="http://schemas.microsoft.com/office/drawing/2014/main" id="{DF369D89-447B-68EC-877C-91A7B75D6D5D}"/>
                      </a:ext>
                    </a:extLst>
                  </p:cNvPr>
                  <p:cNvSpPr/>
                  <p:nvPr/>
                </p:nvSpPr>
                <p:spPr>
                  <a:xfrm>
                    <a:off x="10126339" y="5950689"/>
                    <a:ext cx="515205"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i="1">
                                  <a:latin typeface="Cambria Math" panose="02040503050406030204" pitchFamily="18" charset="0"/>
                                </a:rPr>
                                <m:t>𝑅</m:t>
                              </m:r>
                            </m:e>
                            <m:sub>
                              <m:r>
                                <a:rPr lang="pt-BR" sz="2000" b="0" i="1" smtClean="0">
                                  <a:latin typeface="Cambria Math" panose="02040503050406030204" pitchFamily="18" charset="0"/>
                                </a:rPr>
                                <m:t>1</m:t>
                              </m:r>
                            </m:sub>
                          </m:sSub>
                        </m:oMath>
                      </m:oMathPara>
                    </a14:m>
                    <a:endParaRPr lang="pt-BR" sz="2000" dirty="0"/>
                  </a:p>
                </p:txBody>
              </p:sp>
            </mc:Choice>
            <mc:Fallback xmlns="">
              <p:sp>
                <p:nvSpPr>
                  <p:cNvPr id="79" name="Rectangle 78"/>
                  <p:cNvSpPr>
                    <a:spLocks noRot="1" noChangeAspect="1" noMove="1" noResize="1" noEditPoints="1" noAdjustHandles="1" noChangeArrowheads="1" noChangeShapeType="1" noTextEdit="1"/>
                  </p:cNvSpPr>
                  <p:nvPr/>
                </p:nvSpPr>
                <p:spPr>
                  <a:xfrm>
                    <a:off x="10126339" y="5950689"/>
                    <a:ext cx="515205" cy="400110"/>
                  </a:xfrm>
                  <a:prstGeom prst="rect">
                    <a:avLst/>
                  </a:prstGeom>
                  <a:blipFill rotWithShape="0">
                    <a:blip r:embed="rId16"/>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1" name="Rectangle 67">
                    <a:extLst>
                      <a:ext uri="{FF2B5EF4-FFF2-40B4-BE49-F238E27FC236}">
                        <a16:creationId xmlns:a16="http://schemas.microsoft.com/office/drawing/2014/main" id="{21B90B2C-E2AC-A0A2-A382-4D739F23838D}"/>
                      </a:ext>
                    </a:extLst>
                  </p:cNvPr>
                  <p:cNvSpPr/>
                  <p:nvPr/>
                </p:nvSpPr>
                <p:spPr>
                  <a:xfrm>
                    <a:off x="9506752" y="4074240"/>
                    <a:ext cx="52116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i="1">
                                  <a:latin typeface="Cambria Math" panose="02040503050406030204" pitchFamily="18" charset="0"/>
                                </a:rPr>
                                <m:t>𝑅</m:t>
                              </m:r>
                            </m:e>
                            <m:sub>
                              <m:r>
                                <a:rPr lang="pt-BR" sz="2000" b="0" i="1" smtClean="0">
                                  <a:latin typeface="Cambria Math" panose="02040503050406030204" pitchFamily="18" charset="0"/>
                                </a:rPr>
                                <m:t>2</m:t>
                              </m:r>
                            </m:sub>
                          </m:sSub>
                        </m:oMath>
                      </m:oMathPara>
                    </a14:m>
                    <a:endParaRPr lang="pt-BR" sz="2000" dirty="0"/>
                  </a:p>
                </p:txBody>
              </p:sp>
            </mc:Choice>
            <mc:Fallback xmlns="">
              <p:sp>
                <p:nvSpPr>
                  <p:cNvPr id="68" name="Rectangle 67"/>
                  <p:cNvSpPr>
                    <a:spLocks noRot="1" noChangeAspect="1" noMove="1" noResize="1" noEditPoints="1" noAdjustHandles="1" noChangeArrowheads="1" noChangeShapeType="1" noTextEdit="1"/>
                  </p:cNvSpPr>
                  <p:nvPr/>
                </p:nvSpPr>
                <p:spPr>
                  <a:xfrm>
                    <a:off x="9506752" y="4074240"/>
                    <a:ext cx="521168" cy="400110"/>
                  </a:xfrm>
                  <a:prstGeom prst="rect">
                    <a:avLst/>
                  </a:prstGeom>
                  <a:blipFill rotWithShape="0">
                    <a:blip r:embed="rId17"/>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2" name="TextBox 68">
                    <a:extLst>
                      <a:ext uri="{FF2B5EF4-FFF2-40B4-BE49-F238E27FC236}">
                        <a16:creationId xmlns:a16="http://schemas.microsoft.com/office/drawing/2014/main" id="{29E9D5FA-AEED-E1EB-E19F-18E66D7EE6DA}"/>
                      </a:ext>
                    </a:extLst>
                  </p:cNvPr>
                  <p:cNvSpPr txBox="1"/>
                  <p:nvPr/>
                </p:nvSpPr>
                <p:spPr>
                  <a:xfrm>
                    <a:off x="8324943" y="4011478"/>
                    <a:ext cx="7874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oMath>
                      </m:oMathPara>
                    </a14:m>
                    <a:endParaRPr lang="pt-BR" dirty="0"/>
                  </a:p>
                </p:txBody>
              </p:sp>
            </mc:Choice>
            <mc:Fallback xmlns="">
              <p:sp>
                <p:nvSpPr>
                  <p:cNvPr id="81" name="TextBox 80"/>
                  <p:cNvSpPr txBox="1">
                    <a:spLocks noRot="1" noChangeAspect="1" noMove="1" noResize="1" noEditPoints="1" noAdjustHandles="1" noChangeArrowheads="1" noChangeShapeType="1" noTextEdit="1"/>
                  </p:cNvSpPr>
                  <p:nvPr/>
                </p:nvSpPr>
                <p:spPr>
                  <a:xfrm>
                    <a:off x="8324943" y="4011478"/>
                    <a:ext cx="787400" cy="369332"/>
                  </a:xfrm>
                  <a:prstGeom prst="rect">
                    <a:avLst/>
                  </a:prstGeom>
                  <a:blipFill rotWithShape="0">
                    <a:blip r:embed="rId18"/>
                    <a:stretch>
                      <a:fillRect/>
                    </a:stretch>
                  </a:blipFill>
                </p:spPr>
                <p:txBody>
                  <a:bodyPr/>
                  <a:lstStyle/>
                  <a:p>
                    <a:r>
                      <a:rPr lang="pt-BR">
                        <a:noFill/>
                      </a:rPr>
                      <a:t> </a:t>
                    </a:r>
                  </a:p>
                </p:txBody>
              </p:sp>
            </mc:Fallback>
          </mc:AlternateContent>
          <p:sp>
            <p:nvSpPr>
              <p:cNvPr id="53" name="Rectangle 69">
                <a:extLst>
                  <a:ext uri="{FF2B5EF4-FFF2-40B4-BE49-F238E27FC236}">
                    <a16:creationId xmlns:a16="http://schemas.microsoft.com/office/drawing/2014/main" id="{0A5BEBD9-DBD5-C268-D1EE-C2AFFC927C5C}"/>
                  </a:ext>
                </a:extLst>
              </p:cNvPr>
              <p:cNvSpPr/>
              <p:nvPr/>
            </p:nvSpPr>
            <p:spPr>
              <a:xfrm>
                <a:off x="10541339" y="5325892"/>
                <a:ext cx="114300" cy="132277"/>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4" name="Rectangle 70">
                <a:extLst>
                  <a:ext uri="{FF2B5EF4-FFF2-40B4-BE49-F238E27FC236}">
                    <a16:creationId xmlns:a16="http://schemas.microsoft.com/office/drawing/2014/main" id="{8AD88B08-5F23-1E0A-143E-E87D108EACE9}"/>
                  </a:ext>
                </a:extLst>
              </p:cNvPr>
              <p:cNvSpPr/>
              <p:nvPr/>
            </p:nvSpPr>
            <p:spPr>
              <a:xfrm>
                <a:off x="10693739" y="5478292"/>
                <a:ext cx="114300" cy="132277"/>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5" name="Rectangle 71">
                <a:extLst>
                  <a:ext uri="{FF2B5EF4-FFF2-40B4-BE49-F238E27FC236}">
                    <a16:creationId xmlns:a16="http://schemas.microsoft.com/office/drawing/2014/main" id="{156E8B4F-4E4F-48C2-0744-52533C201355}"/>
                  </a:ext>
                </a:extLst>
              </p:cNvPr>
              <p:cNvSpPr/>
              <p:nvPr/>
            </p:nvSpPr>
            <p:spPr>
              <a:xfrm>
                <a:off x="10776781" y="5174183"/>
                <a:ext cx="114300" cy="132277"/>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6" name="Rectangle 72">
                <a:extLst>
                  <a:ext uri="{FF2B5EF4-FFF2-40B4-BE49-F238E27FC236}">
                    <a16:creationId xmlns:a16="http://schemas.microsoft.com/office/drawing/2014/main" id="{9E747B52-CE8C-58A0-11C5-C92E310D23C2}"/>
                  </a:ext>
                </a:extLst>
              </p:cNvPr>
              <p:cNvSpPr/>
              <p:nvPr/>
            </p:nvSpPr>
            <p:spPr>
              <a:xfrm>
                <a:off x="10936469" y="5530946"/>
                <a:ext cx="114300" cy="132277"/>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7" name="Rectangle 73">
                <a:extLst>
                  <a:ext uri="{FF2B5EF4-FFF2-40B4-BE49-F238E27FC236}">
                    <a16:creationId xmlns:a16="http://schemas.microsoft.com/office/drawing/2014/main" id="{F27A2FCD-5D5E-0BC2-39B0-7E128E985F36}"/>
                  </a:ext>
                </a:extLst>
              </p:cNvPr>
              <p:cNvSpPr/>
              <p:nvPr/>
            </p:nvSpPr>
            <p:spPr>
              <a:xfrm>
                <a:off x="10998539" y="5300288"/>
                <a:ext cx="114300" cy="132277"/>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8" name="Rectangle 74">
                <a:extLst>
                  <a:ext uri="{FF2B5EF4-FFF2-40B4-BE49-F238E27FC236}">
                    <a16:creationId xmlns:a16="http://schemas.microsoft.com/office/drawing/2014/main" id="{A50E4132-6EE5-D584-2804-9C08F916B7DC}"/>
                  </a:ext>
                </a:extLst>
              </p:cNvPr>
              <p:cNvSpPr/>
              <p:nvPr/>
            </p:nvSpPr>
            <p:spPr>
              <a:xfrm>
                <a:off x="11179199" y="5515115"/>
                <a:ext cx="114300" cy="132277"/>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9" name="Rectangle 75">
                <a:extLst>
                  <a:ext uri="{FF2B5EF4-FFF2-40B4-BE49-F238E27FC236}">
                    <a16:creationId xmlns:a16="http://schemas.microsoft.com/office/drawing/2014/main" id="{AEB60AC9-B5A6-4BD2-C82B-9ECF0C18773C}"/>
                  </a:ext>
                </a:extLst>
              </p:cNvPr>
              <p:cNvSpPr/>
              <p:nvPr/>
            </p:nvSpPr>
            <p:spPr>
              <a:xfrm>
                <a:off x="11042698" y="5772606"/>
                <a:ext cx="114300" cy="132277"/>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60" name="Rectangle 76">
                    <a:extLst>
                      <a:ext uri="{FF2B5EF4-FFF2-40B4-BE49-F238E27FC236}">
                        <a16:creationId xmlns:a16="http://schemas.microsoft.com/office/drawing/2014/main" id="{67CB3F5A-C733-2E1D-382D-37ABD108C33F}"/>
                      </a:ext>
                    </a:extLst>
                  </p:cNvPr>
                  <p:cNvSpPr/>
                  <p:nvPr/>
                </p:nvSpPr>
                <p:spPr>
                  <a:xfrm>
                    <a:off x="10918615" y="4718845"/>
                    <a:ext cx="52116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i="1">
                                  <a:latin typeface="Cambria Math" panose="02040503050406030204" pitchFamily="18" charset="0"/>
                                </a:rPr>
                                <m:t>𝑅</m:t>
                              </m:r>
                            </m:e>
                            <m:sub>
                              <m:r>
                                <a:rPr lang="pt-BR" sz="2000" b="0" i="1" smtClean="0">
                                  <a:latin typeface="Cambria Math" panose="02040503050406030204" pitchFamily="18" charset="0"/>
                                </a:rPr>
                                <m:t>3</m:t>
                              </m:r>
                            </m:sub>
                          </m:sSub>
                        </m:oMath>
                      </m:oMathPara>
                    </a14:m>
                    <a:endParaRPr lang="pt-BR" sz="2000" dirty="0"/>
                  </a:p>
                </p:txBody>
              </p:sp>
            </mc:Choice>
            <mc:Fallback xmlns="">
              <p:sp>
                <p:nvSpPr>
                  <p:cNvPr id="89" name="Rectangle 88"/>
                  <p:cNvSpPr>
                    <a:spLocks noRot="1" noChangeAspect="1" noMove="1" noResize="1" noEditPoints="1" noAdjustHandles="1" noChangeArrowheads="1" noChangeShapeType="1" noTextEdit="1"/>
                  </p:cNvSpPr>
                  <p:nvPr/>
                </p:nvSpPr>
                <p:spPr>
                  <a:xfrm>
                    <a:off x="10918615" y="4718845"/>
                    <a:ext cx="521168" cy="400110"/>
                  </a:xfrm>
                  <a:prstGeom prst="rect">
                    <a:avLst/>
                  </a:prstGeom>
                  <a:blipFill rotWithShape="0">
                    <a:blip r:embed="rId19"/>
                    <a:stretch>
                      <a:fillRect b="-1538"/>
                    </a:stretch>
                  </a:blipFill>
                </p:spPr>
                <p:txBody>
                  <a:bodyPr/>
                  <a:lstStyle/>
                  <a:p>
                    <a:r>
                      <a:rPr lang="pt-BR">
                        <a:noFill/>
                      </a:rPr>
                      <a:t> </a:t>
                    </a:r>
                  </a:p>
                </p:txBody>
              </p:sp>
            </mc:Fallback>
          </mc:AlternateContent>
          <p:cxnSp>
            <p:nvCxnSpPr>
              <p:cNvPr id="61" name="Straight Connector 77">
                <a:extLst>
                  <a:ext uri="{FF2B5EF4-FFF2-40B4-BE49-F238E27FC236}">
                    <a16:creationId xmlns:a16="http://schemas.microsoft.com/office/drawing/2014/main" id="{B78E1BFF-818D-CD5B-3D94-2F9A4F4D82FF}"/>
                  </a:ext>
                </a:extLst>
              </p:cNvPr>
              <p:cNvCxnSpPr/>
              <p:nvPr/>
            </p:nvCxnSpPr>
            <p:spPr>
              <a:xfrm>
                <a:off x="8788081" y="4728656"/>
                <a:ext cx="2432050" cy="156684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78">
                <a:extLst>
                  <a:ext uri="{FF2B5EF4-FFF2-40B4-BE49-F238E27FC236}">
                    <a16:creationId xmlns:a16="http://schemas.microsoft.com/office/drawing/2014/main" id="{F2E3290A-DA56-2C1D-3ED4-64B224AF32DD}"/>
                  </a:ext>
                </a:extLst>
              </p:cNvPr>
              <p:cNvCxnSpPr/>
              <p:nvPr/>
            </p:nvCxnSpPr>
            <p:spPr>
              <a:xfrm flipV="1">
                <a:off x="10020518" y="4646639"/>
                <a:ext cx="621026" cy="84767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1" name="Rectangle 82">
              <a:extLst>
                <a:ext uri="{FF2B5EF4-FFF2-40B4-BE49-F238E27FC236}">
                  <a16:creationId xmlns:a16="http://schemas.microsoft.com/office/drawing/2014/main" id="{F7FFF212-533F-2F05-17E8-537300946149}"/>
                </a:ext>
              </a:extLst>
            </p:cNvPr>
            <p:cNvSpPr/>
            <p:nvPr/>
          </p:nvSpPr>
          <p:spPr>
            <a:xfrm>
              <a:off x="9830560" y="1773129"/>
              <a:ext cx="1953076" cy="514599"/>
            </a:xfrm>
            <a:prstGeom prst="rect">
              <a:avLst/>
            </a:prstGeom>
          </p:spPr>
          <p:txBody>
            <a:bodyPr wrap="square">
              <a:spAutoFit/>
            </a:bodyPr>
            <a:lstStyle/>
            <a:p>
              <a:pPr algn="ctr"/>
              <a:r>
                <a:rPr lang="pt-BR" sz="1400" dirty="0"/>
                <a:t>classificação linear com 2 funções discriminantes</a:t>
              </a:r>
            </a:p>
          </p:txBody>
        </p:sp>
        <mc:AlternateContent xmlns:mc="http://schemas.openxmlformats.org/markup-compatibility/2006" xmlns:a14="http://schemas.microsoft.com/office/drawing/2010/main">
          <mc:Choice Requires="a14">
            <p:sp>
              <p:nvSpPr>
                <p:cNvPr id="32" name="TextBox 83">
                  <a:extLst>
                    <a:ext uri="{FF2B5EF4-FFF2-40B4-BE49-F238E27FC236}">
                      <a16:creationId xmlns:a16="http://schemas.microsoft.com/office/drawing/2014/main" id="{FE2B3682-E1D1-FA1C-D861-F3A6E4B57D6A}"/>
                    </a:ext>
                  </a:extLst>
                </p:cNvPr>
                <p:cNvSpPr txBox="1"/>
                <p:nvPr/>
              </p:nvSpPr>
              <p:spPr>
                <a:xfrm>
                  <a:off x="10894980" y="3906817"/>
                  <a:ext cx="7874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oMath>
                    </m:oMathPara>
                  </a14:m>
                  <a:endParaRPr lang="pt-BR" dirty="0"/>
                </a:p>
              </p:txBody>
            </p:sp>
          </mc:Choice>
          <mc:Fallback xmlns="">
            <p:sp>
              <p:nvSpPr>
                <p:cNvPr id="84" name="TextBox 83"/>
                <p:cNvSpPr txBox="1">
                  <a:spLocks noRot="1" noChangeAspect="1" noMove="1" noResize="1" noEditPoints="1" noAdjustHandles="1" noChangeArrowheads="1" noChangeShapeType="1" noTextEdit="1"/>
                </p:cNvSpPr>
                <p:nvPr/>
              </p:nvSpPr>
              <p:spPr>
                <a:xfrm>
                  <a:off x="10894980" y="3906817"/>
                  <a:ext cx="787400" cy="369332"/>
                </a:xfrm>
                <a:prstGeom prst="rect">
                  <a:avLst/>
                </a:prstGeom>
                <a:blipFill rotWithShape="0">
                  <a:blip r:embed="rId20"/>
                  <a:stretch>
                    <a:fillRect/>
                  </a:stretch>
                </a:blipFill>
              </p:spPr>
              <p:txBody>
                <a:bodyPr/>
                <a:lstStyle/>
                <a:p>
                  <a:r>
                    <a:rPr lang="pt-BR">
                      <a:noFill/>
                    </a:rPr>
                    <a:t> </a:t>
                  </a:r>
                </a:p>
              </p:txBody>
            </p:sp>
          </mc:Fallback>
        </mc:AlternateContent>
      </p:grpSp>
    </p:spTree>
    <p:extLst>
      <p:ext uri="{BB962C8B-B14F-4D97-AF65-F5344CB8AC3E}">
        <p14:creationId xmlns:p14="http://schemas.microsoft.com/office/powerpoint/2010/main" val="39686974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1160E5B-8878-4931-6741-969E884FF4A1}"/>
              </a:ext>
            </a:extLst>
          </p:cNvPr>
          <p:cNvSpPr>
            <a:spLocks noGrp="1"/>
          </p:cNvSpPr>
          <p:nvPr>
            <p:ph type="title"/>
          </p:nvPr>
        </p:nvSpPr>
        <p:spPr/>
        <p:txBody>
          <a:bodyPr/>
          <a:lstStyle/>
          <a:p>
            <a:r>
              <a:rPr lang="pt-BR" dirty="0"/>
              <a:t>Classificação com redes neurais</a:t>
            </a:r>
          </a:p>
        </p:txBody>
      </p:sp>
      <p:sp>
        <p:nvSpPr>
          <p:cNvPr id="3" name="Espaço Reservado para Conteúdo 2">
            <a:extLst>
              <a:ext uri="{FF2B5EF4-FFF2-40B4-BE49-F238E27FC236}">
                <a16:creationId xmlns:a16="http://schemas.microsoft.com/office/drawing/2014/main" id="{99D4ED14-2D94-F17C-D565-C98F7C2C55E0}"/>
              </a:ext>
            </a:extLst>
          </p:cNvPr>
          <p:cNvSpPr>
            <a:spLocks noGrp="1"/>
          </p:cNvSpPr>
          <p:nvPr>
            <p:ph idx="1"/>
          </p:nvPr>
        </p:nvSpPr>
        <p:spPr>
          <a:xfrm>
            <a:off x="6272981" y="1825624"/>
            <a:ext cx="5823769" cy="5032375"/>
          </a:xfrm>
        </p:spPr>
        <p:txBody>
          <a:bodyPr>
            <a:normAutofit/>
          </a:bodyPr>
          <a:lstStyle/>
          <a:p>
            <a:r>
              <a:rPr lang="pt-BR" dirty="0"/>
              <a:t>Portanto, se quisermos projetar uma rede neural capaz de distinguir entre gatos e cachorros, poderíamos ter um neurônio de saída representando gatos e outro representando cães.</a:t>
            </a:r>
          </a:p>
          <a:p>
            <a:r>
              <a:rPr lang="pt-BR" dirty="0"/>
              <a:t>Cada neurônio de saída irá apresentar a probabilidade de uma imagem de entrada pertencer a uma das classes.</a:t>
            </a:r>
          </a:p>
        </p:txBody>
      </p:sp>
      <p:pic>
        <p:nvPicPr>
          <p:cNvPr id="77" name="Imagem 76">
            <a:extLst>
              <a:ext uri="{FF2B5EF4-FFF2-40B4-BE49-F238E27FC236}">
                <a16:creationId xmlns:a16="http://schemas.microsoft.com/office/drawing/2014/main" id="{F7976FF7-28FE-1F9B-CA60-BDCAD6E678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2679" y="2407950"/>
            <a:ext cx="5917790" cy="2921576"/>
          </a:xfrm>
          <a:prstGeom prst="rect">
            <a:avLst/>
          </a:prstGeom>
        </p:spPr>
      </p:pic>
    </p:spTree>
    <p:extLst>
      <p:ext uri="{BB962C8B-B14F-4D97-AF65-F5344CB8AC3E}">
        <p14:creationId xmlns:p14="http://schemas.microsoft.com/office/powerpoint/2010/main" val="36454202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1160E5B-8878-4931-6741-969E884FF4A1}"/>
              </a:ext>
            </a:extLst>
          </p:cNvPr>
          <p:cNvSpPr>
            <a:spLocks noGrp="1"/>
          </p:cNvSpPr>
          <p:nvPr>
            <p:ph type="title"/>
          </p:nvPr>
        </p:nvSpPr>
        <p:spPr/>
        <p:txBody>
          <a:bodyPr/>
          <a:lstStyle/>
          <a:p>
            <a:r>
              <a:rPr lang="pt-BR" dirty="0"/>
              <a:t>Classificação com redes neurais</a:t>
            </a:r>
          </a:p>
        </p:txBody>
      </p:sp>
      <p:sp>
        <p:nvSpPr>
          <p:cNvPr id="3" name="Espaço Reservado para Conteúdo 2">
            <a:extLst>
              <a:ext uri="{FF2B5EF4-FFF2-40B4-BE49-F238E27FC236}">
                <a16:creationId xmlns:a16="http://schemas.microsoft.com/office/drawing/2014/main" id="{99D4ED14-2D94-F17C-D565-C98F7C2C55E0}"/>
              </a:ext>
            </a:extLst>
          </p:cNvPr>
          <p:cNvSpPr>
            <a:spLocks noGrp="1"/>
          </p:cNvSpPr>
          <p:nvPr>
            <p:ph idx="1"/>
          </p:nvPr>
        </p:nvSpPr>
        <p:spPr>
          <a:xfrm>
            <a:off x="5860027" y="1825624"/>
            <a:ext cx="6236724" cy="5032375"/>
          </a:xfrm>
        </p:spPr>
        <p:txBody>
          <a:bodyPr>
            <a:normAutofit/>
          </a:bodyPr>
          <a:lstStyle/>
          <a:p>
            <a:r>
              <a:rPr lang="pt-BR" dirty="0"/>
              <a:t>Então, se uma imagem de um gato for passada para a rede, o neurônio que representa os gatos terá um alto valor de probabilidade (teoricamente 1) e o que representa os cachorros terá um baixo valor de probabilidade (teoricamente 0).</a:t>
            </a:r>
          </a:p>
          <a:p>
            <a:r>
              <a:rPr lang="pt-BR" dirty="0"/>
              <a:t>O contrário ocorreria se imagem de um cachorro fosse passada para a rede.</a:t>
            </a:r>
          </a:p>
          <a:p>
            <a:endParaRPr lang="pt-BR" dirty="0"/>
          </a:p>
        </p:txBody>
      </p:sp>
      <p:pic>
        <p:nvPicPr>
          <p:cNvPr id="145" name="Imagem 144">
            <a:extLst>
              <a:ext uri="{FF2B5EF4-FFF2-40B4-BE49-F238E27FC236}">
                <a16:creationId xmlns:a16="http://schemas.microsoft.com/office/drawing/2014/main" id="{169228DA-221C-0683-8F0E-3A3FC84D24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2201" y="1825624"/>
            <a:ext cx="4524744" cy="2251076"/>
          </a:xfrm>
          <a:prstGeom prst="rect">
            <a:avLst/>
          </a:prstGeom>
        </p:spPr>
      </p:pic>
      <p:pic>
        <p:nvPicPr>
          <p:cNvPr id="149" name="Imagem 148">
            <a:extLst>
              <a:ext uri="{FF2B5EF4-FFF2-40B4-BE49-F238E27FC236}">
                <a16:creationId xmlns:a16="http://schemas.microsoft.com/office/drawing/2014/main" id="{A54CFD59-FB30-3F54-1FCB-5CC703DB1F2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2201" y="4420226"/>
            <a:ext cx="4524744" cy="2304424"/>
          </a:xfrm>
          <a:prstGeom prst="rect">
            <a:avLst/>
          </a:prstGeom>
        </p:spPr>
      </p:pic>
    </p:spTree>
    <p:extLst>
      <p:ext uri="{BB962C8B-B14F-4D97-AF65-F5344CB8AC3E}">
        <p14:creationId xmlns:p14="http://schemas.microsoft.com/office/powerpoint/2010/main" val="29807463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F6D3922-9733-83FC-7A57-82C153AFF0BA}"/>
              </a:ext>
            </a:extLst>
          </p:cNvPr>
          <p:cNvSpPr>
            <a:spLocks noGrp="1"/>
          </p:cNvSpPr>
          <p:nvPr>
            <p:ph type="title"/>
          </p:nvPr>
        </p:nvSpPr>
        <p:spPr/>
        <p:txBody>
          <a:bodyPr/>
          <a:lstStyle/>
          <a:p>
            <a:r>
              <a:rPr lang="pt-BR" dirty="0"/>
              <a:t>Classificação com redes neurais</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AF857F59-880E-97EB-F879-5FE799FFB381}"/>
                  </a:ext>
                </a:extLst>
              </p:cNvPr>
              <p:cNvSpPr>
                <a:spLocks noGrp="1"/>
              </p:cNvSpPr>
              <p:nvPr>
                <p:ph idx="1"/>
              </p:nvPr>
            </p:nvSpPr>
            <p:spPr>
              <a:xfrm>
                <a:off x="5018566" y="1825624"/>
                <a:ext cx="6992459" cy="5032375"/>
              </a:xfrm>
            </p:spPr>
            <p:txBody>
              <a:bodyPr>
                <a:normAutofit fontScale="92500" lnSpcReduction="20000"/>
              </a:bodyPr>
              <a:lstStyle/>
              <a:p>
                <a:r>
                  <a:rPr lang="pt-BR" dirty="0"/>
                  <a:t>As saídas da rede nos fornecem uma maneira de </a:t>
                </a:r>
                <a:r>
                  <a:rPr lang="pt-BR" b="1" i="1" dirty="0">
                    <a:solidFill>
                      <a:srgbClr val="00B050"/>
                    </a:solidFill>
                  </a:rPr>
                  <a:t>rotular</a:t>
                </a:r>
                <a:r>
                  <a:rPr lang="pt-BR" dirty="0"/>
                  <a:t> cães e gatos fazendo com que o rótulo de uma imagem seja um vetor contendo a saída desejada de cada um dos neurônios da camada de saída. </a:t>
                </a:r>
              </a:p>
              <a:p>
                <a:r>
                  <a:rPr lang="pt-BR" dirty="0"/>
                  <a:t>Portanto, se o primeiro neurônio da camada de saída representa gatos e o segundo cães, podemos dizer que o rótulo (i.e., saída esperada) para imagens de gatos é dado pelo vetor </a:t>
                </a:r>
                <a14:m>
                  <m:oMath xmlns:m="http://schemas.openxmlformats.org/officeDocument/2006/math">
                    <m:d>
                      <m:dPr>
                        <m:begChr m:val="["/>
                        <m:endChr m:val="]"/>
                        <m:ctrlPr>
                          <a:rPr lang="pt-BR" sz="2800" i="1" smtClean="0">
                            <a:latin typeface="Cambria Math" panose="02040503050406030204" pitchFamily="18" charset="0"/>
                          </a:rPr>
                        </m:ctrlPr>
                      </m:dPr>
                      <m:e>
                        <m:m>
                          <m:mPr>
                            <m:mcs>
                              <m:mc>
                                <m:mcPr>
                                  <m:count m:val="2"/>
                                  <m:mcJc m:val="center"/>
                                </m:mcPr>
                              </m:mc>
                            </m:mcs>
                            <m:ctrlPr>
                              <a:rPr lang="pt-BR" sz="2800" i="1" smtClean="0">
                                <a:latin typeface="Cambria Math" panose="02040503050406030204" pitchFamily="18" charset="0"/>
                              </a:rPr>
                            </m:ctrlPr>
                          </m:mPr>
                          <m:mr>
                            <m:e>
                              <m:r>
                                <m:rPr>
                                  <m:brk m:alnAt="7"/>
                                </m:rPr>
                                <a:rPr lang="pt-BR" sz="2800" b="0" i="1" smtClean="0">
                                  <a:latin typeface="Cambria Math" panose="02040503050406030204" pitchFamily="18" charset="0"/>
                                </a:rPr>
                                <m:t>1</m:t>
                              </m:r>
                              <m:r>
                                <a:rPr lang="pt-BR" sz="2800" b="0" i="1" smtClean="0">
                                  <a:latin typeface="Cambria Math" panose="02040503050406030204" pitchFamily="18" charset="0"/>
                                </a:rPr>
                                <m:t>,</m:t>
                              </m:r>
                            </m:e>
                            <m:e>
                              <m:r>
                                <a:rPr lang="pt-BR" sz="2800" b="0" i="1" smtClean="0">
                                  <a:latin typeface="Cambria Math" panose="02040503050406030204" pitchFamily="18" charset="0"/>
                                </a:rPr>
                                <m:t>0</m:t>
                              </m:r>
                            </m:e>
                          </m:mr>
                        </m:m>
                      </m:e>
                    </m:d>
                  </m:oMath>
                </a14:m>
                <a:r>
                  <a:rPr lang="pt-BR" dirty="0"/>
                  <a:t>. </a:t>
                </a:r>
              </a:p>
              <a:p>
                <a:r>
                  <a:rPr lang="pt-BR" dirty="0"/>
                  <a:t>E o rótulo para imagens de cães é dado pelo vetor </a:t>
                </a:r>
                <a14:m>
                  <m:oMath xmlns:m="http://schemas.openxmlformats.org/officeDocument/2006/math">
                    <m:d>
                      <m:dPr>
                        <m:begChr m:val="["/>
                        <m:endChr m:val="]"/>
                        <m:ctrlPr>
                          <a:rPr lang="pt-BR" sz="2800" i="1" smtClean="0">
                            <a:latin typeface="Cambria Math" panose="02040503050406030204" pitchFamily="18" charset="0"/>
                          </a:rPr>
                        </m:ctrlPr>
                      </m:dPr>
                      <m:e>
                        <m:m>
                          <m:mPr>
                            <m:mcs>
                              <m:mc>
                                <m:mcPr>
                                  <m:count m:val="2"/>
                                  <m:mcJc m:val="center"/>
                                </m:mcPr>
                              </m:mc>
                            </m:mcs>
                            <m:ctrlPr>
                              <a:rPr lang="pt-BR" sz="2800" i="1" smtClean="0">
                                <a:latin typeface="Cambria Math" panose="02040503050406030204" pitchFamily="18" charset="0"/>
                              </a:rPr>
                            </m:ctrlPr>
                          </m:mPr>
                          <m:mr>
                            <m:e>
                              <m:r>
                                <m:rPr>
                                  <m:brk m:alnAt="7"/>
                                </m:rPr>
                                <a:rPr lang="pt-BR" sz="2800" b="0" i="1" smtClean="0">
                                  <a:latin typeface="Cambria Math" panose="02040503050406030204" pitchFamily="18" charset="0"/>
                                </a:rPr>
                                <m:t>0</m:t>
                              </m:r>
                              <m:r>
                                <a:rPr lang="pt-BR" sz="2800" b="0" i="1" smtClean="0">
                                  <a:latin typeface="Cambria Math" panose="02040503050406030204" pitchFamily="18" charset="0"/>
                                </a:rPr>
                                <m:t>,</m:t>
                              </m:r>
                            </m:e>
                            <m:e>
                              <m:r>
                                <a:rPr lang="pt-BR" sz="2800" b="0" i="1" smtClean="0">
                                  <a:latin typeface="Cambria Math" panose="02040503050406030204" pitchFamily="18" charset="0"/>
                                </a:rPr>
                                <m:t>1</m:t>
                              </m:r>
                            </m:e>
                          </m:mr>
                        </m:m>
                      </m:e>
                    </m:d>
                  </m:oMath>
                </a14:m>
                <a:r>
                  <a:rPr lang="pt-BR" dirty="0"/>
                  <a:t>.</a:t>
                </a:r>
              </a:p>
              <a:p>
                <a:r>
                  <a:rPr lang="pt-BR" dirty="0"/>
                  <a:t>Essa forma de representar os rótulos é chamada de </a:t>
                </a:r>
                <a:r>
                  <a:rPr lang="pt-BR" b="1" i="1" dirty="0">
                    <a:solidFill>
                      <a:srgbClr val="00B050"/>
                    </a:solidFill>
                  </a:rPr>
                  <a:t>codificação </a:t>
                </a:r>
                <a:r>
                  <a:rPr lang="pt-BR" b="1" i="1" dirty="0" err="1">
                    <a:solidFill>
                      <a:srgbClr val="00B050"/>
                    </a:solidFill>
                  </a:rPr>
                  <a:t>one</a:t>
                </a:r>
                <a:r>
                  <a:rPr lang="pt-BR" b="1" i="1" dirty="0">
                    <a:solidFill>
                      <a:srgbClr val="00B050"/>
                    </a:solidFill>
                  </a:rPr>
                  <a:t>-hot</a:t>
                </a:r>
                <a:r>
                  <a:rPr lang="pt-BR" dirty="0"/>
                  <a:t>.</a:t>
                </a:r>
              </a:p>
              <a:p>
                <a:pPr lvl="1">
                  <a:buFont typeface="Wingdings" panose="05000000000000000000" pitchFamily="2" charset="2"/>
                  <a:buChar char="§"/>
                </a:pPr>
                <a:r>
                  <a:rPr lang="pt-BR" b="0" i="0" dirty="0">
                    <a:effectLst/>
                  </a:rPr>
                  <a:t>Vetor onde um único elemento é 1 (indicando a classe verdadeira) e todos os outros são 0.</a:t>
                </a:r>
                <a:endParaRPr lang="pt-BR" dirty="0"/>
              </a:p>
            </p:txBody>
          </p:sp>
        </mc:Choice>
        <mc:Fallback xmlns="">
          <p:sp>
            <p:nvSpPr>
              <p:cNvPr id="3" name="Espaço Reservado para Conteúdo 2">
                <a:extLst>
                  <a:ext uri="{FF2B5EF4-FFF2-40B4-BE49-F238E27FC236}">
                    <a16:creationId xmlns:a16="http://schemas.microsoft.com/office/drawing/2014/main" id="{AF857F59-880E-97EB-F879-5FE799FFB381}"/>
                  </a:ext>
                </a:extLst>
              </p:cNvPr>
              <p:cNvSpPr>
                <a:spLocks noGrp="1" noRot="1" noChangeAspect="1" noMove="1" noResize="1" noEditPoints="1" noAdjustHandles="1" noChangeArrowheads="1" noChangeShapeType="1" noTextEdit="1"/>
              </p:cNvSpPr>
              <p:nvPr>
                <p:ph idx="1"/>
              </p:nvPr>
            </p:nvSpPr>
            <p:spPr>
              <a:xfrm>
                <a:off x="5018566" y="1825624"/>
                <a:ext cx="6992459" cy="5032375"/>
              </a:xfrm>
              <a:blipFill>
                <a:blip r:embed="rId2"/>
                <a:stretch>
                  <a:fillRect l="-1308" t="-3027" r="-2441"/>
                </a:stretch>
              </a:blipFill>
            </p:spPr>
            <p:txBody>
              <a:bodyPr/>
              <a:lstStyle/>
              <a:p>
                <a:r>
                  <a:rPr lang="pt-BR">
                    <a:noFill/>
                  </a:rPr>
                  <a:t> </a:t>
                </a:r>
              </a:p>
            </p:txBody>
          </p:sp>
        </mc:Fallback>
      </mc:AlternateContent>
      <p:pic>
        <p:nvPicPr>
          <p:cNvPr id="4" name="Picture 2" descr="10 Papers You Should Read to Understand Image Classification in the Deep  Learning Era | by Imaginaire AI | Towards Data Science">
            <a:extLst>
              <a:ext uri="{FF2B5EF4-FFF2-40B4-BE49-F238E27FC236}">
                <a16:creationId xmlns:a16="http://schemas.microsoft.com/office/drawing/2014/main" id="{1CDB7486-380D-FD2B-D5EA-8DB9577D1A4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894" t="13677" r="65960" b="48378"/>
          <a:stretch/>
        </p:blipFill>
        <p:spPr bwMode="auto">
          <a:xfrm>
            <a:off x="1034846" y="3052361"/>
            <a:ext cx="939926" cy="90516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10 Papers You Should Read to Understand Image Classification in the Deep  Learning Era | by Imaginaire AI | Towards Data Science">
            <a:extLst>
              <a:ext uri="{FF2B5EF4-FFF2-40B4-BE49-F238E27FC236}">
                <a16:creationId xmlns:a16="http://schemas.microsoft.com/office/drawing/2014/main" id="{D0CFD7C2-2696-03C0-4660-7BFFE69CCF9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3925" t="53090" r="65959" b="8965"/>
          <a:stretch/>
        </p:blipFill>
        <p:spPr bwMode="auto">
          <a:xfrm>
            <a:off x="1034846" y="4145896"/>
            <a:ext cx="939926" cy="99650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9B067D5B-882E-8271-77EA-33758D00EF48}"/>
                  </a:ext>
                </a:extLst>
              </p:cNvPr>
              <p:cNvSpPr txBox="1"/>
              <p:nvPr/>
            </p:nvSpPr>
            <p:spPr>
              <a:xfrm>
                <a:off x="2615996" y="3181776"/>
                <a:ext cx="12573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pt-BR" sz="2400" i="1" smtClean="0">
                              <a:latin typeface="Cambria Math" panose="02040503050406030204" pitchFamily="18" charset="0"/>
                            </a:rPr>
                          </m:ctrlPr>
                        </m:dPr>
                        <m:e>
                          <m:m>
                            <m:mPr>
                              <m:mcs>
                                <m:mc>
                                  <m:mcPr>
                                    <m:count m:val="2"/>
                                    <m:mcJc m:val="center"/>
                                  </m:mcPr>
                                </m:mc>
                              </m:mcs>
                              <m:ctrlPr>
                                <a:rPr lang="pt-BR" sz="2400" i="1" smtClean="0">
                                  <a:latin typeface="Cambria Math" panose="02040503050406030204" pitchFamily="18" charset="0"/>
                                </a:rPr>
                              </m:ctrlPr>
                            </m:mPr>
                            <m:mr>
                              <m:e>
                                <m:r>
                                  <m:rPr>
                                    <m:brk m:alnAt="7"/>
                                  </m:rPr>
                                  <a:rPr lang="pt-BR" sz="2400" b="0" i="1" smtClean="0">
                                    <a:latin typeface="Cambria Math" panose="02040503050406030204" pitchFamily="18" charset="0"/>
                                  </a:rPr>
                                  <m:t>1</m:t>
                                </m:r>
                                <m:r>
                                  <a:rPr lang="pt-BR" sz="2400" b="0" i="1" smtClean="0">
                                    <a:latin typeface="Cambria Math" panose="02040503050406030204" pitchFamily="18" charset="0"/>
                                  </a:rPr>
                                  <m:t>,</m:t>
                                </m:r>
                              </m:e>
                              <m:e>
                                <m:r>
                                  <a:rPr lang="pt-BR" sz="2400" b="0" i="1" smtClean="0">
                                    <a:latin typeface="Cambria Math" panose="02040503050406030204" pitchFamily="18" charset="0"/>
                                  </a:rPr>
                                  <m:t>0</m:t>
                                </m:r>
                              </m:e>
                            </m:mr>
                          </m:m>
                        </m:e>
                      </m:d>
                    </m:oMath>
                  </m:oMathPara>
                </a14:m>
                <a:endParaRPr lang="pt-BR" sz="2400" dirty="0"/>
              </a:p>
            </p:txBody>
          </p:sp>
        </mc:Choice>
        <mc:Fallback xmlns="">
          <p:sp>
            <p:nvSpPr>
              <p:cNvPr id="6" name="CaixaDeTexto 5">
                <a:extLst>
                  <a:ext uri="{FF2B5EF4-FFF2-40B4-BE49-F238E27FC236}">
                    <a16:creationId xmlns:a16="http://schemas.microsoft.com/office/drawing/2014/main" id="{9B067D5B-882E-8271-77EA-33758D00EF48}"/>
                  </a:ext>
                </a:extLst>
              </p:cNvPr>
              <p:cNvSpPr txBox="1">
                <a:spLocks noRot="1" noChangeAspect="1" noMove="1" noResize="1" noEditPoints="1" noAdjustHandles="1" noChangeArrowheads="1" noChangeShapeType="1" noTextEdit="1"/>
              </p:cNvSpPr>
              <p:nvPr/>
            </p:nvSpPr>
            <p:spPr>
              <a:xfrm>
                <a:off x="2615996" y="3181776"/>
                <a:ext cx="1257300" cy="461665"/>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 name="CaixaDeTexto 6">
                <a:extLst>
                  <a:ext uri="{FF2B5EF4-FFF2-40B4-BE49-F238E27FC236}">
                    <a16:creationId xmlns:a16="http://schemas.microsoft.com/office/drawing/2014/main" id="{397534A5-4F14-D02E-9D32-4988F89338FE}"/>
                  </a:ext>
                </a:extLst>
              </p:cNvPr>
              <p:cNvSpPr txBox="1"/>
              <p:nvPr/>
            </p:nvSpPr>
            <p:spPr>
              <a:xfrm>
                <a:off x="2615996" y="4413315"/>
                <a:ext cx="12573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pt-BR" sz="2400" i="1" smtClean="0">
                              <a:latin typeface="Cambria Math" panose="02040503050406030204" pitchFamily="18" charset="0"/>
                            </a:rPr>
                          </m:ctrlPr>
                        </m:dPr>
                        <m:e>
                          <m:m>
                            <m:mPr>
                              <m:mcs>
                                <m:mc>
                                  <m:mcPr>
                                    <m:count m:val="2"/>
                                    <m:mcJc m:val="center"/>
                                  </m:mcPr>
                                </m:mc>
                              </m:mcs>
                              <m:ctrlPr>
                                <a:rPr lang="pt-BR" sz="2400" i="1" smtClean="0">
                                  <a:latin typeface="Cambria Math" panose="02040503050406030204" pitchFamily="18" charset="0"/>
                                </a:rPr>
                              </m:ctrlPr>
                            </m:mPr>
                            <m:mr>
                              <m:e>
                                <m:r>
                                  <m:rPr>
                                    <m:brk m:alnAt="7"/>
                                  </m:rPr>
                                  <a:rPr lang="pt-BR" sz="2400" b="0" i="1" smtClean="0">
                                    <a:latin typeface="Cambria Math" panose="02040503050406030204" pitchFamily="18" charset="0"/>
                                  </a:rPr>
                                  <m:t>0</m:t>
                                </m:r>
                                <m:r>
                                  <a:rPr lang="pt-BR" sz="2400" b="0" i="1" smtClean="0">
                                    <a:latin typeface="Cambria Math" panose="02040503050406030204" pitchFamily="18" charset="0"/>
                                  </a:rPr>
                                  <m:t>,</m:t>
                                </m:r>
                              </m:e>
                              <m:e>
                                <m:r>
                                  <a:rPr lang="pt-BR" sz="2400" b="0" i="1" smtClean="0">
                                    <a:latin typeface="Cambria Math" panose="02040503050406030204" pitchFamily="18" charset="0"/>
                                  </a:rPr>
                                  <m:t>1</m:t>
                                </m:r>
                              </m:e>
                            </m:mr>
                          </m:m>
                        </m:e>
                      </m:d>
                    </m:oMath>
                  </m:oMathPara>
                </a14:m>
                <a:endParaRPr lang="pt-BR" sz="2400" dirty="0"/>
              </a:p>
            </p:txBody>
          </p:sp>
        </mc:Choice>
        <mc:Fallback xmlns="">
          <p:sp>
            <p:nvSpPr>
              <p:cNvPr id="7" name="CaixaDeTexto 6">
                <a:extLst>
                  <a:ext uri="{FF2B5EF4-FFF2-40B4-BE49-F238E27FC236}">
                    <a16:creationId xmlns:a16="http://schemas.microsoft.com/office/drawing/2014/main" id="{397534A5-4F14-D02E-9D32-4988F89338FE}"/>
                  </a:ext>
                </a:extLst>
              </p:cNvPr>
              <p:cNvSpPr txBox="1">
                <a:spLocks noRot="1" noChangeAspect="1" noMove="1" noResize="1" noEditPoints="1" noAdjustHandles="1" noChangeArrowheads="1" noChangeShapeType="1" noTextEdit="1"/>
              </p:cNvSpPr>
              <p:nvPr/>
            </p:nvSpPr>
            <p:spPr>
              <a:xfrm>
                <a:off x="2615996" y="4413315"/>
                <a:ext cx="1257300" cy="461665"/>
              </a:xfrm>
              <a:prstGeom prst="rect">
                <a:avLst/>
              </a:prstGeom>
              <a:blipFill>
                <a:blip r:embed="rId5"/>
                <a:stretch>
                  <a:fillRect/>
                </a:stretch>
              </a:blipFill>
            </p:spPr>
            <p:txBody>
              <a:bodyPr/>
              <a:lstStyle/>
              <a:p>
                <a:r>
                  <a:rPr lang="pt-BR">
                    <a:noFill/>
                  </a:rPr>
                  <a:t> </a:t>
                </a:r>
              </a:p>
            </p:txBody>
          </p:sp>
        </mc:Fallback>
      </mc:AlternateContent>
      <p:sp>
        <p:nvSpPr>
          <p:cNvPr id="8" name="CaixaDeTexto 7">
            <a:extLst>
              <a:ext uri="{FF2B5EF4-FFF2-40B4-BE49-F238E27FC236}">
                <a16:creationId xmlns:a16="http://schemas.microsoft.com/office/drawing/2014/main" id="{B69A933A-944F-C19B-8ADD-DB2363455D31}"/>
              </a:ext>
            </a:extLst>
          </p:cNvPr>
          <p:cNvSpPr txBox="1"/>
          <p:nvPr/>
        </p:nvSpPr>
        <p:spPr>
          <a:xfrm>
            <a:off x="1034846" y="2321243"/>
            <a:ext cx="1066800" cy="646331"/>
          </a:xfrm>
          <a:prstGeom prst="rect">
            <a:avLst/>
          </a:prstGeom>
          <a:noFill/>
        </p:spPr>
        <p:txBody>
          <a:bodyPr wrap="square" rtlCol="0">
            <a:spAutoFit/>
          </a:bodyPr>
          <a:lstStyle/>
          <a:p>
            <a:pPr algn="ctr"/>
            <a:r>
              <a:rPr lang="pt-BR" dirty="0"/>
              <a:t>Dados de entrada</a:t>
            </a:r>
          </a:p>
        </p:txBody>
      </p:sp>
      <p:sp>
        <p:nvSpPr>
          <p:cNvPr id="9" name="CaixaDeTexto 8">
            <a:extLst>
              <a:ext uri="{FF2B5EF4-FFF2-40B4-BE49-F238E27FC236}">
                <a16:creationId xmlns:a16="http://schemas.microsoft.com/office/drawing/2014/main" id="{C6090C01-25FF-F91F-DD4E-357C54F1C8D5}"/>
              </a:ext>
            </a:extLst>
          </p:cNvPr>
          <p:cNvSpPr txBox="1"/>
          <p:nvPr/>
        </p:nvSpPr>
        <p:spPr>
          <a:xfrm>
            <a:off x="2711246" y="2432171"/>
            <a:ext cx="1066800" cy="369332"/>
          </a:xfrm>
          <a:prstGeom prst="rect">
            <a:avLst/>
          </a:prstGeom>
          <a:noFill/>
        </p:spPr>
        <p:txBody>
          <a:bodyPr wrap="square" rtlCol="0">
            <a:spAutoFit/>
          </a:bodyPr>
          <a:lstStyle/>
          <a:p>
            <a:pPr algn="ctr"/>
            <a:r>
              <a:rPr lang="pt-BR" dirty="0"/>
              <a:t>Rótulo</a:t>
            </a:r>
          </a:p>
        </p:txBody>
      </p:sp>
    </p:spTree>
    <p:extLst>
      <p:ext uri="{BB962C8B-B14F-4D97-AF65-F5344CB8AC3E}">
        <p14:creationId xmlns:p14="http://schemas.microsoft.com/office/powerpoint/2010/main" val="39896099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332E1A5-3D55-B360-D90E-0CF1011D6522}"/>
              </a:ext>
            </a:extLst>
          </p:cNvPr>
          <p:cNvSpPr>
            <a:spLocks noGrp="1"/>
          </p:cNvSpPr>
          <p:nvPr>
            <p:ph type="title"/>
          </p:nvPr>
        </p:nvSpPr>
        <p:spPr/>
        <p:txBody>
          <a:bodyPr/>
          <a:lstStyle/>
          <a:p>
            <a:r>
              <a:rPr lang="pt-BR" dirty="0"/>
              <a:t>Classificação com redes neurais</a:t>
            </a:r>
          </a:p>
        </p:txBody>
      </p:sp>
      <p:sp>
        <p:nvSpPr>
          <p:cNvPr id="3" name="Espaço Reservado para Conteúdo 2">
            <a:extLst>
              <a:ext uri="{FF2B5EF4-FFF2-40B4-BE49-F238E27FC236}">
                <a16:creationId xmlns:a16="http://schemas.microsoft.com/office/drawing/2014/main" id="{48DAA581-3A7E-0B32-1ADD-2D93D56A4517}"/>
              </a:ext>
            </a:extLst>
          </p:cNvPr>
          <p:cNvSpPr>
            <a:spLocks noGrp="1"/>
          </p:cNvSpPr>
          <p:nvPr>
            <p:ph idx="1"/>
          </p:nvPr>
        </p:nvSpPr>
        <p:spPr>
          <a:xfrm>
            <a:off x="953729" y="1825624"/>
            <a:ext cx="10515600" cy="5032375"/>
          </a:xfrm>
        </p:spPr>
        <p:txBody>
          <a:bodyPr/>
          <a:lstStyle/>
          <a:p>
            <a:r>
              <a:rPr lang="pt-BR" dirty="0"/>
              <a:t>E se quiséssemos usar uma rede neural para reconhecer dígitos escritos à mão?</a:t>
            </a:r>
          </a:p>
          <a:p>
            <a:r>
              <a:rPr lang="pt-BR" dirty="0"/>
              <a:t>Quantos neurônios seriam necessários na camada de saída?</a:t>
            </a:r>
          </a:p>
          <a:p>
            <a:r>
              <a:rPr lang="pt-BR" dirty="0"/>
              <a:t>Como seria a codificação </a:t>
            </a:r>
            <a:r>
              <a:rPr lang="pt-BR" b="1" i="1" dirty="0" err="1"/>
              <a:t>one</a:t>
            </a:r>
            <a:r>
              <a:rPr lang="pt-BR" b="1" i="1" dirty="0"/>
              <a:t>-hot </a:t>
            </a:r>
            <a:r>
              <a:rPr lang="pt-BR" dirty="0"/>
              <a:t>dos rótulos?</a:t>
            </a:r>
          </a:p>
        </p:txBody>
      </p:sp>
    </p:spTree>
    <p:extLst>
      <p:ext uri="{BB962C8B-B14F-4D97-AF65-F5344CB8AC3E}">
        <p14:creationId xmlns:p14="http://schemas.microsoft.com/office/powerpoint/2010/main" val="36798110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F6D3922-9733-83FC-7A57-82C153AFF0BA}"/>
              </a:ext>
            </a:extLst>
          </p:cNvPr>
          <p:cNvSpPr>
            <a:spLocks noGrp="1"/>
          </p:cNvSpPr>
          <p:nvPr>
            <p:ph type="title"/>
          </p:nvPr>
        </p:nvSpPr>
        <p:spPr/>
        <p:txBody>
          <a:bodyPr/>
          <a:lstStyle/>
          <a:p>
            <a:r>
              <a:rPr lang="pt-BR" dirty="0"/>
              <a:t>Classificação com redes neurais</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AF857F59-880E-97EB-F879-5FE799FFB381}"/>
                  </a:ext>
                </a:extLst>
              </p:cNvPr>
              <p:cNvSpPr>
                <a:spLocks noGrp="1"/>
              </p:cNvSpPr>
              <p:nvPr>
                <p:ph idx="1"/>
              </p:nvPr>
            </p:nvSpPr>
            <p:spPr>
              <a:xfrm>
                <a:off x="5751871" y="1825624"/>
                <a:ext cx="6259154" cy="5032375"/>
              </a:xfrm>
            </p:spPr>
            <p:txBody>
              <a:bodyPr>
                <a:normAutofit/>
              </a:bodyPr>
              <a:lstStyle/>
              <a:p>
                <a:r>
                  <a:rPr lang="pt-BR" dirty="0"/>
                  <a:t>Precisaríamos de 10 neurônios, 1 para cada um dos 10 possíveis dígitos (0 a 9).</a:t>
                </a:r>
              </a:p>
              <a:p>
                <a:r>
                  <a:rPr lang="pt-BR" dirty="0"/>
                  <a:t>O rótulo seria um vetor com 10 elementos.</a:t>
                </a:r>
              </a:p>
              <a:p>
                <a:r>
                  <a:rPr lang="pt-BR" dirty="0"/>
                  <a:t>Porém, apenas um dos elementos seria diferente de 0, aquele que identifica a qual dígito </a:t>
                </a:r>
                <a14:m>
                  <m:oMath xmlns:m="http://schemas.openxmlformats.org/officeDocument/2006/math">
                    <m:r>
                      <a:rPr lang="pt-BR" b="1" i="1" smtClean="0">
                        <a:latin typeface="Cambria Math" panose="02040503050406030204" pitchFamily="18" charset="0"/>
                      </a:rPr>
                      <m:t>𝒙</m:t>
                    </m:r>
                  </m:oMath>
                </a14:m>
                <a:r>
                  <a:rPr lang="pt-BR" dirty="0"/>
                  <a:t> pertence.</a:t>
                </a:r>
              </a:p>
              <a:p>
                <a:r>
                  <a:rPr lang="pt-BR" dirty="0"/>
                  <a:t>Vejamos na sequência um código que usa uma rede neural para reconhecer dígitos escritos à mão.</a:t>
                </a:r>
              </a:p>
              <a:p>
                <a:pPr marL="0" indent="0">
                  <a:buNone/>
                </a:pPr>
                <a:endParaRPr lang="pt-BR" dirty="0"/>
              </a:p>
            </p:txBody>
          </p:sp>
        </mc:Choice>
        <mc:Fallback xmlns="">
          <p:sp>
            <p:nvSpPr>
              <p:cNvPr id="3" name="Espaço Reservado para Conteúdo 2">
                <a:extLst>
                  <a:ext uri="{FF2B5EF4-FFF2-40B4-BE49-F238E27FC236}">
                    <a16:creationId xmlns:a16="http://schemas.microsoft.com/office/drawing/2014/main" id="{AF857F59-880E-97EB-F879-5FE799FFB381}"/>
                  </a:ext>
                </a:extLst>
              </p:cNvPr>
              <p:cNvSpPr>
                <a:spLocks noGrp="1" noRot="1" noChangeAspect="1" noMove="1" noResize="1" noEditPoints="1" noAdjustHandles="1" noChangeArrowheads="1" noChangeShapeType="1" noTextEdit="1"/>
              </p:cNvSpPr>
              <p:nvPr>
                <p:ph idx="1"/>
              </p:nvPr>
            </p:nvSpPr>
            <p:spPr>
              <a:xfrm>
                <a:off x="5751871" y="1825624"/>
                <a:ext cx="6259154" cy="5032375"/>
              </a:xfrm>
              <a:blipFill>
                <a:blip r:embed="rId2"/>
                <a:stretch>
                  <a:fillRect l="-1754" t="-1937" r="-585"/>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0" name="CaixaDeTexto 9">
                <a:extLst>
                  <a:ext uri="{FF2B5EF4-FFF2-40B4-BE49-F238E27FC236}">
                    <a16:creationId xmlns:a16="http://schemas.microsoft.com/office/drawing/2014/main" id="{081AC0C9-BDE7-117D-EAA0-B22F49BEDC83}"/>
                  </a:ext>
                </a:extLst>
              </p:cNvPr>
              <p:cNvSpPr txBox="1"/>
              <p:nvPr/>
            </p:nvSpPr>
            <p:spPr>
              <a:xfrm>
                <a:off x="993059" y="2022269"/>
                <a:ext cx="4886632" cy="4401205"/>
              </a:xfrm>
              <a:prstGeom prst="rect">
                <a:avLst/>
              </a:prstGeom>
              <a:noFill/>
            </p:spPr>
            <p:txBody>
              <a:bodyPr wrap="square" rtlCol="0">
                <a:spAutoFit/>
              </a:bodyPr>
              <a:lstStyle/>
              <a:p>
                <a:r>
                  <a:rPr lang="pt-BR" sz="2800" dirty="0"/>
                  <a:t>0 </a:t>
                </a:r>
                <a14:m>
                  <m:oMath xmlns:m="http://schemas.openxmlformats.org/officeDocument/2006/math">
                    <m:r>
                      <a:rPr lang="pt-BR" sz="2800" i="1" smtClean="0">
                        <a:latin typeface="Cambria Math" panose="02040503050406030204" pitchFamily="18" charset="0"/>
                        <a:ea typeface="Cambria Math" panose="02040503050406030204" pitchFamily="18" charset="0"/>
                      </a:rPr>
                      <m:t>→</m:t>
                    </m:r>
                    <m:d>
                      <m:dPr>
                        <m:begChr m:val="["/>
                        <m:endChr m:val="]"/>
                        <m:ctrlPr>
                          <a:rPr lang="pt-BR" sz="2800" i="1" smtClean="0">
                            <a:latin typeface="Cambria Math" panose="02040503050406030204" pitchFamily="18" charset="0"/>
                          </a:rPr>
                        </m:ctrlPr>
                      </m:dPr>
                      <m:e>
                        <m:r>
                          <a:rPr lang="pt-BR" sz="2800" b="0" i="1" smtClean="0">
                            <a:latin typeface="Cambria Math" panose="02040503050406030204" pitchFamily="18" charset="0"/>
                          </a:rPr>
                          <m:t>1, 0, 0, 0, 0, 0, 0, 0, 0, 0</m:t>
                        </m:r>
                      </m:e>
                    </m:d>
                  </m:oMath>
                </a14:m>
                <a:endParaRPr lang="pt-BR" sz="2800" dirty="0"/>
              </a:p>
              <a:p>
                <a:r>
                  <a:rPr lang="pt-BR" sz="2800" dirty="0"/>
                  <a:t>1 </a:t>
                </a:r>
                <a14:m>
                  <m:oMath xmlns:m="http://schemas.openxmlformats.org/officeDocument/2006/math">
                    <m:r>
                      <a:rPr lang="pt-BR" sz="2800" i="1">
                        <a:latin typeface="Cambria Math" panose="02040503050406030204" pitchFamily="18" charset="0"/>
                        <a:ea typeface="Cambria Math" panose="02040503050406030204" pitchFamily="18" charset="0"/>
                      </a:rPr>
                      <m:t>→</m:t>
                    </m:r>
                  </m:oMath>
                </a14:m>
                <a:r>
                  <a:rPr lang="pt-BR" sz="2800" dirty="0"/>
                  <a:t> </a:t>
                </a:r>
                <a14:m>
                  <m:oMath xmlns:m="http://schemas.openxmlformats.org/officeDocument/2006/math">
                    <m:d>
                      <m:dPr>
                        <m:begChr m:val="["/>
                        <m:endChr m:val="]"/>
                        <m:ctrlPr>
                          <a:rPr lang="pt-BR" sz="2800" i="1" smtClean="0">
                            <a:latin typeface="Cambria Math" panose="02040503050406030204" pitchFamily="18" charset="0"/>
                          </a:rPr>
                        </m:ctrlPr>
                      </m:dPr>
                      <m:e>
                        <m:r>
                          <a:rPr lang="pt-BR" sz="2800" b="0" i="1" smtClean="0">
                            <a:latin typeface="Cambria Math" panose="02040503050406030204" pitchFamily="18" charset="0"/>
                          </a:rPr>
                          <m:t>0, 1, 0, 0, 0, 0, 0, 0, 0, 0</m:t>
                        </m:r>
                      </m:e>
                    </m:d>
                  </m:oMath>
                </a14:m>
                <a:endParaRPr lang="pt-BR" sz="2800" dirty="0"/>
              </a:p>
              <a:p>
                <a:r>
                  <a:rPr lang="pt-BR" sz="2800" dirty="0"/>
                  <a:t>2 </a:t>
                </a:r>
                <a14:m>
                  <m:oMath xmlns:m="http://schemas.openxmlformats.org/officeDocument/2006/math">
                    <m:r>
                      <a:rPr lang="pt-BR" sz="2800" i="1">
                        <a:latin typeface="Cambria Math" panose="02040503050406030204" pitchFamily="18" charset="0"/>
                        <a:ea typeface="Cambria Math" panose="02040503050406030204" pitchFamily="18" charset="0"/>
                      </a:rPr>
                      <m:t>→</m:t>
                    </m:r>
                  </m:oMath>
                </a14:m>
                <a:r>
                  <a:rPr lang="pt-BR" sz="2800" dirty="0"/>
                  <a:t> </a:t>
                </a:r>
                <a14:m>
                  <m:oMath xmlns:m="http://schemas.openxmlformats.org/officeDocument/2006/math">
                    <m:d>
                      <m:dPr>
                        <m:begChr m:val="["/>
                        <m:endChr m:val="]"/>
                        <m:ctrlPr>
                          <a:rPr lang="pt-BR" sz="2800" i="1" smtClean="0">
                            <a:latin typeface="Cambria Math" panose="02040503050406030204" pitchFamily="18" charset="0"/>
                          </a:rPr>
                        </m:ctrlPr>
                      </m:dPr>
                      <m:e>
                        <m:r>
                          <a:rPr lang="pt-BR" sz="2800" b="0" i="1" smtClean="0">
                            <a:latin typeface="Cambria Math" panose="02040503050406030204" pitchFamily="18" charset="0"/>
                          </a:rPr>
                          <m:t>0, 0, 1, 0, 0, 0, 0, 0, 0, 0</m:t>
                        </m:r>
                      </m:e>
                    </m:d>
                  </m:oMath>
                </a14:m>
                <a:endParaRPr lang="pt-BR" sz="2800" dirty="0"/>
              </a:p>
              <a:p>
                <a:r>
                  <a:rPr lang="pt-BR" sz="2800" dirty="0"/>
                  <a:t>3 </a:t>
                </a:r>
                <a14:m>
                  <m:oMath xmlns:m="http://schemas.openxmlformats.org/officeDocument/2006/math">
                    <m:r>
                      <a:rPr lang="pt-BR" sz="2800" i="1">
                        <a:latin typeface="Cambria Math" panose="02040503050406030204" pitchFamily="18" charset="0"/>
                        <a:ea typeface="Cambria Math" panose="02040503050406030204" pitchFamily="18" charset="0"/>
                      </a:rPr>
                      <m:t>→</m:t>
                    </m:r>
                  </m:oMath>
                </a14:m>
                <a:r>
                  <a:rPr lang="pt-BR" sz="2800" dirty="0"/>
                  <a:t> </a:t>
                </a:r>
                <a14:m>
                  <m:oMath xmlns:m="http://schemas.openxmlformats.org/officeDocument/2006/math">
                    <m:d>
                      <m:dPr>
                        <m:begChr m:val="["/>
                        <m:endChr m:val="]"/>
                        <m:ctrlPr>
                          <a:rPr lang="pt-BR" sz="2800" i="1" smtClean="0">
                            <a:latin typeface="Cambria Math" panose="02040503050406030204" pitchFamily="18" charset="0"/>
                          </a:rPr>
                        </m:ctrlPr>
                      </m:dPr>
                      <m:e>
                        <m:r>
                          <a:rPr lang="pt-BR" sz="2800" b="0" i="1" smtClean="0">
                            <a:latin typeface="Cambria Math" panose="02040503050406030204" pitchFamily="18" charset="0"/>
                          </a:rPr>
                          <m:t>0, 0, 0, 1, 0, 0, 0, 0, 0, 0</m:t>
                        </m:r>
                      </m:e>
                    </m:d>
                  </m:oMath>
                </a14:m>
                <a:endParaRPr lang="pt-BR" sz="2800" dirty="0"/>
              </a:p>
              <a:p>
                <a:r>
                  <a:rPr lang="pt-BR" sz="2800" dirty="0"/>
                  <a:t>4 </a:t>
                </a:r>
                <a14:m>
                  <m:oMath xmlns:m="http://schemas.openxmlformats.org/officeDocument/2006/math">
                    <m:r>
                      <a:rPr lang="pt-BR" sz="2800" i="1">
                        <a:latin typeface="Cambria Math" panose="02040503050406030204" pitchFamily="18" charset="0"/>
                        <a:ea typeface="Cambria Math" panose="02040503050406030204" pitchFamily="18" charset="0"/>
                      </a:rPr>
                      <m:t>→</m:t>
                    </m:r>
                  </m:oMath>
                </a14:m>
                <a:r>
                  <a:rPr lang="pt-BR" sz="2800" dirty="0"/>
                  <a:t> </a:t>
                </a:r>
                <a14:m>
                  <m:oMath xmlns:m="http://schemas.openxmlformats.org/officeDocument/2006/math">
                    <m:d>
                      <m:dPr>
                        <m:begChr m:val="["/>
                        <m:endChr m:val="]"/>
                        <m:ctrlPr>
                          <a:rPr lang="pt-BR" sz="2800" i="1" smtClean="0">
                            <a:latin typeface="Cambria Math" panose="02040503050406030204" pitchFamily="18" charset="0"/>
                          </a:rPr>
                        </m:ctrlPr>
                      </m:dPr>
                      <m:e>
                        <m:r>
                          <a:rPr lang="pt-BR" sz="2800" b="0" i="1" smtClean="0">
                            <a:latin typeface="Cambria Math" panose="02040503050406030204" pitchFamily="18" charset="0"/>
                          </a:rPr>
                          <m:t>0, 0, 0, 0, 1, 0, 0, 0, 0, 0</m:t>
                        </m:r>
                      </m:e>
                    </m:d>
                  </m:oMath>
                </a14:m>
                <a:endParaRPr lang="pt-BR" sz="2800" dirty="0"/>
              </a:p>
              <a:p>
                <a:r>
                  <a:rPr lang="pt-BR" sz="2800" dirty="0"/>
                  <a:t>5 </a:t>
                </a:r>
                <a14:m>
                  <m:oMath xmlns:m="http://schemas.openxmlformats.org/officeDocument/2006/math">
                    <m:r>
                      <a:rPr lang="pt-BR" sz="2800" i="1">
                        <a:latin typeface="Cambria Math" panose="02040503050406030204" pitchFamily="18" charset="0"/>
                        <a:ea typeface="Cambria Math" panose="02040503050406030204" pitchFamily="18" charset="0"/>
                      </a:rPr>
                      <m:t>→</m:t>
                    </m:r>
                  </m:oMath>
                </a14:m>
                <a:r>
                  <a:rPr lang="pt-BR" sz="2800" dirty="0"/>
                  <a:t> </a:t>
                </a:r>
                <a14:m>
                  <m:oMath xmlns:m="http://schemas.openxmlformats.org/officeDocument/2006/math">
                    <m:d>
                      <m:dPr>
                        <m:begChr m:val="["/>
                        <m:endChr m:val="]"/>
                        <m:ctrlPr>
                          <a:rPr lang="pt-BR" sz="2800" i="1" smtClean="0">
                            <a:latin typeface="Cambria Math" panose="02040503050406030204" pitchFamily="18" charset="0"/>
                          </a:rPr>
                        </m:ctrlPr>
                      </m:dPr>
                      <m:e>
                        <m:r>
                          <a:rPr lang="pt-BR" sz="2800" b="0" i="1" smtClean="0">
                            <a:latin typeface="Cambria Math" panose="02040503050406030204" pitchFamily="18" charset="0"/>
                          </a:rPr>
                          <m:t>0, 0, 0, 0, 0, 1, 0, 0, 0, 0</m:t>
                        </m:r>
                      </m:e>
                    </m:d>
                  </m:oMath>
                </a14:m>
                <a:endParaRPr lang="pt-BR" sz="2800" dirty="0"/>
              </a:p>
              <a:p>
                <a:r>
                  <a:rPr lang="pt-BR" sz="2800" dirty="0"/>
                  <a:t>6 </a:t>
                </a:r>
                <a14:m>
                  <m:oMath xmlns:m="http://schemas.openxmlformats.org/officeDocument/2006/math">
                    <m:r>
                      <a:rPr lang="pt-BR" sz="2800" i="1">
                        <a:latin typeface="Cambria Math" panose="02040503050406030204" pitchFamily="18" charset="0"/>
                        <a:ea typeface="Cambria Math" panose="02040503050406030204" pitchFamily="18" charset="0"/>
                      </a:rPr>
                      <m:t>→</m:t>
                    </m:r>
                  </m:oMath>
                </a14:m>
                <a:r>
                  <a:rPr lang="pt-BR" sz="2800" dirty="0"/>
                  <a:t> </a:t>
                </a:r>
                <a14:m>
                  <m:oMath xmlns:m="http://schemas.openxmlformats.org/officeDocument/2006/math">
                    <m:d>
                      <m:dPr>
                        <m:begChr m:val="["/>
                        <m:endChr m:val="]"/>
                        <m:ctrlPr>
                          <a:rPr lang="pt-BR" sz="2800" i="1" smtClean="0">
                            <a:latin typeface="Cambria Math" panose="02040503050406030204" pitchFamily="18" charset="0"/>
                          </a:rPr>
                        </m:ctrlPr>
                      </m:dPr>
                      <m:e>
                        <m:r>
                          <a:rPr lang="pt-BR" sz="2800" b="0" i="1" smtClean="0">
                            <a:latin typeface="Cambria Math" panose="02040503050406030204" pitchFamily="18" charset="0"/>
                          </a:rPr>
                          <m:t>0, 0, 0, 0, 0, 0, 1, 0, 0, 0</m:t>
                        </m:r>
                      </m:e>
                    </m:d>
                  </m:oMath>
                </a14:m>
                <a:endParaRPr lang="pt-BR" sz="2800" dirty="0"/>
              </a:p>
              <a:p>
                <a:r>
                  <a:rPr lang="pt-BR" sz="2800" dirty="0"/>
                  <a:t>7 </a:t>
                </a:r>
                <a14:m>
                  <m:oMath xmlns:m="http://schemas.openxmlformats.org/officeDocument/2006/math">
                    <m:r>
                      <a:rPr lang="pt-BR" sz="2800" i="1">
                        <a:latin typeface="Cambria Math" panose="02040503050406030204" pitchFamily="18" charset="0"/>
                        <a:ea typeface="Cambria Math" panose="02040503050406030204" pitchFamily="18" charset="0"/>
                      </a:rPr>
                      <m:t>→</m:t>
                    </m:r>
                  </m:oMath>
                </a14:m>
                <a:r>
                  <a:rPr lang="pt-BR" sz="2800" dirty="0"/>
                  <a:t> </a:t>
                </a:r>
                <a14:m>
                  <m:oMath xmlns:m="http://schemas.openxmlformats.org/officeDocument/2006/math">
                    <m:d>
                      <m:dPr>
                        <m:begChr m:val="["/>
                        <m:endChr m:val="]"/>
                        <m:ctrlPr>
                          <a:rPr lang="pt-BR" sz="2800" i="1" smtClean="0">
                            <a:latin typeface="Cambria Math" panose="02040503050406030204" pitchFamily="18" charset="0"/>
                          </a:rPr>
                        </m:ctrlPr>
                      </m:dPr>
                      <m:e>
                        <m:r>
                          <a:rPr lang="pt-BR" sz="2800" b="0" i="1" smtClean="0">
                            <a:latin typeface="Cambria Math" panose="02040503050406030204" pitchFamily="18" charset="0"/>
                          </a:rPr>
                          <m:t>0, 0, 0, 0, 0, 0, 0, 1, 0, 0</m:t>
                        </m:r>
                      </m:e>
                    </m:d>
                  </m:oMath>
                </a14:m>
                <a:endParaRPr lang="pt-BR" sz="2800" dirty="0"/>
              </a:p>
              <a:p>
                <a:r>
                  <a:rPr lang="pt-BR" sz="2800" dirty="0"/>
                  <a:t>8</a:t>
                </a:r>
                <a:r>
                  <a:rPr lang="pt-BR" sz="2800" dirty="0">
                    <a:ea typeface="Cambria Math" panose="02040503050406030204" pitchFamily="18" charset="0"/>
                  </a:rPr>
                  <a:t> </a:t>
                </a:r>
                <a14:m>
                  <m:oMath xmlns:m="http://schemas.openxmlformats.org/officeDocument/2006/math">
                    <m:r>
                      <a:rPr lang="pt-BR" sz="2800" i="1">
                        <a:latin typeface="Cambria Math" panose="02040503050406030204" pitchFamily="18" charset="0"/>
                        <a:ea typeface="Cambria Math" panose="02040503050406030204" pitchFamily="18" charset="0"/>
                      </a:rPr>
                      <m:t>→</m:t>
                    </m:r>
                  </m:oMath>
                </a14:m>
                <a:r>
                  <a:rPr lang="pt-BR" sz="2800" dirty="0"/>
                  <a:t> </a:t>
                </a:r>
                <a14:m>
                  <m:oMath xmlns:m="http://schemas.openxmlformats.org/officeDocument/2006/math">
                    <m:d>
                      <m:dPr>
                        <m:begChr m:val="["/>
                        <m:endChr m:val="]"/>
                        <m:ctrlPr>
                          <a:rPr lang="pt-BR" sz="2800" i="1" smtClean="0">
                            <a:latin typeface="Cambria Math" panose="02040503050406030204" pitchFamily="18" charset="0"/>
                          </a:rPr>
                        </m:ctrlPr>
                      </m:dPr>
                      <m:e>
                        <m:r>
                          <a:rPr lang="pt-BR" sz="2800" b="0" i="1" smtClean="0">
                            <a:latin typeface="Cambria Math" panose="02040503050406030204" pitchFamily="18" charset="0"/>
                          </a:rPr>
                          <m:t>0, 0, 0, 0, 0, 0, 0, 0, 1, 0</m:t>
                        </m:r>
                      </m:e>
                    </m:d>
                  </m:oMath>
                </a14:m>
                <a:endParaRPr lang="pt-BR" sz="2800" dirty="0"/>
              </a:p>
              <a:p>
                <a:r>
                  <a:rPr lang="pt-BR" sz="2800" dirty="0"/>
                  <a:t>9 </a:t>
                </a:r>
                <a14:m>
                  <m:oMath xmlns:m="http://schemas.openxmlformats.org/officeDocument/2006/math">
                    <m:r>
                      <a:rPr lang="pt-BR" sz="2800" i="1">
                        <a:latin typeface="Cambria Math" panose="02040503050406030204" pitchFamily="18" charset="0"/>
                        <a:ea typeface="Cambria Math" panose="02040503050406030204" pitchFamily="18" charset="0"/>
                      </a:rPr>
                      <m:t>→</m:t>
                    </m:r>
                  </m:oMath>
                </a14:m>
                <a:r>
                  <a:rPr lang="pt-BR" sz="2800" dirty="0"/>
                  <a:t> </a:t>
                </a:r>
                <a14:m>
                  <m:oMath xmlns:m="http://schemas.openxmlformats.org/officeDocument/2006/math">
                    <m:d>
                      <m:dPr>
                        <m:begChr m:val="["/>
                        <m:endChr m:val="]"/>
                        <m:ctrlPr>
                          <a:rPr lang="pt-BR" sz="2800" i="1" smtClean="0">
                            <a:latin typeface="Cambria Math" panose="02040503050406030204" pitchFamily="18" charset="0"/>
                          </a:rPr>
                        </m:ctrlPr>
                      </m:dPr>
                      <m:e>
                        <m:r>
                          <a:rPr lang="pt-BR" sz="2800" b="0" i="1" smtClean="0">
                            <a:latin typeface="Cambria Math" panose="02040503050406030204" pitchFamily="18" charset="0"/>
                          </a:rPr>
                          <m:t>0, 0, 0, 0, 0, 0, 0, 0, 0, 1</m:t>
                        </m:r>
                      </m:e>
                    </m:d>
                  </m:oMath>
                </a14:m>
                <a:endParaRPr lang="pt-BR" sz="2800" dirty="0"/>
              </a:p>
            </p:txBody>
          </p:sp>
        </mc:Choice>
        <mc:Fallback xmlns="">
          <p:sp>
            <p:nvSpPr>
              <p:cNvPr id="10" name="CaixaDeTexto 9">
                <a:extLst>
                  <a:ext uri="{FF2B5EF4-FFF2-40B4-BE49-F238E27FC236}">
                    <a16:creationId xmlns:a16="http://schemas.microsoft.com/office/drawing/2014/main" id="{081AC0C9-BDE7-117D-EAA0-B22F49BEDC83}"/>
                  </a:ext>
                </a:extLst>
              </p:cNvPr>
              <p:cNvSpPr txBox="1">
                <a:spLocks noRot="1" noChangeAspect="1" noMove="1" noResize="1" noEditPoints="1" noAdjustHandles="1" noChangeArrowheads="1" noChangeShapeType="1" noTextEdit="1"/>
              </p:cNvSpPr>
              <p:nvPr/>
            </p:nvSpPr>
            <p:spPr>
              <a:xfrm>
                <a:off x="993059" y="2022269"/>
                <a:ext cx="4886632" cy="4401205"/>
              </a:xfrm>
              <a:prstGeom prst="rect">
                <a:avLst/>
              </a:prstGeom>
              <a:blipFill>
                <a:blip r:embed="rId3"/>
                <a:stretch>
                  <a:fillRect l="-2618" t="-1385" b="-3047"/>
                </a:stretch>
              </a:blipFill>
            </p:spPr>
            <p:txBody>
              <a:bodyPr/>
              <a:lstStyle/>
              <a:p>
                <a:r>
                  <a:rPr lang="pt-BR">
                    <a:noFill/>
                  </a:rPr>
                  <a:t> </a:t>
                </a:r>
              </a:p>
            </p:txBody>
          </p:sp>
        </mc:Fallback>
      </mc:AlternateContent>
    </p:spTree>
    <p:extLst>
      <p:ext uri="{BB962C8B-B14F-4D97-AF65-F5344CB8AC3E}">
        <p14:creationId xmlns:p14="http://schemas.microsoft.com/office/powerpoint/2010/main" val="16742353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BA99753-E363-68E3-E865-0BE95701ED72}"/>
              </a:ext>
            </a:extLst>
          </p:cNvPr>
          <p:cNvSpPr>
            <a:spLocks noGrp="1"/>
          </p:cNvSpPr>
          <p:nvPr>
            <p:ph type="title"/>
          </p:nvPr>
        </p:nvSpPr>
        <p:spPr/>
        <p:txBody>
          <a:bodyPr/>
          <a:lstStyle/>
          <a:p>
            <a:r>
              <a:rPr lang="pt-BR" dirty="0"/>
              <a:t>A base de dados</a:t>
            </a:r>
          </a:p>
        </p:txBody>
      </p:sp>
      <p:sp>
        <p:nvSpPr>
          <p:cNvPr id="3" name="Espaço Reservado para Conteúdo 2">
            <a:extLst>
              <a:ext uri="{FF2B5EF4-FFF2-40B4-BE49-F238E27FC236}">
                <a16:creationId xmlns:a16="http://schemas.microsoft.com/office/drawing/2014/main" id="{9765D304-CA29-929A-C24C-498527426799}"/>
              </a:ext>
            </a:extLst>
          </p:cNvPr>
          <p:cNvSpPr>
            <a:spLocks noGrp="1"/>
          </p:cNvSpPr>
          <p:nvPr>
            <p:ph idx="1"/>
          </p:nvPr>
        </p:nvSpPr>
        <p:spPr>
          <a:xfrm>
            <a:off x="6430299" y="1860950"/>
            <a:ext cx="5555224" cy="4997050"/>
          </a:xfrm>
        </p:spPr>
        <p:txBody>
          <a:bodyPr>
            <a:normAutofit/>
          </a:bodyPr>
          <a:lstStyle/>
          <a:p>
            <a:r>
              <a:rPr lang="pt-BR" dirty="0"/>
              <a:t>Usaremos a base de dados dos dígitos escritos à mão do MNIST (</a:t>
            </a:r>
            <a:r>
              <a:rPr lang="pt-BR" i="1" dirty="0" err="1"/>
              <a:t>Modified</a:t>
            </a:r>
            <a:r>
              <a:rPr lang="pt-BR" i="1" dirty="0"/>
              <a:t> </a:t>
            </a:r>
            <a:r>
              <a:rPr lang="pt-BR" i="1" dirty="0" err="1"/>
              <a:t>National</a:t>
            </a:r>
            <a:r>
              <a:rPr lang="pt-BR" i="1" dirty="0"/>
              <a:t> </a:t>
            </a:r>
            <a:r>
              <a:rPr lang="pt-BR" i="1" dirty="0" err="1"/>
              <a:t>Institute</a:t>
            </a:r>
            <a:r>
              <a:rPr lang="pt-BR" i="1" dirty="0"/>
              <a:t> </a:t>
            </a:r>
            <a:r>
              <a:rPr lang="pt-BR" i="1" dirty="0" err="1"/>
              <a:t>of</a:t>
            </a:r>
            <a:r>
              <a:rPr lang="pt-BR" i="1" dirty="0"/>
              <a:t> Standards </a:t>
            </a:r>
            <a:r>
              <a:rPr lang="pt-BR" i="1" dirty="0" err="1"/>
              <a:t>and</a:t>
            </a:r>
            <a:r>
              <a:rPr lang="pt-BR" i="1" dirty="0"/>
              <a:t> Technology</a:t>
            </a:r>
            <a:r>
              <a:rPr lang="pt-BR" dirty="0"/>
              <a:t>).</a:t>
            </a:r>
          </a:p>
          <a:p>
            <a:r>
              <a:rPr lang="pt-BR" dirty="0"/>
              <a:t>Ela é uma coleção de </a:t>
            </a:r>
            <a:r>
              <a:rPr lang="pt-BR" b="1" i="1" dirty="0"/>
              <a:t>imagens</a:t>
            </a:r>
            <a:r>
              <a:rPr lang="pt-BR" dirty="0"/>
              <a:t> de dígitos escritos à mão.</a:t>
            </a:r>
          </a:p>
          <a:p>
            <a:r>
              <a:rPr lang="pt-BR" dirty="0"/>
              <a:t>O </a:t>
            </a:r>
            <a:r>
              <a:rPr lang="pt-BR" dirty="0" err="1"/>
              <a:t>TensorFlow</a:t>
            </a:r>
            <a:r>
              <a:rPr lang="pt-BR" dirty="0"/>
              <a:t> apresenta uma função que baixa e divide os dados em conjuntos de treinamento e teste.</a:t>
            </a:r>
          </a:p>
        </p:txBody>
      </p:sp>
      <p:sp>
        <p:nvSpPr>
          <p:cNvPr id="6" name="Retângulo 5">
            <a:extLst>
              <a:ext uri="{FF2B5EF4-FFF2-40B4-BE49-F238E27FC236}">
                <a16:creationId xmlns:a16="http://schemas.microsoft.com/office/drawing/2014/main" id="{D52111A1-9BA5-D60B-C3FC-BC2B1FEA1EA1}"/>
              </a:ext>
            </a:extLst>
          </p:cNvPr>
          <p:cNvSpPr/>
          <p:nvPr/>
        </p:nvSpPr>
        <p:spPr>
          <a:xfrm>
            <a:off x="838200" y="2477729"/>
            <a:ext cx="5031660" cy="678425"/>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 name="CaixaDeTexto 3">
            <a:extLst>
              <a:ext uri="{FF2B5EF4-FFF2-40B4-BE49-F238E27FC236}">
                <a16:creationId xmlns:a16="http://schemas.microsoft.com/office/drawing/2014/main" id="{D65582EA-8EFE-7709-BA2D-4C45134FAD43}"/>
              </a:ext>
            </a:extLst>
          </p:cNvPr>
          <p:cNvSpPr txBox="1"/>
          <p:nvPr/>
        </p:nvSpPr>
        <p:spPr>
          <a:xfrm>
            <a:off x="838200" y="1969103"/>
            <a:ext cx="5356124" cy="3416320"/>
          </a:xfrm>
          <a:prstGeom prst="rect">
            <a:avLst/>
          </a:prstGeom>
          <a:noFill/>
        </p:spPr>
        <p:txBody>
          <a:bodyPr wrap="square">
            <a:spAutoFit/>
          </a:bodyPr>
          <a:lstStyle/>
          <a:p>
            <a:r>
              <a:rPr lang="pt-BR" sz="1800" b="1" dirty="0" err="1">
                <a:solidFill>
                  <a:srgbClr val="0000FF"/>
                </a:solidFill>
                <a:highlight>
                  <a:srgbClr val="FFFFFF"/>
                </a:highlight>
              </a:rPr>
              <a:t>import</a:t>
            </a:r>
            <a:r>
              <a:rPr lang="pt-BR" sz="1800" b="0" dirty="0">
                <a:solidFill>
                  <a:srgbClr val="000000"/>
                </a:solidFill>
                <a:highlight>
                  <a:srgbClr val="FFFFFF"/>
                </a:highlight>
              </a:rPr>
              <a:t> </a:t>
            </a:r>
            <a:r>
              <a:rPr lang="pt-BR" sz="1800" b="0" dirty="0" err="1">
                <a:solidFill>
                  <a:srgbClr val="000000"/>
                </a:solidFill>
                <a:highlight>
                  <a:srgbClr val="FFFFFF"/>
                </a:highlight>
              </a:rPr>
              <a:t>tensorflow</a:t>
            </a:r>
            <a:r>
              <a:rPr lang="pt-BR" sz="1800" b="0" dirty="0">
                <a:solidFill>
                  <a:srgbClr val="000000"/>
                </a:solidFill>
                <a:highlight>
                  <a:srgbClr val="FFFFFF"/>
                </a:highlight>
              </a:rPr>
              <a:t> </a:t>
            </a:r>
            <a:r>
              <a:rPr lang="pt-BR" sz="1800" b="1" dirty="0">
                <a:solidFill>
                  <a:srgbClr val="0000FF"/>
                </a:solidFill>
                <a:highlight>
                  <a:srgbClr val="FFFFFF"/>
                </a:highlight>
              </a:rPr>
              <a:t>as</a:t>
            </a:r>
            <a:r>
              <a:rPr lang="pt-BR" sz="1800" b="0" dirty="0">
                <a:solidFill>
                  <a:srgbClr val="000000"/>
                </a:solidFill>
                <a:highlight>
                  <a:srgbClr val="FFFFFF"/>
                </a:highlight>
              </a:rPr>
              <a:t> tf</a:t>
            </a:r>
          </a:p>
          <a:p>
            <a:endParaRPr lang="pt-BR" sz="1800" b="0" dirty="0">
              <a:solidFill>
                <a:srgbClr val="000000"/>
              </a:solidFill>
              <a:highlight>
                <a:srgbClr val="FFFFFF"/>
              </a:highlight>
            </a:endParaRPr>
          </a:p>
          <a:p>
            <a:r>
              <a:rPr lang="pt-BR" sz="1800" b="0" dirty="0">
                <a:solidFill>
                  <a:srgbClr val="000000"/>
                </a:solidFill>
                <a:highlight>
                  <a:srgbClr val="FFFFFF"/>
                </a:highlight>
              </a:rPr>
              <a:t>data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datasets</a:t>
            </a:r>
            <a:r>
              <a:rPr lang="pt-BR" sz="1800" b="1" dirty="0" err="1">
                <a:solidFill>
                  <a:srgbClr val="000080"/>
                </a:solidFill>
                <a:highlight>
                  <a:srgbClr val="FFFFFF"/>
                </a:highlight>
              </a:rPr>
              <a:t>.</a:t>
            </a:r>
            <a:r>
              <a:rPr lang="pt-BR" sz="1800" b="0" dirty="0" err="1">
                <a:solidFill>
                  <a:srgbClr val="000000"/>
                </a:solidFill>
                <a:highlight>
                  <a:srgbClr val="FFFFFF"/>
                </a:highlight>
              </a:rPr>
              <a:t>mnist</a:t>
            </a:r>
            <a:endParaRPr lang="pt-BR" sz="1800" b="0" dirty="0">
              <a:solidFill>
                <a:srgbClr val="000000"/>
              </a:solidFill>
              <a:highlight>
                <a:srgbClr val="FFFFFF"/>
              </a:highlight>
            </a:endParaRPr>
          </a:p>
          <a:p>
            <a:r>
              <a:rPr lang="pt-BR" sz="1800" b="1" dirty="0">
                <a:solidFill>
                  <a:srgbClr val="000080"/>
                </a:solidFill>
                <a:highlight>
                  <a:srgbClr val="FFFFFF"/>
                </a:highlight>
              </a:rPr>
              <a:t>(</a:t>
            </a:r>
            <a:r>
              <a:rPr lang="pt-BR" sz="1800" b="0" dirty="0" err="1">
                <a:solidFill>
                  <a:srgbClr val="000000"/>
                </a:solidFill>
                <a:highlight>
                  <a:srgbClr val="FFFFFF"/>
                </a:highlight>
              </a:rPr>
              <a:t>X_train</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y_train</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dirty="0" err="1">
                <a:solidFill>
                  <a:srgbClr val="000000"/>
                </a:solidFill>
                <a:highlight>
                  <a:srgbClr val="FFFFFF"/>
                </a:highlight>
              </a:rPr>
              <a:t>X_test</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dirty="0" err="1">
                <a:solidFill>
                  <a:srgbClr val="000000"/>
                </a:solidFill>
                <a:highlight>
                  <a:srgbClr val="FFFFFF"/>
                </a:highlight>
              </a:rPr>
              <a:t>y_test</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data</a:t>
            </a:r>
            <a:r>
              <a:rPr lang="pt-BR" sz="1800" b="1" dirty="0" err="1">
                <a:solidFill>
                  <a:srgbClr val="000080"/>
                </a:solidFill>
                <a:highlight>
                  <a:srgbClr val="FFFFFF"/>
                </a:highlight>
              </a:rPr>
              <a:t>.</a:t>
            </a:r>
            <a:r>
              <a:rPr lang="pt-BR" sz="1800" b="0" dirty="0" err="1">
                <a:solidFill>
                  <a:srgbClr val="000000"/>
                </a:solidFill>
                <a:highlight>
                  <a:srgbClr val="FFFFFF"/>
                </a:highlight>
              </a:rPr>
              <a:t>load_data</a:t>
            </a:r>
            <a:r>
              <a:rPr lang="pt-BR" sz="1800" b="1" dirty="0">
                <a:solidFill>
                  <a:srgbClr val="000080"/>
                </a:solidFill>
                <a:highlight>
                  <a:srgbClr val="FFFFFF"/>
                </a:highlight>
              </a:rPr>
              <a:t>()</a:t>
            </a:r>
            <a:endParaRPr lang="pt-BR" sz="1800" b="0" dirty="0">
              <a:solidFill>
                <a:srgbClr val="000000"/>
              </a:solidFill>
              <a:highlight>
                <a:srgbClr val="FFFFFF"/>
              </a:highlight>
            </a:endParaRPr>
          </a:p>
          <a:p>
            <a:endParaRPr lang="pt-BR" sz="1800" b="0" dirty="0">
              <a:solidFill>
                <a:srgbClr val="000000"/>
              </a:solidFill>
              <a:highlight>
                <a:srgbClr val="FFFFFF"/>
              </a:highlight>
            </a:endParaRPr>
          </a:p>
          <a:p>
            <a:r>
              <a:rPr lang="pt-BR" sz="1800" b="0" dirty="0" err="1">
                <a:solidFill>
                  <a:srgbClr val="000000"/>
                </a:solidFill>
                <a:highlight>
                  <a:srgbClr val="FFFFFF"/>
                </a:highlight>
              </a:rPr>
              <a:t>X_train</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X_train</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a:solidFill>
                  <a:srgbClr val="FF0000"/>
                </a:solidFill>
                <a:highlight>
                  <a:srgbClr val="FFFFFF"/>
                </a:highlight>
              </a:rPr>
              <a:t>255.0</a:t>
            </a:r>
            <a:endParaRPr lang="pt-BR" sz="1800" b="0" dirty="0">
              <a:solidFill>
                <a:srgbClr val="000000"/>
              </a:solidFill>
              <a:highlight>
                <a:srgbClr val="FFFFFF"/>
              </a:highlight>
            </a:endParaRPr>
          </a:p>
          <a:p>
            <a:r>
              <a:rPr lang="fr-FR" dirty="0" err="1">
                <a:solidFill>
                  <a:srgbClr val="000000"/>
                </a:solidFill>
                <a:highlight>
                  <a:srgbClr val="FFFFFF"/>
                </a:highlight>
              </a:rPr>
              <a:t>X_test</a:t>
            </a:r>
            <a:r>
              <a:rPr lang="fr-FR" sz="1800" b="0" dirty="0">
                <a:solidFill>
                  <a:srgbClr val="000000"/>
                </a:solidFill>
                <a:highlight>
                  <a:srgbClr val="FFFFFF"/>
                </a:highlight>
              </a:rPr>
              <a:t> </a:t>
            </a:r>
            <a:r>
              <a:rPr lang="fr-FR" sz="1800" b="1" dirty="0">
                <a:solidFill>
                  <a:srgbClr val="000080"/>
                </a:solidFill>
                <a:highlight>
                  <a:srgbClr val="FFFFFF"/>
                </a:highlight>
              </a:rPr>
              <a:t>=</a:t>
            </a:r>
            <a:r>
              <a:rPr lang="fr-FR" sz="1800" b="0" dirty="0">
                <a:solidFill>
                  <a:srgbClr val="000000"/>
                </a:solidFill>
                <a:highlight>
                  <a:srgbClr val="FFFFFF"/>
                </a:highlight>
              </a:rPr>
              <a:t> </a:t>
            </a:r>
            <a:r>
              <a:rPr lang="fr-FR" dirty="0" err="1">
                <a:solidFill>
                  <a:srgbClr val="000000"/>
                </a:solidFill>
                <a:highlight>
                  <a:srgbClr val="FFFFFF"/>
                </a:highlight>
              </a:rPr>
              <a:t>X_test</a:t>
            </a:r>
            <a:r>
              <a:rPr lang="fr-FR" sz="1800" b="0" dirty="0">
                <a:solidFill>
                  <a:srgbClr val="000000"/>
                </a:solidFill>
                <a:highlight>
                  <a:srgbClr val="FFFFFF"/>
                </a:highlight>
              </a:rPr>
              <a:t> </a:t>
            </a:r>
            <a:r>
              <a:rPr lang="fr-FR" sz="1800" b="1" dirty="0">
                <a:solidFill>
                  <a:srgbClr val="000080"/>
                </a:solidFill>
                <a:highlight>
                  <a:srgbClr val="FFFFFF"/>
                </a:highlight>
              </a:rPr>
              <a:t>/</a:t>
            </a:r>
            <a:r>
              <a:rPr lang="fr-FR" sz="1800" b="0" dirty="0">
                <a:solidFill>
                  <a:srgbClr val="000000"/>
                </a:solidFill>
                <a:highlight>
                  <a:srgbClr val="FFFFFF"/>
                </a:highlight>
              </a:rPr>
              <a:t> </a:t>
            </a:r>
            <a:r>
              <a:rPr lang="fr-FR" sz="1800" b="0" dirty="0">
                <a:solidFill>
                  <a:srgbClr val="FF0000"/>
                </a:solidFill>
                <a:highlight>
                  <a:srgbClr val="FFFFFF"/>
                </a:highlight>
              </a:rPr>
              <a:t>255.0</a:t>
            </a:r>
            <a:endParaRPr lang="fr-FR" sz="1800" b="0" dirty="0">
              <a:solidFill>
                <a:srgbClr val="000000"/>
              </a:solidFill>
              <a:highlight>
                <a:srgbClr val="FFFFFF"/>
              </a:highlight>
            </a:endParaRPr>
          </a:p>
          <a:p>
            <a:endParaRPr lang="pt-BR" sz="1800" b="0" dirty="0">
              <a:solidFill>
                <a:srgbClr val="000000"/>
              </a:solidFill>
              <a:highlight>
                <a:srgbClr val="FFFFFF"/>
              </a:highlight>
            </a:endParaRPr>
          </a:p>
          <a:p>
            <a:r>
              <a:rPr lang="pt-BR" sz="1800" b="0" dirty="0">
                <a:solidFill>
                  <a:srgbClr val="000000"/>
                </a:solidFill>
                <a:highlight>
                  <a:srgbClr val="FFFFFF"/>
                </a:highlight>
              </a:rPr>
              <a:t>model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models</a:t>
            </a:r>
            <a:r>
              <a:rPr lang="pt-BR" sz="1800" b="1" dirty="0" err="1">
                <a:solidFill>
                  <a:srgbClr val="000080"/>
                </a:solidFill>
                <a:highlight>
                  <a:srgbClr val="FFFFFF"/>
                </a:highlight>
              </a:rPr>
              <a:t>.</a:t>
            </a:r>
            <a:r>
              <a:rPr lang="pt-BR" sz="1800" b="0" dirty="0" err="1">
                <a:solidFill>
                  <a:srgbClr val="000000"/>
                </a:solidFill>
                <a:highlight>
                  <a:srgbClr val="FFFFFF"/>
                </a:highlight>
              </a:rPr>
              <a:t>Sequential</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layers</a:t>
            </a:r>
            <a:r>
              <a:rPr lang="pt-BR" sz="1800" b="1" dirty="0" err="1">
                <a:solidFill>
                  <a:srgbClr val="000080"/>
                </a:solidFill>
                <a:highlight>
                  <a:srgbClr val="FFFFFF"/>
                </a:highlight>
              </a:rPr>
              <a:t>.</a:t>
            </a:r>
            <a:r>
              <a:rPr lang="pt-BR" sz="1800" b="0" dirty="0" err="1">
                <a:solidFill>
                  <a:srgbClr val="000000"/>
                </a:solidFill>
                <a:highlight>
                  <a:srgbClr val="FFFFFF"/>
                </a:highlight>
              </a:rPr>
              <a:t>Flatten</a:t>
            </a:r>
            <a:r>
              <a:rPr lang="pt-BR" sz="1800" b="1" dirty="0">
                <a:solidFill>
                  <a:srgbClr val="000080"/>
                </a:solidFill>
                <a:highlight>
                  <a:srgbClr val="FFFFFF"/>
                </a:highlight>
              </a:rPr>
              <a:t>(</a:t>
            </a:r>
            <a:r>
              <a:rPr lang="pt-BR" sz="1800" b="0" dirty="0" err="1">
                <a:solidFill>
                  <a:srgbClr val="000000"/>
                </a:solidFill>
                <a:highlight>
                  <a:srgbClr val="FFFFFF"/>
                </a:highlight>
              </a:rPr>
              <a:t>input_shape</a:t>
            </a:r>
            <a:r>
              <a:rPr lang="pt-BR" sz="1800" b="1" dirty="0">
                <a:solidFill>
                  <a:srgbClr val="000080"/>
                </a:solidFill>
                <a:highlight>
                  <a:srgbClr val="FFFFFF"/>
                </a:highlight>
              </a:rPr>
              <a:t>=(</a:t>
            </a:r>
            <a:r>
              <a:rPr lang="pt-BR" sz="1800" b="0" dirty="0">
                <a:solidFill>
                  <a:srgbClr val="FF0000"/>
                </a:solidFill>
                <a:highlight>
                  <a:srgbClr val="FFFFFF"/>
                </a:highlight>
              </a:rPr>
              <a:t>28</a:t>
            </a:r>
            <a:r>
              <a:rPr lang="pt-BR" sz="1800" b="1" dirty="0">
                <a:solidFill>
                  <a:srgbClr val="000080"/>
                </a:solidFill>
                <a:highlight>
                  <a:srgbClr val="FFFFFF"/>
                </a:highlight>
              </a:rPr>
              <a:t>, </a:t>
            </a:r>
            <a:r>
              <a:rPr lang="pt-BR" sz="1800" b="0" dirty="0">
                <a:solidFill>
                  <a:srgbClr val="FF0000"/>
                </a:solidFill>
                <a:highlight>
                  <a:srgbClr val="FFFFFF"/>
                </a:highlight>
              </a:rPr>
              <a:t>28</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layers</a:t>
            </a:r>
            <a:r>
              <a:rPr lang="pt-BR" sz="1800" b="1" dirty="0" err="1">
                <a:solidFill>
                  <a:srgbClr val="000080"/>
                </a:solidFill>
                <a:highlight>
                  <a:srgbClr val="FFFFFF"/>
                </a:highlight>
              </a:rPr>
              <a:t>.</a:t>
            </a:r>
            <a:r>
              <a:rPr lang="pt-BR" sz="1800" b="0" dirty="0" err="1">
                <a:solidFill>
                  <a:srgbClr val="000000"/>
                </a:solidFill>
                <a:highlight>
                  <a:srgbClr val="FFFFFF"/>
                </a:highlight>
              </a:rPr>
              <a:t>Dense</a:t>
            </a:r>
            <a:r>
              <a:rPr lang="pt-BR" sz="1800" b="1" dirty="0">
                <a:solidFill>
                  <a:srgbClr val="000080"/>
                </a:solidFill>
                <a:highlight>
                  <a:srgbClr val="FFFFFF"/>
                </a:highlight>
              </a:rPr>
              <a:t>(</a:t>
            </a:r>
            <a:r>
              <a:rPr lang="pt-BR" sz="1800" b="0" dirty="0">
                <a:solidFill>
                  <a:srgbClr val="FF0000"/>
                </a:solidFill>
                <a:highlight>
                  <a:srgbClr val="FFFFFF"/>
                </a:highlight>
              </a:rPr>
              <a:t>20</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activation</a:t>
            </a:r>
            <a:r>
              <a:rPr lang="pt-BR" sz="1800" b="1" dirty="0">
                <a:solidFill>
                  <a:srgbClr val="000080"/>
                </a:solidFill>
                <a:highlight>
                  <a:srgbClr val="FFFFFF"/>
                </a:highlight>
              </a:rPr>
              <a:t>=</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nn</a:t>
            </a:r>
            <a:r>
              <a:rPr lang="pt-BR" sz="1800" b="1" dirty="0" err="1">
                <a:solidFill>
                  <a:srgbClr val="000080"/>
                </a:solidFill>
                <a:highlight>
                  <a:srgbClr val="FFFFFF"/>
                </a:highlight>
              </a:rPr>
              <a:t>.</a:t>
            </a:r>
            <a:r>
              <a:rPr lang="pt-BR" sz="1800" b="0" dirty="0" err="1">
                <a:solidFill>
                  <a:srgbClr val="000000"/>
                </a:solidFill>
                <a:highlight>
                  <a:srgbClr val="FFFFFF"/>
                </a:highlight>
              </a:rPr>
              <a:t>relu</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layers</a:t>
            </a:r>
            <a:r>
              <a:rPr lang="pt-BR" sz="1800" b="1" dirty="0" err="1">
                <a:solidFill>
                  <a:srgbClr val="000080"/>
                </a:solidFill>
                <a:highlight>
                  <a:srgbClr val="FFFFFF"/>
                </a:highlight>
              </a:rPr>
              <a:t>.</a:t>
            </a:r>
            <a:r>
              <a:rPr lang="pt-BR" sz="1800" b="0" dirty="0" err="1">
                <a:solidFill>
                  <a:srgbClr val="000000"/>
                </a:solidFill>
                <a:highlight>
                  <a:srgbClr val="FFFFFF"/>
                </a:highlight>
              </a:rPr>
              <a:t>Dense</a:t>
            </a:r>
            <a:r>
              <a:rPr lang="pt-BR" sz="1800" b="1" dirty="0">
                <a:solidFill>
                  <a:srgbClr val="000080"/>
                </a:solidFill>
                <a:highlight>
                  <a:srgbClr val="FFFFFF"/>
                </a:highlight>
              </a:rPr>
              <a:t>(</a:t>
            </a:r>
            <a:r>
              <a:rPr lang="pt-BR" sz="1800" b="0" dirty="0">
                <a:solidFill>
                  <a:srgbClr val="FF0000"/>
                </a:solidFill>
                <a:highlight>
                  <a:srgbClr val="FFFFFF"/>
                </a:highlight>
              </a:rPr>
              <a:t>10</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activation</a:t>
            </a:r>
            <a:r>
              <a:rPr lang="pt-BR" sz="1800" b="1" dirty="0">
                <a:solidFill>
                  <a:srgbClr val="000080"/>
                </a:solidFill>
                <a:highlight>
                  <a:srgbClr val="FFFFFF"/>
                </a:highlight>
              </a:rPr>
              <a:t>=</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nn</a:t>
            </a:r>
            <a:r>
              <a:rPr lang="pt-BR" sz="1800" b="1" dirty="0" err="1">
                <a:solidFill>
                  <a:srgbClr val="000080"/>
                </a:solidFill>
                <a:highlight>
                  <a:srgbClr val="FFFFFF"/>
                </a:highlight>
              </a:rPr>
              <a:t>.</a:t>
            </a:r>
            <a:r>
              <a:rPr lang="pt-BR" sz="1800" b="0" dirty="0" err="1">
                <a:solidFill>
                  <a:srgbClr val="000000"/>
                </a:solidFill>
                <a:highlight>
                  <a:srgbClr val="FFFFFF"/>
                </a:highlight>
              </a:rPr>
              <a:t>softmax</a:t>
            </a:r>
            <a:r>
              <a:rPr lang="pt-BR" sz="1800" b="1" dirty="0">
                <a:solidFill>
                  <a:srgbClr val="000080"/>
                </a:solidFill>
                <a:highlight>
                  <a:srgbClr val="FFFFFF"/>
                </a:highlight>
              </a:rPr>
              <a:t>)])</a:t>
            </a:r>
            <a:endParaRPr lang="pt-BR" dirty="0"/>
          </a:p>
        </p:txBody>
      </p:sp>
      <p:sp>
        <p:nvSpPr>
          <p:cNvPr id="7" name="Seta: Pentágono 6">
            <a:extLst>
              <a:ext uri="{FF2B5EF4-FFF2-40B4-BE49-F238E27FC236}">
                <a16:creationId xmlns:a16="http://schemas.microsoft.com/office/drawing/2014/main" id="{A45BD59F-4A37-99FF-1BCA-AB7E59941437}"/>
              </a:ext>
            </a:extLst>
          </p:cNvPr>
          <p:cNvSpPr/>
          <p:nvPr/>
        </p:nvSpPr>
        <p:spPr>
          <a:xfrm>
            <a:off x="206477" y="5862503"/>
            <a:ext cx="1511167" cy="837398"/>
          </a:xfrm>
          <a:prstGeom prst="homePlat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Coletar</a:t>
            </a:r>
          </a:p>
          <a:p>
            <a:pPr algn="ctr"/>
            <a:r>
              <a:rPr lang="pt-BR" dirty="0"/>
              <a:t>Dados</a:t>
            </a:r>
          </a:p>
        </p:txBody>
      </p:sp>
    </p:spTree>
    <p:extLst>
      <p:ext uri="{BB962C8B-B14F-4D97-AF65-F5344CB8AC3E}">
        <p14:creationId xmlns:p14="http://schemas.microsoft.com/office/powerpoint/2010/main" val="219538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1D3174F-D012-BD13-2169-181A3268DA88}"/>
              </a:ext>
            </a:extLst>
          </p:cNvPr>
          <p:cNvSpPr>
            <a:spLocks noGrp="1"/>
          </p:cNvSpPr>
          <p:nvPr>
            <p:ph type="title"/>
          </p:nvPr>
        </p:nvSpPr>
        <p:spPr/>
        <p:txBody>
          <a:bodyPr/>
          <a:lstStyle/>
          <a:p>
            <a:r>
              <a:rPr lang="pt-BR" dirty="0"/>
              <a:t>A base de dados</a:t>
            </a:r>
          </a:p>
        </p:txBody>
      </p:sp>
      <p:sp>
        <p:nvSpPr>
          <p:cNvPr id="3" name="Espaço Reservado para Conteúdo 2">
            <a:extLst>
              <a:ext uri="{FF2B5EF4-FFF2-40B4-BE49-F238E27FC236}">
                <a16:creationId xmlns:a16="http://schemas.microsoft.com/office/drawing/2014/main" id="{292921ED-4AC6-1E88-DA8F-B3FC94649AE1}"/>
              </a:ext>
            </a:extLst>
          </p:cNvPr>
          <p:cNvSpPr>
            <a:spLocks noGrp="1"/>
          </p:cNvSpPr>
          <p:nvPr>
            <p:ph idx="1"/>
          </p:nvPr>
        </p:nvSpPr>
        <p:spPr>
          <a:xfrm>
            <a:off x="5830529" y="1825624"/>
            <a:ext cx="6188794" cy="5032375"/>
          </a:xfrm>
        </p:spPr>
        <p:txBody>
          <a:bodyPr>
            <a:normAutofit lnSpcReduction="10000"/>
          </a:bodyPr>
          <a:lstStyle/>
          <a:p>
            <a:r>
              <a:rPr lang="pt-BR" dirty="0"/>
              <a:t>A base de dados possui um conjunto de </a:t>
            </a:r>
            <a:r>
              <a:rPr lang="pt-BR" b="1" i="1" dirty="0"/>
              <a:t>treinamento de 60.000 imagens</a:t>
            </a:r>
            <a:r>
              <a:rPr lang="pt-BR" dirty="0"/>
              <a:t> e um </a:t>
            </a:r>
            <a:r>
              <a:rPr lang="pt-BR" b="1" i="1" dirty="0"/>
              <a:t>conjunto de teste de 10.000 imagens</a:t>
            </a:r>
            <a:r>
              <a:rPr lang="pt-BR" dirty="0"/>
              <a:t>.</a:t>
            </a:r>
          </a:p>
          <a:p>
            <a:r>
              <a:rPr lang="pt-BR" dirty="0"/>
              <a:t>São imagens em escala de cinza com 28x28 pixels dos dígitos de 0 a 9.</a:t>
            </a:r>
          </a:p>
          <a:p>
            <a:pPr lvl="1">
              <a:buFont typeface="Wingdings" panose="05000000000000000000" pitchFamily="2" charset="2"/>
              <a:buChar char="§"/>
            </a:pPr>
            <a:r>
              <a:rPr lang="pt-BR" dirty="0"/>
              <a:t>Notem que as imagens são </a:t>
            </a:r>
            <a:r>
              <a:rPr lang="pt-BR" i="1" dirty="0"/>
              <a:t>arrays</a:t>
            </a:r>
            <a:r>
              <a:rPr lang="pt-BR" dirty="0"/>
              <a:t> </a:t>
            </a:r>
            <a:r>
              <a:rPr lang="pt-BR" b="1" i="1" dirty="0">
                <a:solidFill>
                  <a:srgbClr val="00B050"/>
                </a:solidFill>
              </a:rPr>
              <a:t>bidimensionais</a:t>
            </a:r>
            <a:r>
              <a:rPr lang="pt-BR" dirty="0"/>
              <a:t>.</a:t>
            </a:r>
          </a:p>
          <a:p>
            <a:r>
              <a:rPr lang="pt-BR" dirty="0"/>
              <a:t>Os pixels são representados por inteiros não sinalizados de 8 bits, i.e., variam de 0 a 255.</a:t>
            </a:r>
          </a:p>
          <a:p>
            <a:r>
              <a:rPr lang="pt-BR" dirty="0"/>
              <a:t>Cada pixel será um atributo de entrada da rede neural.</a:t>
            </a:r>
          </a:p>
          <a:p>
            <a:r>
              <a:rPr lang="pt-BR" dirty="0"/>
              <a:t>Os rótulos são valores de 0 a 9.</a:t>
            </a:r>
          </a:p>
        </p:txBody>
      </p:sp>
      <p:pic>
        <p:nvPicPr>
          <p:cNvPr id="1028" name="Picture 4" descr="MNIST Dataset | Papers With Code">
            <a:extLst>
              <a:ext uri="{FF2B5EF4-FFF2-40B4-BE49-F238E27FC236}">
                <a16:creationId xmlns:a16="http://schemas.microsoft.com/office/drawing/2014/main" id="{CCE31216-2B02-C5AA-EC28-B29287940C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202990"/>
            <a:ext cx="5657850" cy="3438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2191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BA99753-E363-68E3-E865-0BE95701ED72}"/>
              </a:ext>
            </a:extLst>
          </p:cNvPr>
          <p:cNvSpPr>
            <a:spLocks noGrp="1"/>
          </p:cNvSpPr>
          <p:nvPr>
            <p:ph type="title"/>
          </p:nvPr>
        </p:nvSpPr>
        <p:spPr/>
        <p:txBody>
          <a:bodyPr/>
          <a:lstStyle/>
          <a:p>
            <a:r>
              <a:rPr lang="pt-BR" dirty="0"/>
              <a:t>Normalização dos dados</a:t>
            </a:r>
          </a:p>
        </p:txBody>
      </p:sp>
      <p:sp>
        <p:nvSpPr>
          <p:cNvPr id="3" name="Espaço Reservado para Conteúdo 2">
            <a:extLst>
              <a:ext uri="{FF2B5EF4-FFF2-40B4-BE49-F238E27FC236}">
                <a16:creationId xmlns:a16="http://schemas.microsoft.com/office/drawing/2014/main" id="{9765D304-CA29-929A-C24C-498527426799}"/>
              </a:ext>
            </a:extLst>
          </p:cNvPr>
          <p:cNvSpPr>
            <a:spLocks noGrp="1"/>
          </p:cNvSpPr>
          <p:nvPr>
            <p:ph idx="1"/>
          </p:nvPr>
        </p:nvSpPr>
        <p:spPr>
          <a:xfrm>
            <a:off x="6096000" y="1690688"/>
            <a:ext cx="5938684" cy="5167311"/>
          </a:xfrm>
        </p:spPr>
        <p:txBody>
          <a:bodyPr>
            <a:normAutofit/>
          </a:bodyPr>
          <a:lstStyle/>
          <a:p>
            <a:pPr algn="l"/>
            <a:r>
              <a:rPr lang="pt-BR" dirty="0">
                <a:solidFill>
                  <a:srgbClr val="212121"/>
                </a:solidFill>
              </a:rPr>
              <a:t>P</a:t>
            </a:r>
            <a:r>
              <a:rPr lang="pt-BR" b="0" i="0" dirty="0">
                <a:solidFill>
                  <a:srgbClr val="212121"/>
                </a:solidFill>
                <a:effectLst/>
              </a:rPr>
              <a:t>ara</a:t>
            </a:r>
            <a:r>
              <a:rPr lang="pt-BR" b="0" i="1" dirty="0">
                <a:solidFill>
                  <a:srgbClr val="212121"/>
                </a:solidFill>
                <a:effectLst/>
              </a:rPr>
              <a:t> </a:t>
            </a:r>
            <a:r>
              <a:rPr lang="pt-BR" b="1" i="1" dirty="0">
                <a:solidFill>
                  <a:srgbClr val="212121"/>
                </a:solidFill>
                <a:effectLst/>
              </a:rPr>
              <a:t>melhorar a estabilidade</a:t>
            </a:r>
            <a:r>
              <a:rPr lang="pt-BR" b="0" i="0" dirty="0">
                <a:solidFill>
                  <a:srgbClr val="212121"/>
                </a:solidFill>
                <a:effectLst/>
              </a:rPr>
              <a:t> do treinamento e </a:t>
            </a:r>
            <a:r>
              <a:rPr lang="pt-BR" b="1" i="1" dirty="0">
                <a:solidFill>
                  <a:srgbClr val="212121"/>
                </a:solidFill>
                <a:effectLst/>
              </a:rPr>
              <a:t>aumentar a velocidade de convergência</a:t>
            </a:r>
            <a:r>
              <a:rPr lang="pt-BR" b="0" i="0" dirty="0">
                <a:solidFill>
                  <a:srgbClr val="212121"/>
                </a:solidFill>
                <a:effectLst/>
              </a:rPr>
              <a:t>, nós normalizamos os valores das imagens.</a:t>
            </a:r>
          </a:p>
          <a:p>
            <a:pPr lvl="1">
              <a:buFont typeface="Wingdings" panose="05000000000000000000" pitchFamily="2" charset="2"/>
              <a:buChar char="§"/>
            </a:pPr>
            <a:r>
              <a:rPr lang="pt-BR" b="0" i="0" dirty="0">
                <a:solidFill>
                  <a:srgbClr val="212121"/>
                </a:solidFill>
                <a:effectLst/>
              </a:rPr>
              <a:t>Em geral</a:t>
            </a:r>
            <a:r>
              <a:rPr lang="pt-BR" dirty="0">
                <a:solidFill>
                  <a:srgbClr val="212121"/>
                </a:solidFill>
              </a:rPr>
              <a:t>, as redes neurais se comportam bem melhor se os dados são escalonados.</a:t>
            </a:r>
            <a:endParaRPr lang="pt-BR" b="0" i="0" dirty="0">
              <a:solidFill>
                <a:srgbClr val="212121"/>
              </a:solidFill>
              <a:effectLst/>
            </a:endParaRPr>
          </a:p>
          <a:p>
            <a:pPr algn="l"/>
            <a:r>
              <a:rPr lang="pt-BR" b="0" i="0" dirty="0">
                <a:solidFill>
                  <a:srgbClr val="212121"/>
                </a:solidFill>
                <a:effectLst/>
              </a:rPr>
              <a:t>Normalizamos os valores dos pixels de forma que fiquem no intervalo entre 0 e 1. </a:t>
            </a:r>
          </a:p>
          <a:p>
            <a:pPr algn="l"/>
            <a:r>
              <a:rPr lang="pt-BR" b="0" i="0" dirty="0">
                <a:solidFill>
                  <a:srgbClr val="212121"/>
                </a:solidFill>
                <a:effectLst/>
              </a:rPr>
              <a:t>Para fazer isso, dividimos os valores por 255.</a:t>
            </a:r>
          </a:p>
        </p:txBody>
      </p:sp>
      <p:sp>
        <p:nvSpPr>
          <p:cNvPr id="5" name="CaixaDeTexto 4">
            <a:extLst>
              <a:ext uri="{FF2B5EF4-FFF2-40B4-BE49-F238E27FC236}">
                <a16:creationId xmlns:a16="http://schemas.microsoft.com/office/drawing/2014/main" id="{DDCCC496-2E01-F0AB-DDF9-5DE8552CA9A4}"/>
              </a:ext>
            </a:extLst>
          </p:cNvPr>
          <p:cNvSpPr txBox="1"/>
          <p:nvPr/>
        </p:nvSpPr>
        <p:spPr>
          <a:xfrm>
            <a:off x="405579" y="1860949"/>
            <a:ext cx="5356124" cy="3416320"/>
          </a:xfrm>
          <a:prstGeom prst="rect">
            <a:avLst/>
          </a:prstGeom>
          <a:noFill/>
        </p:spPr>
        <p:txBody>
          <a:bodyPr wrap="square">
            <a:spAutoFit/>
          </a:bodyPr>
          <a:lstStyle/>
          <a:p>
            <a:r>
              <a:rPr lang="pt-BR" sz="1800" b="1" dirty="0" err="1">
                <a:solidFill>
                  <a:srgbClr val="0000FF"/>
                </a:solidFill>
                <a:highlight>
                  <a:srgbClr val="FFFFFF"/>
                </a:highlight>
              </a:rPr>
              <a:t>import</a:t>
            </a:r>
            <a:r>
              <a:rPr lang="pt-BR" sz="1800" b="0" dirty="0">
                <a:solidFill>
                  <a:srgbClr val="000000"/>
                </a:solidFill>
                <a:highlight>
                  <a:srgbClr val="FFFFFF"/>
                </a:highlight>
              </a:rPr>
              <a:t> </a:t>
            </a:r>
            <a:r>
              <a:rPr lang="pt-BR" sz="1800" b="0" dirty="0" err="1">
                <a:solidFill>
                  <a:srgbClr val="000000"/>
                </a:solidFill>
                <a:highlight>
                  <a:srgbClr val="FFFFFF"/>
                </a:highlight>
              </a:rPr>
              <a:t>tensorflow</a:t>
            </a:r>
            <a:r>
              <a:rPr lang="pt-BR" sz="1800" b="0" dirty="0">
                <a:solidFill>
                  <a:srgbClr val="000000"/>
                </a:solidFill>
                <a:highlight>
                  <a:srgbClr val="FFFFFF"/>
                </a:highlight>
              </a:rPr>
              <a:t> </a:t>
            </a:r>
            <a:r>
              <a:rPr lang="pt-BR" sz="1800" b="1" dirty="0">
                <a:solidFill>
                  <a:srgbClr val="0000FF"/>
                </a:solidFill>
                <a:highlight>
                  <a:srgbClr val="FFFFFF"/>
                </a:highlight>
              </a:rPr>
              <a:t>as</a:t>
            </a:r>
            <a:r>
              <a:rPr lang="pt-BR" sz="1800" b="0" dirty="0">
                <a:solidFill>
                  <a:srgbClr val="000000"/>
                </a:solidFill>
                <a:highlight>
                  <a:srgbClr val="FFFFFF"/>
                </a:highlight>
              </a:rPr>
              <a:t> tf</a:t>
            </a:r>
          </a:p>
          <a:p>
            <a:endParaRPr lang="pt-BR" sz="1800" b="0" dirty="0">
              <a:solidFill>
                <a:srgbClr val="000000"/>
              </a:solidFill>
              <a:highlight>
                <a:srgbClr val="FFFFFF"/>
              </a:highlight>
            </a:endParaRPr>
          </a:p>
          <a:p>
            <a:r>
              <a:rPr lang="pt-BR" sz="1800" b="0" dirty="0">
                <a:solidFill>
                  <a:srgbClr val="000000"/>
                </a:solidFill>
                <a:highlight>
                  <a:srgbClr val="FFFFFF"/>
                </a:highlight>
              </a:rPr>
              <a:t>data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datasets</a:t>
            </a:r>
            <a:r>
              <a:rPr lang="pt-BR" sz="1800" b="1" dirty="0" err="1">
                <a:solidFill>
                  <a:srgbClr val="000080"/>
                </a:solidFill>
                <a:highlight>
                  <a:srgbClr val="FFFFFF"/>
                </a:highlight>
              </a:rPr>
              <a:t>.</a:t>
            </a:r>
            <a:r>
              <a:rPr lang="pt-BR" sz="1800" b="0" dirty="0" err="1">
                <a:solidFill>
                  <a:srgbClr val="000000"/>
                </a:solidFill>
                <a:highlight>
                  <a:srgbClr val="FFFFFF"/>
                </a:highlight>
              </a:rPr>
              <a:t>mnist</a:t>
            </a:r>
            <a:endParaRPr lang="pt-BR" sz="1800" b="0" dirty="0">
              <a:solidFill>
                <a:srgbClr val="000000"/>
              </a:solidFill>
              <a:highlight>
                <a:srgbClr val="FFFFFF"/>
              </a:highlight>
            </a:endParaRPr>
          </a:p>
          <a:p>
            <a:r>
              <a:rPr lang="pt-BR" sz="1800" b="1" dirty="0">
                <a:solidFill>
                  <a:srgbClr val="000080"/>
                </a:solidFill>
                <a:highlight>
                  <a:srgbClr val="FFFFFF"/>
                </a:highlight>
              </a:rPr>
              <a:t>(</a:t>
            </a:r>
            <a:r>
              <a:rPr lang="pt-BR" sz="1800" b="0" dirty="0" err="1">
                <a:solidFill>
                  <a:srgbClr val="000000"/>
                </a:solidFill>
                <a:highlight>
                  <a:srgbClr val="FFFFFF"/>
                </a:highlight>
              </a:rPr>
              <a:t>X_train</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y_train</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dirty="0" err="1">
                <a:solidFill>
                  <a:srgbClr val="000000"/>
                </a:solidFill>
                <a:highlight>
                  <a:srgbClr val="FFFFFF"/>
                </a:highlight>
              </a:rPr>
              <a:t>X_test</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dirty="0" err="1">
                <a:solidFill>
                  <a:srgbClr val="000000"/>
                </a:solidFill>
                <a:highlight>
                  <a:srgbClr val="FFFFFF"/>
                </a:highlight>
              </a:rPr>
              <a:t>y_test</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data</a:t>
            </a:r>
            <a:r>
              <a:rPr lang="pt-BR" sz="1800" b="1" dirty="0" err="1">
                <a:solidFill>
                  <a:srgbClr val="000080"/>
                </a:solidFill>
                <a:highlight>
                  <a:srgbClr val="FFFFFF"/>
                </a:highlight>
              </a:rPr>
              <a:t>.</a:t>
            </a:r>
            <a:r>
              <a:rPr lang="pt-BR" sz="1800" b="0" dirty="0" err="1">
                <a:solidFill>
                  <a:srgbClr val="000000"/>
                </a:solidFill>
                <a:highlight>
                  <a:srgbClr val="FFFFFF"/>
                </a:highlight>
              </a:rPr>
              <a:t>load_data</a:t>
            </a:r>
            <a:r>
              <a:rPr lang="pt-BR" sz="1800" b="1" dirty="0">
                <a:solidFill>
                  <a:srgbClr val="000080"/>
                </a:solidFill>
                <a:highlight>
                  <a:srgbClr val="FFFFFF"/>
                </a:highlight>
              </a:rPr>
              <a:t>()</a:t>
            </a:r>
            <a:endParaRPr lang="pt-BR" sz="1800" b="0" dirty="0">
              <a:solidFill>
                <a:srgbClr val="000000"/>
              </a:solidFill>
              <a:highlight>
                <a:srgbClr val="FFFFFF"/>
              </a:highlight>
            </a:endParaRPr>
          </a:p>
          <a:p>
            <a:endParaRPr lang="pt-BR" sz="1800" b="0" dirty="0">
              <a:solidFill>
                <a:srgbClr val="000000"/>
              </a:solidFill>
              <a:highlight>
                <a:srgbClr val="FFFFFF"/>
              </a:highlight>
            </a:endParaRPr>
          </a:p>
          <a:p>
            <a:r>
              <a:rPr lang="pt-BR" sz="1800" b="0" dirty="0" err="1">
                <a:solidFill>
                  <a:srgbClr val="000000"/>
                </a:solidFill>
                <a:highlight>
                  <a:srgbClr val="FFFFFF"/>
                </a:highlight>
              </a:rPr>
              <a:t>X_train</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X_train</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a:solidFill>
                  <a:srgbClr val="FF0000"/>
                </a:solidFill>
                <a:highlight>
                  <a:srgbClr val="FFFFFF"/>
                </a:highlight>
              </a:rPr>
              <a:t>255.0</a:t>
            </a:r>
            <a:endParaRPr lang="pt-BR" sz="1800" b="0" dirty="0">
              <a:solidFill>
                <a:srgbClr val="000000"/>
              </a:solidFill>
              <a:highlight>
                <a:srgbClr val="FFFFFF"/>
              </a:highlight>
            </a:endParaRPr>
          </a:p>
          <a:p>
            <a:r>
              <a:rPr lang="fr-FR" dirty="0" err="1">
                <a:solidFill>
                  <a:srgbClr val="000000"/>
                </a:solidFill>
                <a:highlight>
                  <a:srgbClr val="FFFFFF"/>
                </a:highlight>
              </a:rPr>
              <a:t>X_test</a:t>
            </a:r>
            <a:r>
              <a:rPr lang="fr-FR" sz="1800" b="0" dirty="0">
                <a:solidFill>
                  <a:srgbClr val="000000"/>
                </a:solidFill>
                <a:highlight>
                  <a:srgbClr val="FFFFFF"/>
                </a:highlight>
              </a:rPr>
              <a:t> </a:t>
            </a:r>
            <a:r>
              <a:rPr lang="fr-FR" sz="1800" b="1" dirty="0">
                <a:solidFill>
                  <a:srgbClr val="000080"/>
                </a:solidFill>
                <a:highlight>
                  <a:srgbClr val="FFFFFF"/>
                </a:highlight>
              </a:rPr>
              <a:t>=</a:t>
            </a:r>
            <a:r>
              <a:rPr lang="fr-FR" sz="1800" b="0" dirty="0">
                <a:solidFill>
                  <a:srgbClr val="000000"/>
                </a:solidFill>
                <a:highlight>
                  <a:srgbClr val="FFFFFF"/>
                </a:highlight>
              </a:rPr>
              <a:t> </a:t>
            </a:r>
            <a:r>
              <a:rPr lang="fr-FR" dirty="0" err="1">
                <a:solidFill>
                  <a:srgbClr val="000000"/>
                </a:solidFill>
                <a:highlight>
                  <a:srgbClr val="FFFFFF"/>
                </a:highlight>
              </a:rPr>
              <a:t>X_test</a:t>
            </a:r>
            <a:r>
              <a:rPr lang="fr-FR" sz="1800" b="0" dirty="0">
                <a:solidFill>
                  <a:srgbClr val="000000"/>
                </a:solidFill>
                <a:highlight>
                  <a:srgbClr val="FFFFFF"/>
                </a:highlight>
              </a:rPr>
              <a:t> </a:t>
            </a:r>
            <a:r>
              <a:rPr lang="fr-FR" sz="1800" b="1" dirty="0">
                <a:solidFill>
                  <a:srgbClr val="000080"/>
                </a:solidFill>
                <a:highlight>
                  <a:srgbClr val="FFFFFF"/>
                </a:highlight>
              </a:rPr>
              <a:t>/</a:t>
            </a:r>
            <a:r>
              <a:rPr lang="fr-FR" sz="1800" b="0" dirty="0">
                <a:solidFill>
                  <a:srgbClr val="000000"/>
                </a:solidFill>
                <a:highlight>
                  <a:srgbClr val="FFFFFF"/>
                </a:highlight>
              </a:rPr>
              <a:t> </a:t>
            </a:r>
            <a:r>
              <a:rPr lang="fr-FR" sz="1800" b="0" dirty="0">
                <a:solidFill>
                  <a:srgbClr val="FF0000"/>
                </a:solidFill>
                <a:highlight>
                  <a:srgbClr val="FFFFFF"/>
                </a:highlight>
              </a:rPr>
              <a:t>255.0</a:t>
            </a:r>
            <a:endParaRPr lang="fr-FR" sz="1800" b="0" dirty="0">
              <a:solidFill>
                <a:srgbClr val="000000"/>
              </a:solidFill>
              <a:highlight>
                <a:srgbClr val="FFFFFF"/>
              </a:highlight>
            </a:endParaRPr>
          </a:p>
          <a:p>
            <a:endParaRPr lang="pt-BR" sz="1800" b="0" dirty="0">
              <a:solidFill>
                <a:srgbClr val="000000"/>
              </a:solidFill>
              <a:highlight>
                <a:srgbClr val="FFFFFF"/>
              </a:highlight>
            </a:endParaRPr>
          </a:p>
          <a:p>
            <a:r>
              <a:rPr lang="pt-BR" sz="1800" b="0" dirty="0">
                <a:solidFill>
                  <a:srgbClr val="000000"/>
                </a:solidFill>
                <a:highlight>
                  <a:srgbClr val="FFFFFF"/>
                </a:highlight>
              </a:rPr>
              <a:t>model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models</a:t>
            </a:r>
            <a:r>
              <a:rPr lang="pt-BR" sz="1800" b="1" dirty="0" err="1">
                <a:solidFill>
                  <a:srgbClr val="000080"/>
                </a:solidFill>
                <a:highlight>
                  <a:srgbClr val="FFFFFF"/>
                </a:highlight>
              </a:rPr>
              <a:t>.</a:t>
            </a:r>
            <a:r>
              <a:rPr lang="pt-BR" sz="1800" b="0" dirty="0" err="1">
                <a:solidFill>
                  <a:srgbClr val="000000"/>
                </a:solidFill>
                <a:highlight>
                  <a:srgbClr val="FFFFFF"/>
                </a:highlight>
              </a:rPr>
              <a:t>Sequential</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layers</a:t>
            </a:r>
            <a:r>
              <a:rPr lang="pt-BR" sz="1800" b="1" dirty="0" err="1">
                <a:solidFill>
                  <a:srgbClr val="000080"/>
                </a:solidFill>
                <a:highlight>
                  <a:srgbClr val="FFFFFF"/>
                </a:highlight>
              </a:rPr>
              <a:t>.</a:t>
            </a:r>
            <a:r>
              <a:rPr lang="pt-BR" sz="1800" b="0" dirty="0" err="1">
                <a:solidFill>
                  <a:srgbClr val="000000"/>
                </a:solidFill>
                <a:highlight>
                  <a:srgbClr val="FFFFFF"/>
                </a:highlight>
              </a:rPr>
              <a:t>Flatten</a:t>
            </a:r>
            <a:r>
              <a:rPr lang="pt-BR" sz="1800" b="1" dirty="0">
                <a:solidFill>
                  <a:srgbClr val="000080"/>
                </a:solidFill>
                <a:highlight>
                  <a:srgbClr val="FFFFFF"/>
                </a:highlight>
              </a:rPr>
              <a:t>(</a:t>
            </a:r>
            <a:r>
              <a:rPr lang="pt-BR" sz="1800" b="0" dirty="0" err="1">
                <a:solidFill>
                  <a:srgbClr val="000000"/>
                </a:solidFill>
                <a:highlight>
                  <a:srgbClr val="FFFFFF"/>
                </a:highlight>
              </a:rPr>
              <a:t>input_shape</a:t>
            </a:r>
            <a:r>
              <a:rPr lang="pt-BR" sz="1800" b="1" dirty="0">
                <a:solidFill>
                  <a:srgbClr val="000080"/>
                </a:solidFill>
                <a:highlight>
                  <a:srgbClr val="FFFFFF"/>
                </a:highlight>
              </a:rPr>
              <a:t>=(</a:t>
            </a:r>
            <a:r>
              <a:rPr lang="pt-BR" sz="1800" b="0" dirty="0">
                <a:solidFill>
                  <a:srgbClr val="FF0000"/>
                </a:solidFill>
                <a:highlight>
                  <a:srgbClr val="FFFFFF"/>
                </a:highlight>
              </a:rPr>
              <a:t>28</a:t>
            </a:r>
            <a:r>
              <a:rPr lang="pt-BR" sz="1800" b="1" dirty="0">
                <a:solidFill>
                  <a:srgbClr val="000080"/>
                </a:solidFill>
                <a:highlight>
                  <a:srgbClr val="FFFFFF"/>
                </a:highlight>
              </a:rPr>
              <a:t>,</a:t>
            </a:r>
            <a:r>
              <a:rPr lang="pt-BR" sz="1800" b="0" dirty="0">
                <a:solidFill>
                  <a:srgbClr val="FF0000"/>
                </a:solidFill>
                <a:highlight>
                  <a:srgbClr val="FFFFFF"/>
                </a:highlight>
              </a:rPr>
              <a:t>28</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layers</a:t>
            </a:r>
            <a:r>
              <a:rPr lang="pt-BR" sz="1800" b="1" dirty="0" err="1">
                <a:solidFill>
                  <a:srgbClr val="000080"/>
                </a:solidFill>
                <a:highlight>
                  <a:srgbClr val="FFFFFF"/>
                </a:highlight>
              </a:rPr>
              <a:t>.</a:t>
            </a:r>
            <a:r>
              <a:rPr lang="pt-BR" sz="1800" b="0" dirty="0" err="1">
                <a:solidFill>
                  <a:srgbClr val="000000"/>
                </a:solidFill>
                <a:highlight>
                  <a:srgbClr val="FFFFFF"/>
                </a:highlight>
              </a:rPr>
              <a:t>Dense</a:t>
            </a:r>
            <a:r>
              <a:rPr lang="pt-BR" sz="1800" b="1" dirty="0">
                <a:solidFill>
                  <a:srgbClr val="000080"/>
                </a:solidFill>
                <a:highlight>
                  <a:srgbClr val="FFFFFF"/>
                </a:highlight>
              </a:rPr>
              <a:t>(</a:t>
            </a:r>
            <a:r>
              <a:rPr lang="pt-BR" sz="1800" b="0" dirty="0">
                <a:solidFill>
                  <a:srgbClr val="FF0000"/>
                </a:solidFill>
                <a:highlight>
                  <a:srgbClr val="FFFFFF"/>
                </a:highlight>
              </a:rPr>
              <a:t>20</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activation</a:t>
            </a:r>
            <a:r>
              <a:rPr lang="pt-BR" sz="1800" b="1" dirty="0">
                <a:solidFill>
                  <a:srgbClr val="000080"/>
                </a:solidFill>
                <a:highlight>
                  <a:srgbClr val="FFFFFF"/>
                </a:highlight>
              </a:rPr>
              <a:t>=</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nn</a:t>
            </a:r>
            <a:r>
              <a:rPr lang="pt-BR" sz="1800" b="1" dirty="0" err="1">
                <a:solidFill>
                  <a:srgbClr val="000080"/>
                </a:solidFill>
                <a:highlight>
                  <a:srgbClr val="FFFFFF"/>
                </a:highlight>
              </a:rPr>
              <a:t>.</a:t>
            </a:r>
            <a:r>
              <a:rPr lang="pt-BR" sz="1800" b="0" dirty="0" err="1">
                <a:solidFill>
                  <a:srgbClr val="000000"/>
                </a:solidFill>
                <a:highlight>
                  <a:srgbClr val="FFFFFF"/>
                </a:highlight>
              </a:rPr>
              <a:t>relu</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layers</a:t>
            </a:r>
            <a:r>
              <a:rPr lang="pt-BR" sz="1800" b="1" dirty="0" err="1">
                <a:solidFill>
                  <a:srgbClr val="000080"/>
                </a:solidFill>
                <a:highlight>
                  <a:srgbClr val="FFFFFF"/>
                </a:highlight>
              </a:rPr>
              <a:t>.</a:t>
            </a:r>
            <a:r>
              <a:rPr lang="pt-BR" sz="1800" b="0" dirty="0" err="1">
                <a:solidFill>
                  <a:srgbClr val="000000"/>
                </a:solidFill>
                <a:highlight>
                  <a:srgbClr val="FFFFFF"/>
                </a:highlight>
              </a:rPr>
              <a:t>Dense</a:t>
            </a:r>
            <a:r>
              <a:rPr lang="pt-BR" sz="1800" b="1" dirty="0">
                <a:solidFill>
                  <a:srgbClr val="000080"/>
                </a:solidFill>
                <a:highlight>
                  <a:srgbClr val="FFFFFF"/>
                </a:highlight>
              </a:rPr>
              <a:t>(</a:t>
            </a:r>
            <a:r>
              <a:rPr lang="pt-BR" sz="1800" b="0" dirty="0">
                <a:solidFill>
                  <a:srgbClr val="FF0000"/>
                </a:solidFill>
                <a:highlight>
                  <a:srgbClr val="FFFFFF"/>
                </a:highlight>
              </a:rPr>
              <a:t>10</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activation</a:t>
            </a:r>
            <a:r>
              <a:rPr lang="pt-BR" sz="1800" b="1" dirty="0">
                <a:solidFill>
                  <a:srgbClr val="000080"/>
                </a:solidFill>
                <a:highlight>
                  <a:srgbClr val="FFFFFF"/>
                </a:highlight>
              </a:rPr>
              <a:t>=</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nn</a:t>
            </a:r>
            <a:r>
              <a:rPr lang="pt-BR" sz="1800" b="1" dirty="0" err="1">
                <a:solidFill>
                  <a:srgbClr val="000080"/>
                </a:solidFill>
                <a:highlight>
                  <a:srgbClr val="FFFFFF"/>
                </a:highlight>
              </a:rPr>
              <a:t>.</a:t>
            </a:r>
            <a:r>
              <a:rPr lang="pt-BR" sz="1800" b="0" dirty="0" err="1">
                <a:solidFill>
                  <a:srgbClr val="000000"/>
                </a:solidFill>
                <a:highlight>
                  <a:srgbClr val="FFFFFF"/>
                </a:highlight>
              </a:rPr>
              <a:t>softmax</a:t>
            </a:r>
            <a:r>
              <a:rPr lang="pt-BR" sz="1800" b="1" dirty="0">
                <a:solidFill>
                  <a:srgbClr val="000080"/>
                </a:solidFill>
                <a:highlight>
                  <a:srgbClr val="FFFFFF"/>
                </a:highlight>
              </a:rPr>
              <a:t>)])</a:t>
            </a:r>
            <a:endParaRPr lang="pt-BR" dirty="0"/>
          </a:p>
        </p:txBody>
      </p:sp>
      <p:sp>
        <p:nvSpPr>
          <p:cNvPr id="6" name="Retângulo 5">
            <a:extLst>
              <a:ext uri="{FF2B5EF4-FFF2-40B4-BE49-F238E27FC236}">
                <a16:creationId xmlns:a16="http://schemas.microsoft.com/office/drawing/2014/main" id="{D52111A1-9BA5-D60B-C3FC-BC2B1FEA1EA1}"/>
              </a:ext>
            </a:extLst>
          </p:cNvPr>
          <p:cNvSpPr/>
          <p:nvPr/>
        </p:nvSpPr>
        <p:spPr>
          <a:xfrm>
            <a:off x="405580" y="3229896"/>
            <a:ext cx="2455608" cy="678425"/>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 name="Seta: Divisa 3">
            <a:extLst>
              <a:ext uri="{FF2B5EF4-FFF2-40B4-BE49-F238E27FC236}">
                <a16:creationId xmlns:a16="http://schemas.microsoft.com/office/drawing/2014/main" id="{11F1FFE5-061A-09C2-C81E-92328C634408}"/>
              </a:ext>
            </a:extLst>
          </p:cNvPr>
          <p:cNvSpPr/>
          <p:nvPr/>
        </p:nvSpPr>
        <p:spPr>
          <a:xfrm>
            <a:off x="1405690" y="5863714"/>
            <a:ext cx="1915428" cy="837398"/>
          </a:xfrm>
          <a:prstGeom prst="chevron">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Pré-Processamento</a:t>
            </a:r>
          </a:p>
        </p:txBody>
      </p:sp>
      <p:sp>
        <p:nvSpPr>
          <p:cNvPr id="7" name="Seta: Divisa 6">
            <a:extLst>
              <a:ext uri="{FF2B5EF4-FFF2-40B4-BE49-F238E27FC236}">
                <a16:creationId xmlns:a16="http://schemas.microsoft.com/office/drawing/2014/main" id="{17FD06CF-CB20-F082-021A-FC1BD258FC04}"/>
              </a:ext>
            </a:extLst>
          </p:cNvPr>
          <p:cNvSpPr/>
          <p:nvPr/>
        </p:nvSpPr>
        <p:spPr>
          <a:xfrm>
            <a:off x="269913" y="5863714"/>
            <a:ext cx="1424540" cy="837398"/>
          </a:xfrm>
          <a:prstGeom prst="chevron">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EDA</a:t>
            </a:r>
          </a:p>
        </p:txBody>
      </p:sp>
    </p:spTree>
    <p:extLst>
      <p:ext uri="{BB962C8B-B14F-4D97-AF65-F5344CB8AC3E}">
        <p14:creationId xmlns:p14="http://schemas.microsoft.com/office/powerpoint/2010/main" val="1170777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BA99753-E363-68E3-E865-0BE95701ED72}"/>
              </a:ext>
            </a:extLst>
          </p:cNvPr>
          <p:cNvSpPr>
            <a:spLocks noGrp="1"/>
          </p:cNvSpPr>
          <p:nvPr>
            <p:ph type="title"/>
          </p:nvPr>
        </p:nvSpPr>
        <p:spPr/>
        <p:txBody>
          <a:bodyPr/>
          <a:lstStyle/>
          <a:p>
            <a:r>
              <a:rPr lang="pt-BR" dirty="0"/>
              <a:t>Definindo a rede neural</a:t>
            </a:r>
          </a:p>
        </p:txBody>
      </p:sp>
      <p:sp>
        <p:nvSpPr>
          <p:cNvPr id="3" name="Espaço Reservado para Conteúdo 2">
            <a:extLst>
              <a:ext uri="{FF2B5EF4-FFF2-40B4-BE49-F238E27FC236}">
                <a16:creationId xmlns:a16="http://schemas.microsoft.com/office/drawing/2014/main" id="{9765D304-CA29-929A-C24C-498527426799}"/>
              </a:ext>
            </a:extLst>
          </p:cNvPr>
          <p:cNvSpPr>
            <a:spLocks noGrp="1"/>
          </p:cNvSpPr>
          <p:nvPr>
            <p:ph idx="1"/>
          </p:nvPr>
        </p:nvSpPr>
        <p:spPr>
          <a:xfrm>
            <a:off x="5761703" y="1690688"/>
            <a:ext cx="6322141" cy="5167311"/>
          </a:xfrm>
        </p:spPr>
        <p:txBody>
          <a:bodyPr>
            <a:normAutofit lnSpcReduction="10000"/>
          </a:bodyPr>
          <a:lstStyle/>
          <a:p>
            <a:pPr algn="l"/>
            <a:r>
              <a:rPr lang="pt-BR" b="0" i="0" dirty="0">
                <a:solidFill>
                  <a:srgbClr val="212121"/>
                </a:solidFill>
                <a:effectLst/>
              </a:rPr>
              <a:t>Como fizemos antes, definimos a rede </a:t>
            </a:r>
            <a:r>
              <a:rPr lang="pt-BR" b="1" i="1" dirty="0">
                <a:solidFill>
                  <a:srgbClr val="212121"/>
                </a:solidFill>
                <a:effectLst/>
              </a:rPr>
              <a:t>empilhando </a:t>
            </a:r>
            <a:r>
              <a:rPr lang="pt-BR" dirty="0">
                <a:solidFill>
                  <a:srgbClr val="212121"/>
                </a:solidFill>
                <a:effectLst/>
              </a:rPr>
              <a:t>(i.e., listando)</a:t>
            </a:r>
            <a:r>
              <a:rPr lang="pt-BR" b="0" i="0" dirty="0">
                <a:solidFill>
                  <a:srgbClr val="212121"/>
                </a:solidFill>
                <a:effectLst/>
              </a:rPr>
              <a:t> algumas camadas em uma rede </a:t>
            </a:r>
            <a:r>
              <a:rPr lang="pt-BR" b="1" i="1" dirty="0">
                <a:solidFill>
                  <a:srgbClr val="212121"/>
                </a:solidFill>
                <a:effectLst/>
              </a:rPr>
              <a:t>sequencial</a:t>
            </a:r>
            <a:r>
              <a:rPr lang="pt-BR" dirty="0">
                <a:solidFill>
                  <a:srgbClr val="212121"/>
                </a:solidFill>
                <a:effectLst/>
              </a:rPr>
              <a:t> (i.e., </a:t>
            </a:r>
            <a:r>
              <a:rPr lang="pt-BR" i="1" dirty="0">
                <a:solidFill>
                  <a:srgbClr val="212121"/>
                </a:solidFill>
                <a:effectLst/>
              </a:rPr>
              <a:t>feed </a:t>
            </a:r>
            <a:r>
              <a:rPr lang="pt-BR" i="1" dirty="0" err="1">
                <a:solidFill>
                  <a:srgbClr val="212121"/>
                </a:solidFill>
                <a:effectLst/>
              </a:rPr>
              <a:t>forward</a:t>
            </a:r>
            <a:r>
              <a:rPr lang="pt-BR" dirty="0">
                <a:solidFill>
                  <a:srgbClr val="212121"/>
                </a:solidFill>
                <a:effectLst/>
              </a:rPr>
              <a:t>)</a:t>
            </a:r>
            <a:r>
              <a:rPr lang="pt-BR" b="0" i="0" dirty="0">
                <a:solidFill>
                  <a:srgbClr val="212121"/>
                </a:solidFill>
                <a:effectLst/>
              </a:rPr>
              <a:t>.</a:t>
            </a:r>
          </a:p>
          <a:p>
            <a:pPr algn="l"/>
            <a:r>
              <a:rPr lang="pt-BR" dirty="0">
                <a:solidFill>
                  <a:srgbClr val="212121"/>
                </a:solidFill>
              </a:rPr>
              <a:t>Não existe uma regra para definirmos a arquitetura da rede (i.e., número de camadas, nós, otimizador, função de erro, etc.), o mais indicado é testar diferentes arquiteturas, de preferência com técnicas de otimização hiperparamétrica.</a:t>
            </a:r>
          </a:p>
          <a:p>
            <a:pPr algn="l"/>
            <a:r>
              <a:rPr lang="pt-BR" dirty="0">
                <a:solidFill>
                  <a:srgbClr val="212121"/>
                </a:solidFill>
              </a:rPr>
              <a:t>Assim, apenas para ilustrar como realizar classificação com redes neurais, iremos adotar uma arquitetura qualquer.</a:t>
            </a:r>
          </a:p>
        </p:txBody>
      </p:sp>
      <p:sp>
        <p:nvSpPr>
          <p:cNvPr id="5" name="CaixaDeTexto 4">
            <a:extLst>
              <a:ext uri="{FF2B5EF4-FFF2-40B4-BE49-F238E27FC236}">
                <a16:creationId xmlns:a16="http://schemas.microsoft.com/office/drawing/2014/main" id="{DDCCC496-2E01-F0AB-DDF9-5DE8552CA9A4}"/>
              </a:ext>
            </a:extLst>
          </p:cNvPr>
          <p:cNvSpPr txBox="1"/>
          <p:nvPr/>
        </p:nvSpPr>
        <p:spPr>
          <a:xfrm>
            <a:off x="405579" y="1860949"/>
            <a:ext cx="5356124" cy="3416320"/>
          </a:xfrm>
          <a:prstGeom prst="rect">
            <a:avLst/>
          </a:prstGeom>
          <a:noFill/>
        </p:spPr>
        <p:txBody>
          <a:bodyPr wrap="square">
            <a:spAutoFit/>
          </a:bodyPr>
          <a:lstStyle/>
          <a:p>
            <a:r>
              <a:rPr lang="pt-BR" sz="1800" b="1" dirty="0" err="1">
                <a:solidFill>
                  <a:srgbClr val="0000FF"/>
                </a:solidFill>
                <a:highlight>
                  <a:srgbClr val="FFFFFF"/>
                </a:highlight>
              </a:rPr>
              <a:t>import</a:t>
            </a:r>
            <a:r>
              <a:rPr lang="pt-BR" sz="1800" b="0" dirty="0">
                <a:solidFill>
                  <a:srgbClr val="000000"/>
                </a:solidFill>
                <a:highlight>
                  <a:srgbClr val="FFFFFF"/>
                </a:highlight>
              </a:rPr>
              <a:t> </a:t>
            </a:r>
            <a:r>
              <a:rPr lang="pt-BR" sz="1800" b="0" dirty="0" err="1">
                <a:solidFill>
                  <a:srgbClr val="000000"/>
                </a:solidFill>
                <a:highlight>
                  <a:srgbClr val="FFFFFF"/>
                </a:highlight>
              </a:rPr>
              <a:t>tensorflow</a:t>
            </a:r>
            <a:r>
              <a:rPr lang="pt-BR" sz="1800" b="0" dirty="0">
                <a:solidFill>
                  <a:srgbClr val="000000"/>
                </a:solidFill>
                <a:highlight>
                  <a:srgbClr val="FFFFFF"/>
                </a:highlight>
              </a:rPr>
              <a:t> </a:t>
            </a:r>
            <a:r>
              <a:rPr lang="pt-BR" sz="1800" b="1" dirty="0">
                <a:solidFill>
                  <a:srgbClr val="0000FF"/>
                </a:solidFill>
                <a:highlight>
                  <a:srgbClr val="FFFFFF"/>
                </a:highlight>
              </a:rPr>
              <a:t>as</a:t>
            </a:r>
            <a:r>
              <a:rPr lang="pt-BR" sz="1800" b="0" dirty="0">
                <a:solidFill>
                  <a:srgbClr val="000000"/>
                </a:solidFill>
                <a:highlight>
                  <a:srgbClr val="FFFFFF"/>
                </a:highlight>
              </a:rPr>
              <a:t> tf</a:t>
            </a:r>
          </a:p>
          <a:p>
            <a:endParaRPr lang="pt-BR" sz="1800" b="0" dirty="0">
              <a:solidFill>
                <a:srgbClr val="000000"/>
              </a:solidFill>
              <a:highlight>
                <a:srgbClr val="FFFFFF"/>
              </a:highlight>
            </a:endParaRPr>
          </a:p>
          <a:p>
            <a:r>
              <a:rPr lang="pt-BR" sz="1800" b="0" dirty="0">
                <a:solidFill>
                  <a:srgbClr val="000000"/>
                </a:solidFill>
                <a:highlight>
                  <a:srgbClr val="FFFFFF"/>
                </a:highlight>
              </a:rPr>
              <a:t>data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datasets</a:t>
            </a:r>
            <a:r>
              <a:rPr lang="pt-BR" sz="1800" b="1" dirty="0" err="1">
                <a:solidFill>
                  <a:srgbClr val="000080"/>
                </a:solidFill>
                <a:highlight>
                  <a:srgbClr val="FFFFFF"/>
                </a:highlight>
              </a:rPr>
              <a:t>.</a:t>
            </a:r>
            <a:r>
              <a:rPr lang="pt-BR" sz="1800" b="0" dirty="0" err="1">
                <a:solidFill>
                  <a:srgbClr val="000000"/>
                </a:solidFill>
                <a:highlight>
                  <a:srgbClr val="FFFFFF"/>
                </a:highlight>
              </a:rPr>
              <a:t>mnist</a:t>
            </a:r>
            <a:endParaRPr lang="pt-BR" sz="1800" b="0" dirty="0">
              <a:solidFill>
                <a:srgbClr val="000000"/>
              </a:solidFill>
              <a:highlight>
                <a:srgbClr val="FFFFFF"/>
              </a:highlight>
            </a:endParaRPr>
          </a:p>
          <a:p>
            <a:r>
              <a:rPr lang="pt-BR" sz="1800" b="1" dirty="0">
                <a:solidFill>
                  <a:srgbClr val="000080"/>
                </a:solidFill>
                <a:highlight>
                  <a:srgbClr val="FFFFFF"/>
                </a:highlight>
              </a:rPr>
              <a:t>(</a:t>
            </a:r>
            <a:r>
              <a:rPr lang="pt-BR" sz="1800" b="0" dirty="0" err="1">
                <a:solidFill>
                  <a:srgbClr val="000000"/>
                </a:solidFill>
                <a:highlight>
                  <a:srgbClr val="FFFFFF"/>
                </a:highlight>
              </a:rPr>
              <a:t>X_train</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y_train</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dirty="0" err="1">
                <a:solidFill>
                  <a:srgbClr val="000000"/>
                </a:solidFill>
                <a:highlight>
                  <a:srgbClr val="FFFFFF"/>
                </a:highlight>
              </a:rPr>
              <a:t>X_test</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dirty="0" err="1">
                <a:solidFill>
                  <a:srgbClr val="000000"/>
                </a:solidFill>
                <a:highlight>
                  <a:srgbClr val="FFFFFF"/>
                </a:highlight>
              </a:rPr>
              <a:t>y_test</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data</a:t>
            </a:r>
            <a:r>
              <a:rPr lang="pt-BR" sz="1800" b="1" dirty="0" err="1">
                <a:solidFill>
                  <a:srgbClr val="000080"/>
                </a:solidFill>
                <a:highlight>
                  <a:srgbClr val="FFFFFF"/>
                </a:highlight>
              </a:rPr>
              <a:t>.</a:t>
            </a:r>
            <a:r>
              <a:rPr lang="pt-BR" sz="1800" b="0" dirty="0" err="1">
                <a:solidFill>
                  <a:srgbClr val="000000"/>
                </a:solidFill>
                <a:highlight>
                  <a:srgbClr val="FFFFFF"/>
                </a:highlight>
              </a:rPr>
              <a:t>load_data</a:t>
            </a:r>
            <a:r>
              <a:rPr lang="pt-BR" sz="1800" b="1" dirty="0">
                <a:solidFill>
                  <a:srgbClr val="000080"/>
                </a:solidFill>
                <a:highlight>
                  <a:srgbClr val="FFFFFF"/>
                </a:highlight>
              </a:rPr>
              <a:t>()</a:t>
            </a:r>
            <a:endParaRPr lang="pt-BR" sz="1800" b="0" dirty="0">
              <a:solidFill>
                <a:srgbClr val="000000"/>
              </a:solidFill>
              <a:highlight>
                <a:srgbClr val="FFFFFF"/>
              </a:highlight>
            </a:endParaRPr>
          </a:p>
          <a:p>
            <a:endParaRPr lang="pt-BR" sz="1800" b="0" dirty="0">
              <a:solidFill>
                <a:srgbClr val="000000"/>
              </a:solidFill>
              <a:highlight>
                <a:srgbClr val="FFFFFF"/>
              </a:highlight>
            </a:endParaRPr>
          </a:p>
          <a:p>
            <a:r>
              <a:rPr lang="pt-BR" sz="1800" b="0" dirty="0" err="1">
                <a:solidFill>
                  <a:srgbClr val="000000"/>
                </a:solidFill>
                <a:highlight>
                  <a:srgbClr val="FFFFFF"/>
                </a:highlight>
              </a:rPr>
              <a:t>X_train</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X_train</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a:solidFill>
                  <a:srgbClr val="FF0000"/>
                </a:solidFill>
                <a:highlight>
                  <a:srgbClr val="FFFFFF"/>
                </a:highlight>
              </a:rPr>
              <a:t>255.0</a:t>
            </a:r>
            <a:endParaRPr lang="pt-BR" sz="1800" b="0" dirty="0">
              <a:solidFill>
                <a:srgbClr val="000000"/>
              </a:solidFill>
              <a:highlight>
                <a:srgbClr val="FFFFFF"/>
              </a:highlight>
            </a:endParaRPr>
          </a:p>
          <a:p>
            <a:r>
              <a:rPr lang="fr-FR" dirty="0" err="1">
                <a:solidFill>
                  <a:srgbClr val="000000"/>
                </a:solidFill>
                <a:highlight>
                  <a:srgbClr val="FFFFFF"/>
                </a:highlight>
              </a:rPr>
              <a:t>X_test</a:t>
            </a:r>
            <a:r>
              <a:rPr lang="fr-FR" sz="1800" b="0" dirty="0">
                <a:solidFill>
                  <a:srgbClr val="000000"/>
                </a:solidFill>
                <a:highlight>
                  <a:srgbClr val="FFFFFF"/>
                </a:highlight>
              </a:rPr>
              <a:t> </a:t>
            </a:r>
            <a:r>
              <a:rPr lang="fr-FR" sz="1800" b="1" dirty="0">
                <a:solidFill>
                  <a:srgbClr val="000080"/>
                </a:solidFill>
                <a:highlight>
                  <a:srgbClr val="FFFFFF"/>
                </a:highlight>
              </a:rPr>
              <a:t>=</a:t>
            </a:r>
            <a:r>
              <a:rPr lang="fr-FR" sz="1800" b="0" dirty="0">
                <a:solidFill>
                  <a:srgbClr val="000000"/>
                </a:solidFill>
                <a:highlight>
                  <a:srgbClr val="FFFFFF"/>
                </a:highlight>
              </a:rPr>
              <a:t> </a:t>
            </a:r>
            <a:r>
              <a:rPr lang="fr-FR" dirty="0" err="1">
                <a:solidFill>
                  <a:srgbClr val="000000"/>
                </a:solidFill>
                <a:highlight>
                  <a:srgbClr val="FFFFFF"/>
                </a:highlight>
              </a:rPr>
              <a:t>X_test</a:t>
            </a:r>
            <a:r>
              <a:rPr lang="fr-FR" sz="1800" b="0" dirty="0">
                <a:solidFill>
                  <a:srgbClr val="000000"/>
                </a:solidFill>
                <a:highlight>
                  <a:srgbClr val="FFFFFF"/>
                </a:highlight>
              </a:rPr>
              <a:t> </a:t>
            </a:r>
            <a:r>
              <a:rPr lang="fr-FR" sz="1800" b="1" dirty="0">
                <a:solidFill>
                  <a:srgbClr val="000080"/>
                </a:solidFill>
                <a:highlight>
                  <a:srgbClr val="FFFFFF"/>
                </a:highlight>
              </a:rPr>
              <a:t>/</a:t>
            </a:r>
            <a:r>
              <a:rPr lang="fr-FR" sz="1800" b="0" dirty="0">
                <a:solidFill>
                  <a:srgbClr val="000000"/>
                </a:solidFill>
                <a:highlight>
                  <a:srgbClr val="FFFFFF"/>
                </a:highlight>
              </a:rPr>
              <a:t> </a:t>
            </a:r>
            <a:r>
              <a:rPr lang="fr-FR" sz="1800" b="0" dirty="0">
                <a:solidFill>
                  <a:srgbClr val="FF0000"/>
                </a:solidFill>
                <a:highlight>
                  <a:srgbClr val="FFFFFF"/>
                </a:highlight>
              </a:rPr>
              <a:t>255.0</a:t>
            </a:r>
            <a:endParaRPr lang="fr-FR" sz="1800" b="0" dirty="0">
              <a:solidFill>
                <a:srgbClr val="000000"/>
              </a:solidFill>
              <a:highlight>
                <a:srgbClr val="FFFFFF"/>
              </a:highlight>
            </a:endParaRPr>
          </a:p>
          <a:p>
            <a:endParaRPr lang="pt-BR" sz="1800" b="0" dirty="0">
              <a:solidFill>
                <a:srgbClr val="000000"/>
              </a:solidFill>
              <a:highlight>
                <a:srgbClr val="FFFFFF"/>
              </a:highlight>
            </a:endParaRPr>
          </a:p>
          <a:p>
            <a:r>
              <a:rPr lang="pt-BR" sz="1800" b="0" dirty="0">
                <a:solidFill>
                  <a:srgbClr val="000000"/>
                </a:solidFill>
                <a:highlight>
                  <a:srgbClr val="FFFFFF"/>
                </a:highlight>
              </a:rPr>
              <a:t>model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models</a:t>
            </a:r>
            <a:r>
              <a:rPr lang="pt-BR" sz="1800" b="1" dirty="0" err="1">
                <a:solidFill>
                  <a:srgbClr val="000080"/>
                </a:solidFill>
                <a:highlight>
                  <a:srgbClr val="FFFFFF"/>
                </a:highlight>
              </a:rPr>
              <a:t>.</a:t>
            </a:r>
            <a:r>
              <a:rPr lang="pt-BR" sz="1800" b="0" dirty="0" err="1">
                <a:solidFill>
                  <a:srgbClr val="000000"/>
                </a:solidFill>
                <a:highlight>
                  <a:srgbClr val="FFFFFF"/>
                </a:highlight>
              </a:rPr>
              <a:t>Sequential</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layers</a:t>
            </a:r>
            <a:r>
              <a:rPr lang="pt-BR" sz="1800" b="1" dirty="0" err="1">
                <a:solidFill>
                  <a:srgbClr val="000080"/>
                </a:solidFill>
                <a:highlight>
                  <a:srgbClr val="FFFFFF"/>
                </a:highlight>
              </a:rPr>
              <a:t>.</a:t>
            </a:r>
            <a:r>
              <a:rPr lang="pt-BR" sz="1800" b="0" dirty="0" err="1">
                <a:solidFill>
                  <a:srgbClr val="000000"/>
                </a:solidFill>
                <a:highlight>
                  <a:srgbClr val="FFFFFF"/>
                </a:highlight>
              </a:rPr>
              <a:t>Flatten</a:t>
            </a:r>
            <a:r>
              <a:rPr lang="pt-BR" sz="1800" b="1" dirty="0">
                <a:solidFill>
                  <a:srgbClr val="000080"/>
                </a:solidFill>
                <a:highlight>
                  <a:srgbClr val="FFFFFF"/>
                </a:highlight>
              </a:rPr>
              <a:t>(</a:t>
            </a:r>
            <a:r>
              <a:rPr lang="pt-BR" sz="1800" b="0" dirty="0" err="1">
                <a:solidFill>
                  <a:srgbClr val="000000"/>
                </a:solidFill>
                <a:highlight>
                  <a:srgbClr val="FFFFFF"/>
                </a:highlight>
              </a:rPr>
              <a:t>input_shape</a:t>
            </a:r>
            <a:r>
              <a:rPr lang="pt-BR" sz="1800" b="1" dirty="0">
                <a:solidFill>
                  <a:srgbClr val="000080"/>
                </a:solidFill>
                <a:highlight>
                  <a:srgbClr val="FFFFFF"/>
                </a:highlight>
              </a:rPr>
              <a:t>=(</a:t>
            </a:r>
            <a:r>
              <a:rPr lang="pt-BR" sz="1800" b="0" dirty="0">
                <a:solidFill>
                  <a:srgbClr val="FF0000"/>
                </a:solidFill>
                <a:highlight>
                  <a:srgbClr val="FFFFFF"/>
                </a:highlight>
              </a:rPr>
              <a:t>28</a:t>
            </a:r>
            <a:r>
              <a:rPr lang="pt-BR" sz="1800" b="1" dirty="0">
                <a:solidFill>
                  <a:srgbClr val="000080"/>
                </a:solidFill>
                <a:highlight>
                  <a:srgbClr val="FFFFFF"/>
                </a:highlight>
              </a:rPr>
              <a:t>,</a:t>
            </a:r>
            <a:r>
              <a:rPr lang="pt-BR" sz="1800" b="0" dirty="0">
                <a:solidFill>
                  <a:srgbClr val="FF0000"/>
                </a:solidFill>
                <a:highlight>
                  <a:srgbClr val="FFFFFF"/>
                </a:highlight>
              </a:rPr>
              <a:t>28</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layers</a:t>
            </a:r>
            <a:r>
              <a:rPr lang="pt-BR" sz="1800" b="1" dirty="0" err="1">
                <a:solidFill>
                  <a:srgbClr val="000080"/>
                </a:solidFill>
                <a:highlight>
                  <a:srgbClr val="FFFFFF"/>
                </a:highlight>
              </a:rPr>
              <a:t>.</a:t>
            </a:r>
            <a:r>
              <a:rPr lang="pt-BR" sz="1800" b="0" dirty="0" err="1">
                <a:solidFill>
                  <a:srgbClr val="000000"/>
                </a:solidFill>
                <a:highlight>
                  <a:srgbClr val="FFFFFF"/>
                </a:highlight>
              </a:rPr>
              <a:t>Dense</a:t>
            </a:r>
            <a:r>
              <a:rPr lang="pt-BR" sz="1800" b="1" dirty="0">
                <a:solidFill>
                  <a:srgbClr val="000080"/>
                </a:solidFill>
                <a:highlight>
                  <a:srgbClr val="FFFFFF"/>
                </a:highlight>
              </a:rPr>
              <a:t>(</a:t>
            </a:r>
            <a:r>
              <a:rPr lang="pt-BR" sz="1800" b="0" dirty="0">
                <a:solidFill>
                  <a:srgbClr val="FF0000"/>
                </a:solidFill>
                <a:highlight>
                  <a:srgbClr val="FFFFFF"/>
                </a:highlight>
              </a:rPr>
              <a:t>20</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activation</a:t>
            </a:r>
            <a:r>
              <a:rPr lang="pt-BR" sz="1800" b="1" dirty="0">
                <a:solidFill>
                  <a:srgbClr val="000080"/>
                </a:solidFill>
                <a:highlight>
                  <a:srgbClr val="FFFFFF"/>
                </a:highlight>
              </a:rPr>
              <a:t>=</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nn</a:t>
            </a:r>
            <a:r>
              <a:rPr lang="pt-BR" sz="1800" b="1" dirty="0" err="1">
                <a:solidFill>
                  <a:srgbClr val="000080"/>
                </a:solidFill>
                <a:highlight>
                  <a:srgbClr val="FFFFFF"/>
                </a:highlight>
              </a:rPr>
              <a:t>.</a:t>
            </a:r>
            <a:r>
              <a:rPr lang="pt-BR" sz="1800" b="0" dirty="0" err="1">
                <a:solidFill>
                  <a:srgbClr val="000000"/>
                </a:solidFill>
                <a:highlight>
                  <a:srgbClr val="FFFFFF"/>
                </a:highlight>
              </a:rPr>
              <a:t>relu</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layers</a:t>
            </a:r>
            <a:r>
              <a:rPr lang="pt-BR" sz="1800" b="1" dirty="0" err="1">
                <a:solidFill>
                  <a:srgbClr val="000080"/>
                </a:solidFill>
                <a:highlight>
                  <a:srgbClr val="FFFFFF"/>
                </a:highlight>
              </a:rPr>
              <a:t>.</a:t>
            </a:r>
            <a:r>
              <a:rPr lang="pt-BR" sz="1800" b="0" dirty="0" err="1">
                <a:solidFill>
                  <a:srgbClr val="000000"/>
                </a:solidFill>
                <a:highlight>
                  <a:srgbClr val="FFFFFF"/>
                </a:highlight>
              </a:rPr>
              <a:t>Dense</a:t>
            </a:r>
            <a:r>
              <a:rPr lang="pt-BR" sz="1800" b="1" dirty="0">
                <a:solidFill>
                  <a:srgbClr val="000080"/>
                </a:solidFill>
                <a:highlight>
                  <a:srgbClr val="FFFFFF"/>
                </a:highlight>
              </a:rPr>
              <a:t>(</a:t>
            </a:r>
            <a:r>
              <a:rPr lang="pt-BR" sz="1800" b="0" dirty="0">
                <a:solidFill>
                  <a:srgbClr val="FF0000"/>
                </a:solidFill>
                <a:highlight>
                  <a:srgbClr val="FFFFFF"/>
                </a:highlight>
              </a:rPr>
              <a:t>10</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activation</a:t>
            </a:r>
            <a:r>
              <a:rPr lang="pt-BR" sz="1800" b="1" dirty="0">
                <a:solidFill>
                  <a:srgbClr val="000080"/>
                </a:solidFill>
                <a:highlight>
                  <a:srgbClr val="FFFFFF"/>
                </a:highlight>
              </a:rPr>
              <a:t>=</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nn</a:t>
            </a:r>
            <a:r>
              <a:rPr lang="pt-BR" sz="1800" b="1" dirty="0" err="1">
                <a:solidFill>
                  <a:srgbClr val="000080"/>
                </a:solidFill>
                <a:highlight>
                  <a:srgbClr val="FFFFFF"/>
                </a:highlight>
              </a:rPr>
              <a:t>.</a:t>
            </a:r>
            <a:r>
              <a:rPr lang="pt-BR" sz="1800" b="0" dirty="0" err="1">
                <a:solidFill>
                  <a:srgbClr val="000000"/>
                </a:solidFill>
                <a:highlight>
                  <a:srgbClr val="FFFFFF"/>
                </a:highlight>
              </a:rPr>
              <a:t>softmax</a:t>
            </a:r>
            <a:r>
              <a:rPr lang="pt-BR" sz="1800" b="1" dirty="0">
                <a:solidFill>
                  <a:srgbClr val="000080"/>
                </a:solidFill>
                <a:highlight>
                  <a:srgbClr val="FFFFFF"/>
                </a:highlight>
              </a:rPr>
              <a:t>)])</a:t>
            </a:r>
            <a:endParaRPr lang="pt-BR" dirty="0"/>
          </a:p>
        </p:txBody>
      </p:sp>
      <p:sp>
        <p:nvSpPr>
          <p:cNvPr id="6" name="Retângulo 5">
            <a:extLst>
              <a:ext uri="{FF2B5EF4-FFF2-40B4-BE49-F238E27FC236}">
                <a16:creationId xmlns:a16="http://schemas.microsoft.com/office/drawing/2014/main" id="{D52111A1-9BA5-D60B-C3FC-BC2B1FEA1EA1}"/>
              </a:ext>
            </a:extLst>
          </p:cNvPr>
          <p:cNvSpPr/>
          <p:nvPr/>
        </p:nvSpPr>
        <p:spPr>
          <a:xfrm>
            <a:off x="405578" y="4045974"/>
            <a:ext cx="5238137" cy="1231295"/>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 name="Seta: Divisa 3">
            <a:extLst>
              <a:ext uri="{FF2B5EF4-FFF2-40B4-BE49-F238E27FC236}">
                <a16:creationId xmlns:a16="http://schemas.microsoft.com/office/drawing/2014/main" id="{A7B78211-4E95-C969-E613-FAA6B7B8E748}"/>
              </a:ext>
            </a:extLst>
          </p:cNvPr>
          <p:cNvSpPr/>
          <p:nvPr/>
        </p:nvSpPr>
        <p:spPr>
          <a:xfrm>
            <a:off x="108156" y="5900827"/>
            <a:ext cx="1835915" cy="837398"/>
          </a:xfrm>
          <a:prstGeom prst="chevron">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Projetar  modelo</a:t>
            </a:r>
          </a:p>
        </p:txBody>
      </p:sp>
    </p:spTree>
    <p:extLst>
      <p:ext uri="{BB962C8B-B14F-4D97-AF65-F5344CB8AC3E}">
        <p14:creationId xmlns:p14="http://schemas.microsoft.com/office/powerpoint/2010/main" val="14356650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ECB3FED-5D1A-7084-5333-A3B2FA75F608}"/>
              </a:ext>
            </a:extLst>
          </p:cNvPr>
          <p:cNvSpPr>
            <a:spLocks noGrp="1"/>
          </p:cNvSpPr>
          <p:nvPr>
            <p:ph type="title"/>
          </p:nvPr>
        </p:nvSpPr>
        <p:spPr/>
        <p:txBody>
          <a:bodyPr/>
          <a:lstStyle/>
          <a:p>
            <a:r>
              <a:rPr lang="pt-BR" dirty="0"/>
              <a:t>O que vamos ver?</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25FE7774-7186-A846-D8DE-518B2CBF4EBD}"/>
                  </a:ext>
                </a:extLst>
              </p:cNvPr>
              <p:cNvSpPr>
                <a:spLocks noGrp="1"/>
              </p:cNvSpPr>
              <p:nvPr>
                <p:ph idx="1"/>
              </p:nvPr>
            </p:nvSpPr>
            <p:spPr>
              <a:xfrm>
                <a:off x="838200" y="1825624"/>
                <a:ext cx="11035938" cy="5032376"/>
              </a:xfrm>
            </p:spPr>
            <p:txBody>
              <a:bodyPr>
                <a:normAutofit/>
              </a:bodyPr>
              <a:lstStyle/>
              <a:p>
                <a:r>
                  <a:rPr lang="pt-BR" dirty="0"/>
                  <a:t>Anteriormente, vimos como os computadores aprendem através do ajuste dos parâmetros (i.e., dos pesos) de um modelo de ML a relação entre as entradas, </a:t>
                </a:r>
                <a14:m>
                  <m:oMath xmlns:m="http://schemas.openxmlformats.org/officeDocument/2006/math">
                    <m:r>
                      <a:rPr lang="pt-BR" b="1" i="1" smtClean="0">
                        <a:latin typeface="Cambria Math" panose="02040503050406030204" pitchFamily="18" charset="0"/>
                      </a:rPr>
                      <m:t>𝒙</m:t>
                    </m:r>
                  </m:oMath>
                </a14:m>
                <a:r>
                  <a:rPr lang="pt-BR" dirty="0"/>
                  <a:t>, e a saída esperada, </a:t>
                </a:r>
                <a14:m>
                  <m:oMath xmlns:m="http://schemas.openxmlformats.org/officeDocument/2006/math">
                    <m:r>
                      <a:rPr lang="pt-BR" b="0" i="1" smtClean="0">
                        <a:latin typeface="Cambria Math" panose="02040503050406030204" pitchFamily="18" charset="0"/>
                      </a:rPr>
                      <m:t>𝑦</m:t>
                    </m:r>
                  </m:oMath>
                </a14:m>
                <a:r>
                  <a:rPr lang="pt-BR" dirty="0"/>
                  <a:t>.</a:t>
                </a:r>
              </a:p>
              <a:p>
                <a:r>
                  <a:rPr lang="pt-BR" dirty="0"/>
                  <a:t>Ou seja eles encontram um mapeamento (uma função) ente </a:t>
                </a:r>
                <a14:m>
                  <m:oMath xmlns:m="http://schemas.openxmlformats.org/officeDocument/2006/math">
                    <m:r>
                      <a:rPr lang="pt-BR" b="1" i="1" smtClean="0">
                        <a:latin typeface="Cambria Math" panose="02040503050406030204" pitchFamily="18" charset="0"/>
                      </a:rPr>
                      <m:t>𝒙</m:t>
                    </m:r>
                  </m:oMath>
                </a14:m>
                <a:r>
                  <a:rPr lang="pt-BR" dirty="0"/>
                  <a:t> e </a:t>
                </a:r>
                <a14:m>
                  <m:oMath xmlns:m="http://schemas.openxmlformats.org/officeDocument/2006/math">
                    <m:r>
                      <a:rPr lang="pt-BR" i="1">
                        <a:latin typeface="Cambria Math" panose="02040503050406030204" pitchFamily="18" charset="0"/>
                      </a:rPr>
                      <m:t>𝑦</m:t>
                    </m:r>
                  </m:oMath>
                </a14:m>
                <a:r>
                  <a:rPr lang="pt-BR" dirty="0"/>
                  <a:t>.</a:t>
                </a:r>
              </a:p>
              <a:p>
                <a:r>
                  <a:rPr lang="pt-BR" dirty="0"/>
                  <a:t>Quando os valores de </a:t>
                </a:r>
                <a14:m>
                  <m:oMath xmlns:m="http://schemas.openxmlformats.org/officeDocument/2006/math">
                    <m:r>
                      <a:rPr lang="pt-BR" b="1" i="1" smtClean="0">
                        <a:latin typeface="Cambria Math" panose="02040503050406030204" pitchFamily="18" charset="0"/>
                      </a:rPr>
                      <m:t>𝒙</m:t>
                    </m:r>
                  </m:oMath>
                </a14:m>
                <a:r>
                  <a:rPr lang="pt-BR" dirty="0"/>
                  <a:t> são mapeados em valores contínuos, </a:t>
                </a:r>
                <a14:m>
                  <m:oMath xmlns:m="http://schemas.openxmlformats.org/officeDocument/2006/math">
                    <m:r>
                      <a:rPr lang="pt-BR" b="0" i="1" smtClean="0">
                        <a:latin typeface="Cambria Math" panose="02040503050406030204" pitchFamily="18" charset="0"/>
                      </a:rPr>
                      <m:t>𝑦</m:t>
                    </m:r>
                    <m:r>
                      <a:rPr lang="pt-BR" b="0"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ℝ</m:t>
                    </m:r>
                  </m:oMath>
                </a14:m>
                <a:r>
                  <a:rPr lang="pt-BR" dirty="0"/>
                  <a:t>, chamados o problema de </a:t>
                </a:r>
                <a:r>
                  <a:rPr lang="pt-BR" b="1" i="1" dirty="0"/>
                  <a:t>regressão</a:t>
                </a:r>
                <a:r>
                  <a:rPr lang="pt-BR" dirty="0"/>
                  <a:t>.</a:t>
                </a:r>
              </a:p>
              <a:p>
                <a:r>
                  <a:rPr lang="pt-BR" dirty="0"/>
                  <a:t>Neste tópico, veremos um outro problema de mapeamento, mas desta vez, os valores de </a:t>
                </a:r>
                <a14:m>
                  <m:oMath xmlns:m="http://schemas.openxmlformats.org/officeDocument/2006/math">
                    <m:r>
                      <a:rPr lang="pt-BR" b="1" i="1" smtClean="0">
                        <a:latin typeface="Cambria Math" panose="02040503050406030204" pitchFamily="18" charset="0"/>
                      </a:rPr>
                      <m:t>𝒙</m:t>
                    </m:r>
                  </m:oMath>
                </a14:m>
                <a:r>
                  <a:rPr lang="pt-BR" dirty="0"/>
                  <a:t> são mapeados em valores de um conjunto finito e discreto de valores, </a:t>
                </a:r>
                <a14:m>
                  <m:oMath xmlns:m="http://schemas.openxmlformats.org/officeDocument/2006/math">
                    <m:r>
                      <a:rPr lang="pt-BR" i="1">
                        <a:latin typeface="Cambria Math" panose="02040503050406030204" pitchFamily="18" charset="0"/>
                      </a:rPr>
                      <m:t>𝑦</m:t>
                    </m:r>
                    <m:r>
                      <a:rPr lang="pt-BR" b="0" i="1" smtClean="0">
                        <a:latin typeface="Cambria Math" panose="02040503050406030204" pitchFamily="18" charset="0"/>
                      </a:rPr>
                      <m:t>=</m:t>
                    </m:r>
                    <m:d>
                      <m:dPr>
                        <m:begChr m:val="{"/>
                        <m:endChr m:val="}"/>
                        <m:ctrlPr>
                          <a:rPr lang="pt-BR" b="0" i="1" smtClean="0">
                            <a:latin typeface="Cambria Math" panose="02040503050406030204" pitchFamily="18" charset="0"/>
                          </a:rPr>
                        </m:ctrlPr>
                      </m:dPr>
                      <m:e>
                        <m:r>
                          <a:rPr lang="pt-BR" b="0" i="1" smtClean="0">
                            <a:latin typeface="Cambria Math" panose="02040503050406030204" pitchFamily="18" charset="0"/>
                          </a:rPr>
                          <m:t>0, 1, …, </m:t>
                        </m:r>
                        <m:r>
                          <a:rPr lang="pt-BR" b="0" i="1" smtClean="0">
                            <a:latin typeface="Cambria Math" panose="02040503050406030204" pitchFamily="18" charset="0"/>
                          </a:rPr>
                          <m:t>𝑄</m:t>
                        </m:r>
                        <m:r>
                          <a:rPr lang="pt-BR" b="0" i="1" smtClean="0">
                            <a:latin typeface="Cambria Math" panose="02040503050406030204" pitchFamily="18" charset="0"/>
                          </a:rPr>
                          <m:t>−1</m:t>
                        </m:r>
                      </m:e>
                    </m:d>
                    <m:r>
                      <a:rPr lang="pt-BR" b="0" i="1" smtClean="0">
                        <a:latin typeface="Cambria Math" panose="02040503050406030204" pitchFamily="18" charset="0"/>
                      </a:rPr>
                      <m:t>,</m:t>
                    </m:r>
                    <m:r>
                      <a:rPr lang="pt-BR" b="0" i="1" smtClean="0">
                        <a:latin typeface="Cambria Math" panose="02040503050406030204" pitchFamily="18" charset="0"/>
                      </a:rPr>
                      <m:t>𝑦</m:t>
                    </m:r>
                    <m:r>
                      <a:rPr lang="pt-BR" i="1" smtClean="0">
                        <a:latin typeface="Cambria Math" panose="02040503050406030204" pitchFamily="18" charset="0"/>
                        <a:ea typeface="Cambria Math" panose="02040503050406030204" pitchFamily="18" charset="0"/>
                      </a:rPr>
                      <m:t>⊂</m:t>
                    </m:r>
                    <m:r>
                      <a:rPr lang="pt-BR" i="1" smtClean="0">
                        <a:latin typeface="Cambria Math" panose="02040503050406030204" pitchFamily="18" charset="0"/>
                        <a:ea typeface="Cambria Math" panose="02040503050406030204" pitchFamily="18" charset="0"/>
                      </a:rPr>
                      <m:t>ℕ</m:t>
                    </m:r>
                  </m:oMath>
                </a14:m>
                <a:r>
                  <a:rPr lang="pt-BR" dirty="0"/>
                  <a:t>, onde </a:t>
                </a:r>
                <a14:m>
                  <m:oMath xmlns:m="http://schemas.openxmlformats.org/officeDocument/2006/math">
                    <m:r>
                      <a:rPr lang="pt-BR" i="1">
                        <a:latin typeface="Cambria Math" panose="02040503050406030204" pitchFamily="18" charset="0"/>
                      </a:rPr>
                      <m:t>𝑄</m:t>
                    </m:r>
                  </m:oMath>
                </a14:m>
                <a:r>
                  <a:rPr lang="pt-BR" dirty="0"/>
                  <a:t> define o número de valores de saída.</a:t>
                </a:r>
              </a:p>
              <a:p>
                <a:r>
                  <a:rPr lang="pt-BR" dirty="0"/>
                  <a:t>Esse problema é chamado de </a:t>
                </a:r>
                <a:r>
                  <a:rPr lang="pt-BR" b="1" i="1" dirty="0"/>
                  <a:t>classificação</a:t>
                </a:r>
                <a:r>
                  <a:rPr lang="pt-BR" dirty="0"/>
                  <a:t>.</a:t>
                </a:r>
              </a:p>
            </p:txBody>
          </p:sp>
        </mc:Choice>
        <mc:Fallback xmlns="">
          <p:sp>
            <p:nvSpPr>
              <p:cNvPr id="3" name="Espaço Reservado para Conteúdo 2">
                <a:extLst>
                  <a:ext uri="{FF2B5EF4-FFF2-40B4-BE49-F238E27FC236}">
                    <a16:creationId xmlns:a16="http://schemas.microsoft.com/office/drawing/2014/main" id="{25FE7774-7186-A846-D8DE-518B2CBF4EBD}"/>
                  </a:ext>
                </a:extLst>
              </p:cNvPr>
              <p:cNvSpPr>
                <a:spLocks noGrp="1" noRot="1" noChangeAspect="1" noMove="1" noResize="1" noEditPoints="1" noAdjustHandles="1" noChangeArrowheads="1" noChangeShapeType="1" noTextEdit="1"/>
              </p:cNvSpPr>
              <p:nvPr>
                <p:ph idx="1"/>
              </p:nvPr>
            </p:nvSpPr>
            <p:spPr>
              <a:xfrm>
                <a:off x="838200" y="1825624"/>
                <a:ext cx="11035938" cy="5032376"/>
              </a:xfrm>
              <a:blipFill>
                <a:blip r:embed="rId3"/>
                <a:stretch>
                  <a:fillRect l="-994" t="-1937" r="-1547"/>
                </a:stretch>
              </a:blipFill>
            </p:spPr>
            <p:txBody>
              <a:bodyPr/>
              <a:lstStyle/>
              <a:p>
                <a:r>
                  <a:rPr lang="pt-BR">
                    <a:noFill/>
                  </a:rPr>
                  <a:t> </a:t>
                </a:r>
              </a:p>
            </p:txBody>
          </p:sp>
        </mc:Fallback>
      </mc:AlternateContent>
    </p:spTree>
    <p:extLst>
      <p:ext uri="{BB962C8B-B14F-4D97-AF65-F5344CB8AC3E}">
        <p14:creationId xmlns:p14="http://schemas.microsoft.com/office/powerpoint/2010/main" val="5297399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BA99753-E363-68E3-E865-0BE95701ED72}"/>
              </a:ext>
            </a:extLst>
          </p:cNvPr>
          <p:cNvSpPr>
            <a:spLocks noGrp="1"/>
          </p:cNvSpPr>
          <p:nvPr>
            <p:ph type="title"/>
          </p:nvPr>
        </p:nvSpPr>
        <p:spPr/>
        <p:txBody>
          <a:bodyPr/>
          <a:lstStyle/>
          <a:p>
            <a:r>
              <a:rPr lang="pt-BR" dirty="0"/>
              <a:t>Camada de achatamento</a:t>
            </a:r>
          </a:p>
        </p:txBody>
      </p:sp>
      <p:sp>
        <p:nvSpPr>
          <p:cNvPr id="3" name="Espaço Reservado para Conteúdo 2">
            <a:extLst>
              <a:ext uri="{FF2B5EF4-FFF2-40B4-BE49-F238E27FC236}">
                <a16:creationId xmlns:a16="http://schemas.microsoft.com/office/drawing/2014/main" id="{9765D304-CA29-929A-C24C-498527426799}"/>
              </a:ext>
            </a:extLst>
          </p:cNvPr>
          <p:cNvSpPr>
            <a:spLocks noGrp="1"/>
          </p:cNvSpPr>
          <p:nvPr>
            <p:ph idx="1"/>
          </p:nvPr>
        </p:nvSpPr>
        <p:spPr>
          <a:xfrm>
            <a:off x="5928851" y="1690688"/>
            <a:ext cx="6154993" cy="5167311"/>
          </a:xfrm>
        </p:spPr>
        <p:txBody>
          <a:bodyPr>
            <a:normAutofit lnSpcReduction="10000"/>
          </a:bodyPr>
          <a:lstStyle/>
          <a:p>
            <a:pPr algn="l"/>
            <a:r>
              <a:rPr lang="pt-BR" b="0" i="0" dirty="0">
                <a:solidFill>
                  <a:srgbClr val="212121"/>
                </a:solidFill>
                <a:effectLst/>
              </a:rPr>
              <a:t>Como as imagens são </a:t>
            </a:r>
            <a:r>
              <a:rPr lang="pt-BR" b="0" i="1" dirty="0">
                <a:solidFill>
                  <a:srgbClr val="212121"/>
                </a:solidFill>
                <a:effectLst/>
              </a:rPr>
              <a:t>arrays</a:t>
            </a:r>
            <a:r>
              <a:rPr lang="pt-BR" b="0" i="0" dirty="0">
                <a:solidFill>
                  <a:srgbClr val="212121"/>
                </a:solidFill>
                <a:effectLst/>
              </a:rPr>
              <a:t> bidimensionais com dimensão 28x28 pixels, a primeira coisa que precisamos fazer é transformá-las em </a:t>
            </a:r>
            <a:r>
              <a:rPr lang="pt-BR" b="1" i="1" dirty="0">
                <a:solidFill>
                  <a:srgbClr val="212121"/>
                </a:solidFill>
                <a:effectLst/>
              </a:rPr>
              <a:t>arrays unidimensionais</a:t>
            </a:r>
            <a:r>
              <a:rPr lang="pt-BR" b="0" i="0" dirty="0">
                <a:solidFill>
                  <a:srgbClr val="212121"/>
                </a:solidFill>
                <a:effectLst/>
              </a:rPr>
              <a:t> com</a:t>
            </a:r>
            <a:r>
              <a:rPr lang="pt-BR" dirty="0"/>
              <a:t> 784 pixels (i.e., 28x28 = 784 pixels)</a:t>
            </a:r>
            <a:r>
              <a:rPr lang="pt-BR" b="0" i="0" dirty="0">
                <a:solidFill>
                  <a:srgbClr val="212121"/>
                </a:solidFill>
                <a:effectLst/>
              </a:rPr>
              <a:t>.</a:t>
            </a:r>
          </a:p>
          <a:p>
            <a:pPr algn="l"/>
            <a:r>
              <a:rPr lang="pt-BR" dirty="0"/>
              <a:t>Essa camada </a:t>
            </a:r>
            <a:r>
              <a:rPr lang="pt-BR" b="1" i="1" dirty="0">
                <a:solidFill>
                  <a:srgbClr val="00B050"/>
                </a:solidFill>
              </a:rPr>
              <a:t>não tem parâmetros a serem aprendidos durante o treinamento</a:t>
            </a:r>
            <a:r>
              <a:rPr lang="pt-BR" dirty="0"/>
              <a:t>, ela só redimensiona os dados de entrada. </a:t>
            </a:r>
          </a:p>
          <a:p>
            <a:r>
              <a:rPr lang="pt-BR" dirty="0"/>
              <a:t>Assim, a primeira camada da rede, </a:t>
            </a:r>
            <a:r>
              <a:rPr lang="pt-BR" b="1" i="1" dirty="0">
                <a:solidFill>
                  <a:srgbClr val="00B050"/>
                </a:solidFill>
              </a:rPr>
              <a:t>Flatten</a:t>
            </a:r>
            <a:r>
              <a:rPr lang="pt-BR" dirty="0"/>
              <a:t>, realiza uma operação de achatamento das </a:t>
            </a:r>
            <a:r>
              <a:rPr lang="pt-BR" i="1" dirty="0"/>
              <a:t>arrays</a:t>
            </a:r>
            <a:r>
              <a:rPr lang="pt-BR" dirty="0"/>
              <a:t> de entrada.</a:t>
            </a:r>
          </a:p>
        </p:txBody>
      </p:sp>
      <p:sp>
        <p:nvSpPr>
          <p:cNvPr id="5" name="CaixaDeTexto 4">
            <a:extLst>
              <a:ext uri="{FF2B5EF4-FFF2-40B4-BE49-F238E27FC236}">
                <a16:creationId xmlns:a16="http://schemas.microsoft.com/office/drawing/2014/main" id="{DDCCC496-2E01-F0AB-DDF9-5DE8552CA9A4}"/>
              </a:ext>
            </a:extLst>
          </p:cNvPr>
          <p:cNvSpPr txBox="1"/>
          <p:nvPr/>
        </p:nvSpPr>
        <p:spPr>
          <a:xfrm>
            <a:off x="405579" y="1860949"/>
            <a:ext cx="5356124" cy="3416320"/>
          </a:xfrm>
          <a:prstGeom prst="rect">
            <a:avLst/>
          </a:prstGeom>
          <a:noFill/>
        </p:spPr>
        <p:txBody>
          <a:bodyPr wrap="square">
            <a:spAutoFit/>
          </a:bodyPr>
          <a:lstStyle/>
          <a:p>
            <a:r>
              <a:rPr lang="pt-BR" sz="1800" b="1" dirty="0" err="1">
                <a:solidFill>
                  <a:srgbClr val="0000FF"/>
                </a:solidFill>
                <a:highlight>
                  <a:srgbClr val="FFFFFF"/>
                </a:highlight>
              </a:rPr>
              <a:t>import</a:t>
            </a:r>
            <a:r>
              <a:rPr lang="pt-BR" sz="1800" b="0" dirty="0">
                <a:solidFill>
                  <a:srgbClr val="000000"/>
                </a:solidFill>
                <a:highlight>
                  <a:srgbClr val="FFFFFF"/>
                </a:highlight>
              </a:rPr>
              <a:t> </a:t>
            </a:r>
            <a:r>
              <a:rPr lang="pt-BR" sz="1800" b="0" dirty="0" err="1">
                <a:solidFill>
                  <a:srgbClr val="000000"/>
                </a:solidFill>
                <a:highlight>
                  <a:srgbClr val="FFFFFF"/>
                </a:highlight>
              </a:rPr>
              <a:t>tensorflow</a:t>
            </a:r>
            <a:r>
              <a:rPr lang="pt-BR" sz="1800" b="0" dirty="0">
                <a:solidFill>
                  <a:srgbClr val="000000"/>
                </a:solidFill>
                <a:highlight>
                  <a:srgbClr val="FFFFFF"/>
                </a:highlight>
              </a:rPr>
              <a:t> </a:t>
            </a:r>
            <a:r>
              <a:rPr lang="pt-BR" sz="1800" b="1" dirty="0">
                <a:solidFill>
                  <a:srgbClr val="0000FF"/>
                </a:solidFill>
                <a:highlight>
                  <a:srgbClr val="FFFFFF"/>
                </a:highlight>
              </a:rPr>
              <a:t>as</a:t>
            </a:r>
            <a:r>
              <a:rPr lang="pt-BR" sz="1800" b="0" dirty="0">
                <a:solidFill>
                  <a:srgbClr val="000000"/>
                </a:solidFill>
                <a:highlight>
                  <a:srgbClr val="FFFFFF"/>
                </a:highlight>
              </a:rPr>
              <a:t> tf</a:t>
            </a:r>
          </a:p>
          <a:p>
            <a:endParaRPr lang="pt-BR" sz="1800" b="0" dirty="0">
              <a:solidFill>
                <a:srgbClr val="000000"/>
              </a:solidFill>
              <a:highlight>
                <a:srgbClr val="FFFFFF"/>
              </a:highlight>
            </a:endParaRPr>
          </a:p>
          <a:p>
            <a:r>
              <a:rPr lang="pt-BR" sz="1800" b="0" dirty="0">
                <a:solidFill>
                  <a:srgbClr val="000000"/>
                </a:solidFill>
                <a:highlight>
                  <a:srgbClr val="FFFFFF"/>
                </a:highlight>
              </a:rPr>
              <a:t>data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datasets</a:t>
            </a:r>
            <a:r>
              <a:rPr lang="pt-BR" sz="1800" b="1" dirty="0" err="1">
                <a:solidFill>
                  <a:srgbClr val="000080"/>
                </a:solidFill>
                <a:highlight>
                  <a:srgbClr val="FFFFFF"/>
                </a:highlight>
              </a:rPr>
              <a:t>.</a:t>
            </a:r>
            <a:r>
              <a:rPr lang="pt-BR" sz="1800" b="0" dirty="0" err="1">
                <a:solidFill>
                  <a:srgbClr val="000000"/>
                </a:solidFill>
                <a:highlight>
                  <a:srgbClr val="FFFFFF"/>
                </a:highlight>
              </a:rPr>
              <a:t>mnist</a:t>
            </a:r>
            <a:endParaRPr lang="pt-BR" sz="1800" b="0" dirty="0">
              <a:solidFill>
                <a:srgbClr val="000000"/>
              </a:solidFill>
              <a:highlight>
                <a:srgbClr val="FFFFFF"/>
              </a:highlight>
            </a:endParaRPr>
          </a:p>
          <a:p>
            <a:r>
              <a:rPr lang="pt-BR" sz="1800" b="1" dirty="0">
                <a:solidFill>
                  <a:srgbClr val="000080"/>
                </a:solidFill>
                <a:highlight>
                  <a:srgbClr val="FFFFFF"/>
                </a:highlight>
              </a:rPr>
              <a:t>(</a:t>
            </a:r>
            <a:r>
              <a:rPr lang="pt-BR" sz="1800" b="0" dirty="0" err="1">
                <a:solidFill>
                  <a:srgbClr val="000000"/>
                </a:solidFill>
                <a:highlight>
                  <a:srgbClr val="FFFFFF"/>
                </a:highlight>
              </a:rPr>
              <a:t>X_train</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y_train</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dirty="0" err="1">
                <a:solidFill>
                  <a:srgbClr val="000000"/>
                </a:solidFill>
                <a:highlight>
                  <a:srgbClr val="FFFFFF"/>
                </a:highlight>
              </a:rPr>
              <a:t>X_test</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dirty="0" err="1">
                <a:solidFill>
                  <a:srgbClr val="000000"/>
                </a:solidFill>
                <a:highlight>
                  <a:srgbClr val="FFFFFF"/>
                </a:highlight>
              </a:rPr>
              <a:t>y_test</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data</a:t>
            </a:r>
            <a:r>
              <a:rPr lang="pt-BR" sz="1800" b="1" dirty="0" err="1">
                <a:solidFill>
                  <a:srgbClr val="000080"/>
                </a:solidFill>
                <a:highlight>
                  <a:srgbClr val="FFFFFF"/>
                </a:highlight>
              </a:rPr>
              <a:t>.</a:t>
            </a:r>
            <a:r>
              <a:rPr lang="pt-BR" sz="1800" b="0" dirty="0" err="1">
                <a:solidFill>
                  <a:srgbClr val="000000"/>
                </a:solidFill>
                <a:highlight>
                  <a:srgbClr val="FFFFFF"/>
                </a:highlight>
              </a:rPr>
              <a:t>load_data</a:t>
            </a:r>
            <a:r>
              <a:rPr lang="pt-BR" sz="1800" b="1" dirty="0">
                <a:solidFill>
                  <a:srgbClr val="000080"/>
                </a:solidFill>
                <a:highlight>
                  <a:srgbClr val="FFFFFF"/>
                </a:highlight>
              </a:rPr>
              <a:t>()</a:t>
            </a:r>
            <a:endParaRPr lang="pt-BR" sz="1800" b="0" dirty="0">
              <a:solidFill>
                <a:srgbClr val="000000"/>
              </a:solidFill>
              <a:highlight>
                <a:srgbClr val="FFFFFF"/>
              </a:highlight>
            </a:endParaRPr>
          </a:p>
          <a:p>
            <a:endParaRPr lang="pt-BR" sz="1800" b="0" dirty="0">
              <a:solidFill>
                <a:srgbClr val="000000"/>
              </a:solidFill>
              <a:highlight>
                <a:srgbClr val="FFFFFF"/>
              </a:highlight>
            </a:endParaRPr>
          </a:p>
          <a:p>
            <a:r>
              <a:rPr lang="pt-BR" sz="1800" b="0" dirty="0" err="1">
                <a:solidFill>
                  <a:srgbClr val="000000"/>
                </a:solidFill>
                <a:highlight>
                  <a:srgbClr val="FFFFFF"/>
                </a:highlight>
              </a:rPr>
              <a:t>X_train</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X_train</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a:solidFill>
                  <a:srgbClr val="FF0000"/>
                </a:solidFill>
                <a:highlight>
                  <a:srgbClr val="FFFFFF"/>
                </a:highlight>
              </a:rPr>
              <a:t>255.0</a:t>
            </a:r>
            <a:endParaRPr lang="pt-BR" sz="1800" b="0" dirty="0">
              <a:solidFill>
                <a:srgbClr val="000000"/>
              </a:solidFill>
              <a:highlight>
                <a:srgbClr val="FFFFFF"/>
              </a:highlight>
            </a:endParaRPr>
          </a:p>
          <a:p>
            <a:r>
              <a:rPr lang="fr-FR" dirty="0" err="1">
                <a:solidFill>
                  <a:srgbClr val="000000"/>
                </a:solidFill>
                <a:highlight>
                  <a:srgbClr val="FFFFFF"/>
                </a:highlight>
              </a:rPr>
              <a:t>X_test</a:t>
            </a:r>
            <a:r>
              <a:rPr lang="fr-FR" sz="1800" b="0" dirty="0">
                <a:solidFill>
                  <a:srgbClr val="000000"/>
                </a:solidFill>
                <a:highlight>
                  <a:srgbClr val="FFFFFF"/>
                </a:highlight>
              </a:rPr>
              <a:t> </a:t>
            </a:r>
            <a:r>
              <a:rPr lang="fr-FR" sz="1800" b="1" dirty="0">
                <a:solidFill>
                  <a:srgbClr val="000080"/>
                </a:solidFill>
                <a:highlight>
                  <a:srgbClr val="FFFFFF"/>
                </a:highlight>
              </a:rPr>
              <a:t>=</a:t>
            </a:r>
            <a:r>
              <a:rPr lang="fr-FR" sz="1800" b="0" dirty="0">
                <a:solidFill>
                  <a:srgbClr val="000000"/>
                </a:solidFill>
                <a:highlight>
                  <a:srgbClr val="FFFFFF"/>
                </a:highlight>
              </a:rPr>
              <a:t> </a:t>
            </a:r>
            <a:r>
              <a:rPr lang="fr-FR" dirty="0" err="1">
                <a:solidFill>
                  <a:srgbClr val="000000"/>
                </a:solidFill>
                <a:highlight>
                  <a:srgbClr val="FFFFFF"/>
                </a:highlight>
              </a:rPr>
              <a:t>X_test</a:t>
            </a:r>
            <a:r>
              <a:rPr lang="fr-FR" sz="1800" b="0" dirty="0">
                <a:solidFill>
                  <a:srgbClr val="000000"/>
                </a:solidFill>
                <a:highlight>
                  <a:srgbClr val="FFFFFF"/>
                </a:highlight>
              </a:rPr>
              <a:t> </a:t>
            </a:r>
            <a:r>
              <a:rPr lang="fr-FR" sz="1800" b="1" dirty="0">
                <a:solidFill>
                  <a:srgbClr val="000080"/>
                </a:solidFill>
                <a:highlight>
                  <a:srgbClr val="FFFFFF"/>
                </a:highlight>
              </a:rPr>
              <a:t>/</a:t>
            </a:r>
            <a:r>
              <a:rPr lang="fr-FR" sz="1800" b="0" dirty="0">
                <a:solidFill>
                  <a:srgbClr val="000000"/>
                </a:solidFill>
                <a:highlight>
                  <a:srgbClr val="FFFFFF"/>
                </a:highlight>
              </a:rPr>
              <a:t> </a:t>
            </a:r>
            <a:r>
              <a:rPr lang="fr-FR" sz="1800" b="0" dirty="0">
                <a:solidFill>
                  <a:srgbClr val="FF0000"/>
                </a:solidFill>
                <a:highlight>
                  <a:srgbClr val="FFFFFF"/>
                </a:highlight>
              </a:rPr>
              <a:t>255.0</a:t>
            </a:r>
            <a:endParaRPr lang="fr-FR" sz="1800" b="0" dirty="0">
              <a:solidFill>
                <a:srgbClr val="000000"/>
              </a:solidFill>
              <a:highlight>
                <a:srgbClr val="FFFFFF"/>
              </a:highlight>
            </a:endParaRPr>
          </a:p>
          <a:p>
            <a:endParaRPr lang="pt-BR" sz="1800" b="0" dirty="0">
              <a:solidFill>
                <a:srgbClr val="000000"/>
              </a:solidFill>
              <a:highlight>
                <a:srgbClr val="FFFFFF"/>
              </a:highlight>
            </a:endParaRPr>
          </a:p>
          <a:p>
            <a:r>
              <a:rPr lang="pt-BR" sz="1800" b="0" dirty="0">
                <a:solidFill>
                  <a:srgbClr val="000000"/>
                </a:solidFill>
                <a:highlight>
                  <a:srgbClr val="FFFFFF"/>
                </a:highlight>
              </a:rPr>
              <a:t>model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models</a:t>
            </a:r>
            <a:r>
              <a:rPr lang="pt-BR" sz="1800" b="1" dirty="0" err="1">
                <a:solidFill>
                  <a:srgbClr val="000080"/>
                </a:solidFill>
                <a:highlight>
                  <a:srgbClr val="FFFFFF"/>
                </a:highlight>
              </a:rPr>
              <a:t>.</a:t>
            </a:r>
            <a:r>
              <a:rPr lang="pt-BR" sz="1800" b="0" dirty="0" err="1">
                <a:solidFill>
                  <a:srgbClr val="000000"/>
                </a:solidFill>
                <a:highlight>
                  <a:srgbClr val="FFFFFF"/>
                </a:highlight>
              </a:rPr>
              <a:t>Sequential</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layers</a:t>
            </a:r>
            <a:r>
              <a:rPr lang="pt-BR" sz="1800" b="1" dirty="0" err="1">
                <a:solidFill>
                  <a:srgbClr val="000080"/>
                </a:solidFill>
                <a:highlight>
                  <a:srgbClr val="FFFFFF"/>
                </a:highlight>
              </a:rPr>
              <a:t>.</a:t>
            </a:r>
            <a:r>
              <a:rPr lang="pt-BR" sz="1800" b="0" dirty="0" err="1">
                <a:solidFill>
                  <a:srgbClr val="000000"/>
                </a:solidFill>
                <a:highlight>
                  <a:srgbClr val="FFFFFF"/>
                </a:highlight>
              </a:rPr>
              <a:t>Flatten</a:t>
            </a:r>
            <a:r>
              <a:rPr lang="pt-BR" sz="1800" b="1" dirty="0">
                <a:solidFill>
                  <a:srgbClr val="000080"/>
                </a:solidFill>
                <a:highlight>
                  <a:srgbClr val="FFFFFF"/>
                </a:highlight>
              </a:rPr>
              <a:t>(</a:t>
            </a:r>
            <a:r>
              <a:rPr lang="pt-BR" sz="1800" b="0" dirty="0" err="1">
                <a:solidFill>
                  <a:srgbClr val="000000"/>
                </a:solidFill>
                <a:highlight>
                  <a:srgbClr val="FFFFFF"/>
                </a:highlight>
              </a:rPr>
              <a:t>input_shape</a:t>
            </a:r>
            <a:r>
              <a:rPr lang="pt-BR" sz="1800" b="1" dirty="0">
                <a:solidFill>
                  <a:srgbClr val="000080"/>
                </a:solidFill>
                <a:highlight>
                  <a:srgbClr val="FFFFFF"/>
                </a:highlight>
              </a:rPr>
              <a:t>=(</a:t>
            </a:r>
            <a:r>
              <a:rPr lang="pt-BR" sz="1800" b="0" dirty="0">
                <a:solidFill>
                  <a:srgbClr val="FF0000"/>
                </a:solidFill>
                <a:highlight>
                  <a:srgbClr val="FFFFFF"/>
                </a:highlight>
              </a:rPr>
              <a:t>28</a:t>
            </a:r>
            <a:r>
              <a:rPr lang="pt-BR" sz="1800" b="1" dirty="0">
                <a:solidFill>
                  <a:srgbClr val="000080"/>
                </a:solidFill>
                <a:highlight>
                  <a:srgbClr val="FFFFFF"/>
                </a:highlight>
              </a:rPr>
              <a:t>,</a:t>
            </a:r>
            <a:r>
              <a:rPr lang="pt-BR" sz="1800" b="0" dirty="0">
                <a:solidFill>
                  <a:srgbClr val="FF0000"/>
                </a:solidFill>
                <a:highlight>
                  <a:srgbClr val="FFFFFF"/>
                </a:highlight>
              </a:rPr>
              <a:t>28</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layers</a:t>
            </a:r>
            <a:r>
              <a:rPr lang="pt-BR" sz="1800" b="1" dirty="0" err="1">
                <a:solidFill>
                  <a:srgbClr val="000080"/>
                </a:solidFill>
                <a:highlight>
                  <a:srgbClr val="FFFFFF"/>
                </a:highlight>
              </a:rPr>
              <a:t>.</a:t>
            </a:r>
            <a:r>
              <a:rPr lang="pt-BR" sz="1800" b="0" dirty="0" err="1">
                <a:solidFill>
                  <a:srgbClr val="000000"/>
                </a:solidFill>
                <a:highlight>
                  <a:srgbClr val="FFFFFF"/>
                </a:highlight>
              </a:rPr>
              <a:t>Dense</a:t>
            </a:r>
            <a:r>
              <a:rPr lang="pt-BR" sz="1800" b="1" dirty="0">
                <a:solidFill>
                  <a:srgbClr val="000080"/>
                </a:solidFill>
                <a:highlight>
                  <a:srgbClr val="FFFFFF"/>
                </a:highlight>
              </a:rPr>
              <a:t>(</a:t>
            </a:r>
            <a:r>
              <a:rPr lang="pt-BR" sz="1800" b="0" dirty="0">
                <a:solidFill>
                  <a:srgbClr val="FF0000"/>
                </a:solidFill>
                <a:highlight>
                  <a:srgbClr val="FFFFFF"/>
                </a:highlight>
              </a:rPr>
              <a:t>20</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activation</a:t>
            </a:r>
            <a:r>
              <a:rPr lang="pt-BR" sz="1800" b="1" dirty="0">
                <a:solidFill>
                  <a:srgbClr val="000080"/>
                </a:solidFill>
                <a:highlight>
                  <a:srgbClr val="FFFFFF"/>
                </a:highlight>
              </a:rPr>
              <a:t>=</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nn</a:t>
            </a:r>
            <a:r>
              <a:rPr lang="pt-BR" sz="1800" b="1" dirty="0" err="1">
                <a:solidFill>
                  <a:srgbClr val="000080"/>
                </a:solidFill>
                <a:highlight>
                  <a:srgbClr val="FFFFFF"/>
                </a:highlight>
              </a:rPr>
              <a:t>.</a:t>
            </a:r>
            <a:r>
              <a:rPr lang="pt-BR" sz="1800" b="0" dirty="0" err="1">
                <a:solidFill>
                  <a:srgbClr val="000000"/>
                </a:solidFill>
                <a:highlight>
                  <a:srgbClr val="FFFFFF"/>
                </a:highlight>
              </a:rPr>
              <a:t>relu</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layers</a:t>
            </a:r>
            <a:r>
              <a:rPr lang="pt-BR" sz="1800" b="1" dirty="0" err="1">
                <a:solidFill>
                  <a:srgbClr val="000080"/>
                </a:solidFill>
                <a:highlight>
                  <a:srgbClr val="FFFFFF"/>
                </a:highlight>
              </a:rPr>
              <a:t>.</a:t>
            </a:r>
            <a:r>
              <a:rPr lang="pt-BR" sz="1800" b="0" dirty="0" err="1">
                <a:solidFill>
                  <a:srgbClr val="000000"/>
                </a:solidFill>
                <a:highlight>
                  <a:srgbClr val="FFFFFF"/>
                </a:highlight>
              </a:rPr>
              <a:t>Dense</a:t>
            </a:r>
            <a:r>
              <a:rPr lang="pt-BR" sz="1800" b="1" dirty="0">
                <a:solidFill>
                  <a:srgbClr val="000080"/>
                </a:solidFill>
                <a:highlight>
                  <a:srgbClr val="FFFFFF"/>
                </a:highlight>
              </a:rPr>
              <a:t>(</a:t>
            </a:r>
            <a:r>
              <a:rPr lang="pt-BR" sz="1800" b="0" dirty="0">
                <a:solidFill>
                  <a:srgbClr val="FF0000"/>
                </a:solidFill>
                <a:highlight>
                  <a:srgbClr val="FFFFFF"/>
                </a:highlight>
              </a:rPr>
              <a:t>10</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activation</a:t>
            </a:r>
            <a:r>
              <a:rPr lang="pt-BR" sz="1800" b="1" dirty="0">
                <a:solidFill>
                  <a:srgbClr val="000080"/>
                </a:solidFill>
                <a:highlight>
                  <a:srgbClr val="FFFFFF"/>
                </a:highlight>
              </a:rPr>
              <a:t>=</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nn</a:t>
            </a:r>
            <a:r>
              <a:rPr lang="pt-BR" sz="1800" b="1" dirty="0" err="1">
                <a:solidFill>
                  <a:srgbClr val="000080"/>
                </a:solidFill>
                <a:highlight>
                  <a:srgbClr val="FFFFFF"/>
                </a:highlight>
              </a:rPr>
              <a:t>.</a:t>
            </a:r>
            <a:r>
              <a:rPr lang="pt-BR" sz="1800" b="0" dirty="0" err="1">
                <a:solidFill>
                  <a:srgbClr val="000000"/>
                </a:solidFill>
                <a:highlight>
                  <a:srgbClr val="FFFFFF"/>
                </a:highlight>
              </a:rPr>
              <a:t>softmax</a:t>
            </a:r>
            <a:r>
              <a:rPr lang="pt-BR" sz="1800" b="1" dirty="0">
                <a:solidFill>
                  <a:srgbClr val="000080"/>
                </a:solidFill>
                <a:highlight>
                  <a:srgbClr val="FFFFFF"/>
                </a:highlight>
              </a:rPr>
              <a:t>)])</a:t>
            </a:r>
            <a:endParaRPr lang="pt-BR" dirty="0"/>
          </a:p>
        </p:txBody>
      </p:sp>
      <p:sp>
        <p:nvSpPr>
          <p:cNvPr id="6" name="Retângulo 5">
            <a:extLst>
              <a:ext uri="{FF2B5EF4-FFF2-40B4-BE49-F238E27FC236}">
                <a16:creationId xmlns:a16="http://schemas.microsoft.com/office/drawing/2014/main" id="{D52111A1-9BA5-D60B-C3FC-BC2B1FEA1EA1}"/>
              </a:ext>
            </a:extLst>
          </p:cNvPr>
          <p:cNvSpPr/>
          <p:nvPr/>
        </p:nvSpPr>
        <p:spPr>
          <a:xfrm>
            <a:off x="660401" y="4356101"/>
            <a:ext cx="4330700" cy="279399"/>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4231407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617012B-5BF2-5E6C-3624-CAF6EAC9922D}"/>
              </a:ext>
            </a:extLst>
          </p:cNvPr>
          <p:cNvSpPr>
            <a:spLocks noGrp="1"/>
          </p:cNvSpPr>
          <p:nvPr>
            <p:ph type="title"/>
          </p:nvPr>
        </p:nvSpPr>
        <p:spPr/>
        <p:txBody>
          <a:bodyPr/>
          <a:lstStyle/>
          <a:p>
            <a:r>
              <a:rPr lang="pt-BR" dirty="0"/>
              <a:t>Por que achatamos as imagens?</a:t>
            </a:r>
          </a:p>
        </p:txBody>
      </p:sp>
      <p:sp>
        <p:nvSpPr>
          <p:cNvPr id="3" name="Espaço Reservado para Conteúdo 2">
            <a:extLst>
              <a:ext uri="{FF2B5EF4-FFF2-40B4-BE49-F238E27FC236}">
                <a16:creationId xmlns:a16="http://schemas.microsoft.com/office/drawing/2014/main" id="{D129A4D5-BBFD-CB55-48C5-E5D84D15EE3C}"/>
              </a:ext>
            </a:extLst>
          </p:cNvPr>
          <p:cNvSpPr>
            <a:spLocks noGrp="1"/>
          </p:cNvSpPr>
          <p:nvPr>
            <p:ph idx="1"/>
          </p:nvPr>
        </p:nvSpPr>
        <p:spPr>
          <a:xfrm>
            <a:off x="6654800" y="1825624"/>
            <a:ext cx="5435600" cy="5032375"/>
          </a:xfrm>
        </p:spPr>
        <p:txBody>
          <a:bodyPr/>
          <a:lstStyle/>
          <a:p>
            <a:r>
              <a:rPr lang="pt-BR" dirty="0"/>
              <a:t>Notem que a camada (oculta) seguinte à </a:t>
            </a:r>
            <a:r>
              <a:rPr lang="pt-BR" i="1" dirty="0"/>
              <a:t>Flatten</a:t>
            </a:r>
            <a:r>
              <a:rPr lang="pt-BR" dirty="0"/>
              <a:t> tem 20 neurônios.</a:t>
            </a:r>
          </a:p>
          <a:p>
            <a:r>
              <a:rPr lang="pt-BR" dirty="0"/>
              <a:t>Essa camada oculta espera como entrada uma </a:t>
            </a:r>
            <a:r>
              <a:rPr lang="pt-BR" b="1" i="1" dirty="0"/>
              <a:t>array unidimensional</a:t>
            </a:r>
            <a:r>
              <a:rPr lang="pt-BR" dirty="0"/>
              <a:t>.</a:t>
            </a:r>
          </a:p>
          <a:p>
            <a:r>
              <a:rPr lang="pt-BR" dirty="0"/>
              <a:t>Assim, precisamos que as imagens sejam transformadas em </a:t>
            </a:r>
            <a:r>
              <a:rPr lang="pt-BR" i="1" dirty="0"/>
              <a:t>arrays</a:t>
            </a:r>
            <a:r>
              <a:rPr lang="pt-BR" dirty="0"/>
              <a:t> com uma única dimensão e 784 elementos.</a:t>
            </a:r>
          </a:p>
        </p:txBody>
      </p:sp>
      <p:pic>
        <p:nvPicPr>
          <p:cNvPr id="6" name="Imagem 5">
            <a:extLst>
              <a:ext uri="{FF2B5EF4-FFF2-40B4-BE49-F238E27FC236}">
                <a16:creationId xmlns:a16="http://schemas.microsoft.com/office/drawing/2014/main" id="{8BD2A9B8-101E-5F25-857E-9B7B40A5FC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6142" y="1825624"/>
            <a:ext cx="5624675" cy="4313234"/>
          </a:xfrm>
          <a:prstGeom prst="rect">
            <a:avLst/>
          </a:prstGeom>
        </p:spPr>
      </p:pic>
      <p:sp>
        <p:nvSpPr>
          <p:cNvPr id="7" name="CaixaDeTexto 6">
            <a:extLst>
              <a:ext uri="{FF2B5EF4-FFF2-40B4-BE49-F238E27FC236}">
                <a16:creationId xmlns:a16="http://schemas.microsoft.com/office/drawing/2014/main" id="{A7859646-DAA9-90E2-27E9-9064751A3D20}"/>
              </a:ext>
            </a:extLst>
          </p:cNvPr>
          <p:cNvSpPr txBox="1"/>
          <p:nvPr/>
        </p:nvSpPr>
        <p:spPr>
          <a:xfrm>
            <a:off x="4186064" y="6178532"/>
            <a:ext cx="753183" cy="369332"/>
          </a:xfrm>
          <a:prstGeom prst="rect">
            <a:avLst/>
          </a:prstGeom>
          <a:noFill/>
        </p:spPr>
        <p:txBody>
          <a:bodyPr wrap="square" rtlCol="0">
            <a:spAutoFit/>
          </a:bodyPr>
          <a:lstStyle/>
          <a:p>
            <a:pPr algn="ctr"/>
            <a:r>
              <a:rPr lang="pt-BR" b="1" dirty="0"/>
              <a:t>20</a:t>
            </a:r>
          </a:p>
        </p:txBody>
      </p:sp>
      <p:sp>
        <p:nvSpPr>
          <p:cNvPr id="8" name="CaixaDeTexto 7">
            <a:extLst>
              <a:ext uri="{FF2B5EF4-FFF2-40B4-BE49-F238E27FC236}">
                <a16:creationId xmlns:a16="http://schemas.microsoft.com/office/drawing/2014/main" id="{883BD565-823B-A90B-6AB8-3F3474120A36}"/>
              </a:ext>
            </a:extLst>
          </p:cNvPr>
          <p:cNvSpPr txBox="1"/>
          <p:nvPr/>
        </p:nvSpPr>
        <p:spPr>
          <a:xfrm>
            <a:off x="3272716" y="6178532"/>
            <a:ext cx="753183" cy="369332"/>
          </a:xfrm>
          <a:prstGeom prst="rect">
            <a:avLst/>
          </a:prstGeom>
          <a:noFill/>
        </p:spPr>
        <p:txBody>
          <a:bodyPr wrap="square" rtlCol="0">
            <a:spAutoFit/>
          </a:bodyPr>
          <a:lstStyle/>
          <a:p>
            <a:pPr algn="ctr"/>
            <a:r>
              <a:rPr lang="pt-BR" b="1" dirty="0"/>
              <a:t>784</a:t>
            </a:r>
          </a:p>
        </p:txBody>
      </p:sp>
      <p:sp>
        <p:nvSpPr>
          <p:cNvPr id="9" name="CaixaDeTexto 8">
            <a:extLst>
              <a:ext uri="{FF2B5EF4-FFF2-40B4-BE49-F238E27FC236}">
                <a16:creationId xmlns:a16="http://schemas.microsoft.com/office/drawing/2014/main" id="{41CC063D-F91A-BB46-DD21-71B3ADA7A4EB}"/>
              </a:ext>
            </a:extLst>
          </p:cNvPr>
          <p:cNvSpPr txBox="1"/>
          <p:nvPr/>
        </p:nvSpPr>
        <p:spPr>
          <a:xfrm>
            <a:off x="461608" y="6178532"/>
            <a:ext cx="753183" cy="369332"/>
          </a:xfrm>
          <a:prstGeom prst="rect">
            <a:avLst/>
          </a:prstGeom>
          <a:noFill/>
        </p:spPr>
        <p:txBody>
          <a:bodyPr wrap="square" rtlCol="0">
            <a:spAutoFit/>
          </a:bodyPr>
          <a:lstStyle/>
          <a:p>
            <a:pPr algn="ctr"/>
            <a:r>
              <a:rPr lang="pt-BR" b="1" dirty="0"/>
              <a:t>28x28</a:t>
            </a:r>
          </a:p>
        </p:txBody>
      </p:sp>
      <p:sp>
        <p:nvSpPr>
          <p:cNvPr id="10" name="CaixaDeTexto 9">
            <a:extLst>
              <a:ext uri="{FF2B5EF4-FFF2-40B4-BE49-F238E27FC236}">
                <a16:creationId xmlns:a16="http://schemas.microsoft.com/office/drawing/2014/main" id="{4B63C611-38A0-B5A4-A053-0AB72E31B714}"/>
              </a:ext>
            </a:extLst>
          </p:cNvPr>
          <p:cNvSpPr txBox="1"/>
          <p:nvPr/>
        </p:nvSpPr>
        <p:spPr>
          <a:xfrm>
            <a:off x="5160609" y="6182406"/>
            <a:ext cx="753183" cy="369332"/>
          </a:xfrm>
          <a:prstGeom prst="rect">
            <a:avLst/>
          </a:prstGeom>
          <a:noFill/>
        </p:spPr>
        <p:txBody>
          <a:bodyPr wrap="square" rtlCol="0">
            <a:spAutoFit/>
          </a:bodyPr>
          <a:lstStyle/>
          <a:p>
            <a:pPr algn="ctr"/>
            <a:r>
              <a:rPr lang="pt-BR" b="1" dirty="0"/>
              <a:t>10</a:t>
            </a:r>
          </a:p>
        </p:txBody>
      </p:sp>
    </p:spTree>
    <p:extLst>
      <p:ext uri="{BB962C8B-B14F-4D97-AF65-F5344CB8AC3E}">
        <p14:creationId xmlns:p14="http://schemas.microsoft.com/office/powerpoint/2010/main" val="20377673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BA99753-E363-68E3-E865-0BE95701ED72}"/>
              </a:ext>
            </a:extLst>
          </p:cNvPr>
          <p:cNvSpPr>
            <a:spLocks noGrp="1"/>
          </p:cNvSpPr>
          <p:nvPr>
            <p:ph type="title"/>
          </p:nvPr>
        </p:nvSpPr>
        <p:spPr/>
        <p:txBody>
          <a:bodyPr/>
          <a:lstStyle/>
          <a:p>
            <a:r>
              <a:rPr lang="pt-BR" dirty="0"/>
              <a:t>Camada de achatamento</a:t>
            </a:r>
          </a:p>
        </p:txBody>
      </p:sp>
      <p:sp>
        <p:nvSpPr>
          <p:cNvPr id="3" name="Espaço Reservado para Conteúdo 2">
            <a:extLst>
              <a:ext uri="{FF2B5EF4-FFF2-40B4-BE49-F238E27FC236}">
                <a16:creationId xmlns:a16="http://schemas.microsoft.com/office/drawing/2014/main" id="{9765D304-CA29-929A-C24C-498527426799}"/>
              </a:ext>
            </a:extLst>
          </p:cNvPr>
          <p:cNvSpPr>
            <a:spLocks noGrp="1"/>
          </p:cNvSpPr>
          <p:nvPr>
            <p:ph idx="1"/>
          </p:nvPr>
        </p:nvSpPr>
        <p:spPr>
          <a:xfrm>
            <a:off x="5928851" y="1690688"/>
            <a:ext cx="6154993" cy="5167311"/>
          </a:xfrm>
        </p:spPr>
        <p:txBody>
          <a:bodyPr>
            <a:normAutofit/>
          </a:bodyPr>
          <a:lstStyle/>
          <a:p>
            <a:pPr algn="l"/>
            <a:r>
              <a:rPr lang="pt-BR" dirty="0"/>
              <a:t>Como a camada </a:t>
            </a:r>
            <a:r>
              <a:rPr lang="pt-BR" i="1" dirty="0"/>
              <a:t>Flatten</a:t>
            </a:r>
            <a:r>
              <a:rPr lang="pt-BR" dirty="0"/>
              <a:t> é a primeira camada, devemos definir as dimensões de entrada.</a:t>
            </a:r>
          </a:p>
          <a:p>
            <a:pPr algn="l"/>
            <a:r>
              <a:rPr lang="pt-BR" dirty="0"/>
              <a:t>Definimos que a camada deve esperar por arrays de entrada com dimensões 28x28.</a:t>
            </a:r>
          </a:p>
          <a:p>
            <a:pPr algn="l"/>
            <a:r>
              <a:rPr lang="pt-BR" dirty="0"/>
              <a:t>Se ela receber arrays com dimensões diferentes, um erro será lançado.</a:t>
            </a:r>
          </a:p>
        </p:txBody>
      </p:sp>
      <p:sp>
        <p:nvSpPr>
          <p:cNvPr id="5" name="CaixaDeTexto 4">
            <a:extLst>
              <a:ext uri="{FF2B5EF4-FFF2-40B4-BE49-F238E27FC236}">
                <a16:creationId xmlns:a16="http://schemas.microsoft.com/office/drawing/2014/main" id="{DDCCC496-2E01-F0AB-DDF9-5DE8552CA9A4}"/>
              </a:ext>
            </a:extLst>
          </p:cNvPr>
          <p:cNvSpPr txBox="1"/>
          <p:nvPr/>
        </p:nvSpPr>
        <p:spPr>
          <a:xfrm>
            <a:off x="405579" y="1860949"/>
            <a:ext cx="5356124" cy="3416320"/>
          </a:xfrm>
          <a:prstGeom prst="rect">
            <a:avLst/>
          </a:prstGeom>
          <a:noFill/>
        </p:spPr>
        <p:txBody>
          <a:bodyPr wrap="square">
            <a:spAutoFit/>
          </a:bodyPr>
          <a:lstStyle/>
          <a:p>
            <a:r>
              <a:rPr lang="pt-BR" sz="1800" b="1" dirty="0" err="1">
                <a:solidFill>
                  <a:srgbClr val="0000FF"/>
                </a:solidFill>
                <a:highlight>
                  <a:srgbClr val="FFFFFF"/>
                </a:highlight>
              </a:rPr>
              <a:t>import</a:t>
            </a:r>
            <a:r>
              <a:rPr lang="pt-BR" sz="1800" b="0" dirty="0">
                <a:solidFill>
                  <a:srgbClr val="000000"/>
                </a:solidFill>
                <a:highlight>
                  <a:srgbClr val="FFFFFF"/>
                </a:highlight>
              </a:rPr>
              <a:t> </a:t>
            </a:r>
            <a:r>
              <a:rPr lang="pt-BR" sz="1800" b="0" dirty="0" err="1">
                <a:solidFill>
                  <a:srgbClr val="000000"/>
                </a:solidFill>
                <a:highlight>
                  <a:srgbClr val="FFFFFF"/>
                </a:highlight>
              </a:rPr>
              <a:t>tensorflow</a:t>
            </a:r>
            <a:r>
              <a:rPr lang="pt-BR" sz="1800" b="0" dirty="0">
                <a:solidFill>
                  <a:srgbClr val="000000"/>
                </a:solidFill>
                <a:highlight>
                  <a:srgbClr val="FFFFFF"/>
                </a:highlight>
              </a:rPr>
              <a:t> </a:t>
            </a:r>
            <a:r>
              <a:rPr lang="pt-BR" sz="1800" b="1" dirty="0">
                <a:solidFill>
                  <a:srgbClr val="0000FF"/>
                </a:solidFill>
                <a:highlight>
                  <a:srgbClr val="FFFFFF"/>
                </a:highlight>
              </a:rPr>
              <a:t>as</a:t>
            </a:r>
            <a:r>
              <a:rPr lang="pt-BR" sz="1800" b="0" dirty="0">
                <a:solidFill>
                  <a:srgbClr val="000000"/>
                </a:solidFill>
                <a:highlight>
                  <a:srgbClr val="FFFFFF"/>
                </a:highlight>
              </a:rPr>
              <a:t> tf</a:t>
            </a:r>
          </a:p>
          <a:p>
            <a:endParaRPr lang="pt-BR" sz="1800" b="0" dirty="0">
              <a:solidFill>
                <a:srgbClr val="000000"/>
              </a:solidFill>
              <a:highlight>
                <a:srgbClr val="FFFFFF"/>
              </a:highlight>
            </a:endParaRPr>
          </a:p>
          <a:p>
            <a:r>
              <a:rPr lang="pt-BR" sz="1800" b="0" dirty="0">
                <a:solidFill>
                  <a:srgbClr val="000000"/>
                </a:solidFill>
                <a:highlight>
                  <a:srgbClr val="FFFFFF"/>
                </a:highlight>
              </a:rPr>
              <a:t>data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datasets</a:t>
            </a:r>
            <a:r>
              <a:rPr lang="pt-BR" sz="1800" b="1" dirty="0" err="1">
                <a:solidFill>
                  <a:srgbClr val="000080"/>
                </a:solidFill>
                <a:highlight>
                  <a:srgbClr val="FFFFFF"/>
                </a:highlight>
              </a:rPr>
              <a:t>.</a:t>
            </a:r>
            <a:r>
              <a:rPr lang="pt-BR" sz="1800" b="0" dirty="0" err="1">
                <a:solidFill>
                  <a:srgbClr val="000000"/>
                </a:solidFill>
                <a:highlight>
                  <a:srgbClr val="FFFFFF"/>
                </a:highlight>
              </a:rPr>
              <a:t>mnist</a:t>
            </a:r>
            <a:endParaRPr lang="pt-BR" sz="1800" b="0" dirty="0">
              <a:solidFill>
                <a:srgbClr val="000000"/>
              </a:solidFill>
              <a:highlight>
                <a:srgbClr val="FFFFFF"/>
              </a:highlight>
            </a:endParaRPr>
          </a:p>
          <a:p>
            <a:r>
              <a:rPr lang="pt-BR" sz="1800" b="1" dirty="0">
                <a:solidFill>
                  <a:srgbClr val="000080"/>
                </a:solidFill>
                <a:highlight>
                  <a:srgbClr val="FFFFFF"/>
                </a:highlight>
              </a:rPr>
              <a:t>(</a:t>
            </a:r>
            <a:r>
              <a:rPr lang="pt-BR" sz="1800" b="0" dirty="0" err="1">
                <a:solidFill>
                  <a:srgbClr val="000000"/>
                </a:solidFill>
                <a:highlight>
                  <a:srgbClr val="FFFFFF"/>
                </a:highlight>
              </a:rPr>
              <a:t>X_train</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y_train</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dirty="0" err="1">
                <a:solidFill>
                  <a:srgbClr val="000000"/>
                </a:solidFill>
                <a:highlight>
                  <a:srgbClr val="FFFFFF"/>
                </a:highlight>
              </a:rPr>
              <a:t>X_test</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dirty="0" err="1">
                <a:solidFill>
                  <a:srgbClr val="000000"/>
                </a:solidFill>
                <a:highlight>
                  <a:srgbClr val="FFFFFF"/>
                </a:highlight>
              </a:rPr>
              <a:t>y_test</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data</a:t>
            </a:r>
            <a:r>
              <a:rPr lang="pt-BR" sz="1800" b="1" dirty="0" err="1">
                <a:solidFill>
                  <a:srgbClr val="000080"/>
                </a:solidFill>
                <a:highlight>
                  <a:srgbClr val="FFFFFF"/>
                </a:highlight>
              </a:rPr>
              <a:t>.</a:t>
            </a:r>
            <a:r>
              <a:rPr lang="pt-BR" sz="1800" b="0" dirty="0" err="1">
                <a:solidFill>
                  <a:srgbClr val="000000"/>
                </a:solidFill>
                <a:highlight>
                  <a:srgbClr val="FFFFFF"/>
                </a:highlight>
              </a:rPr>
              <a:t>load_data</a:t>
            </a:r>
            <a:r>
              <a:rPr lang="pt-BR" sz="1800" b="1" dirty="0">
                <a:solidFill>
                  <a:srgbClr val="000080"/>
                </a:solidFill>
                <a:highlight>
                  <a:srgbClr val="FFFFFF"/>
                </a:highlight>
              </a:rPr>
              <a:t>()</a:t>
            </a:r>
            <a:endParaRPr lang="pt-BR" sz="1800" b="0" dirty="0">
              <a:solidFill>
                <a:srgbClr val="000000"/>
              </a:solidFill>
              <a:highlight>
                <a:srgbClr val="FFFFFF"/>
              </a:highlight>
            </a:endParaRPr>
          </a:p>
          <a:p>
            <a:endParaRPr lang="pt-BR" sz="1800" b="0" dirty="0">
              <a:solidFill>
                <a:srgbClr val="000000"/>
              </a:solidFill>
              <a:highlight>
                <a:srgbClr val="FFFFFF"/>
              </a:highlight>
            </a:endParaRPr>
          </a:p>
          <a:p>
            <a:r>
              <a:rPr lang="pt-BR" sz="1800" b="0" dirty="0" err="1">
                <a:solidFill>
                  <a:srgbClr val="000000"/>
                </a:solidFill>
                <a:highlight>
                  <a:srgbClr val="FFFFFF"/>
                </a:highlight>
              </a:rPr>
              <a:t>X_train</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X_train</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a:solidFill>
                  <a:srgbClr val="FF0000"/>
                </a:solidFill>
                <a:highlight>
                  <a:srgbClr val="FFFFFF"/>
                </a:highlight>
              </a:rPr>
              <a:t>255.0</a:t>
            </a:r>
            <a:endParaRPr lang="pt-BR" sz="1800" b="0" dirty="0">
              <a:solidFill>
                <a:srgbClr val="000000"/>
              </a:solidFill>
              <a:highlight>
                <a:srgbClr val="FFFFFF"/>
              </a:highlight>
            </a:endParaRPr>
          </a:p>
          <a:p>
            <a:r>
              <a:rPr lang="fr-FR" dirty="0" err="1">
                <a:solidFill>
                  <a:srgbClr val="000000"/>
                </a:solidFill>
                <a:highlight>
                  <a:srgbClr val="FFFFFF"/>
                </a:highlight>
              </a:rPr>
              <a:t>X_test</a:t>
            </a:r>
            <a:r>
              <a:rPr lang="fr-FR" sz="1800" b="0" dirty="0">
                <a:solidFill>
                  <a:srgbClr val="000000"/>
                </a:solidFill>
                <a:highlight>
                  <a:srgbClr val="FFFFFF"/>
                </a:highlight>
              </a:rPr>
              <a:t> </a:t>
            </a:r>
            <a:r>
              <a:rPr lang="fr-FR" sz="1800" b="1" dirty="0">
                <a:solidFill>
                  <a:srgbClr val="000080"/>
                </a:solidFill>
                <a:highlight>
                  <a:srgbClr val="FFFFFF"/>
                </a:highlight>
              </a:rPr>
              <a:t>=</a:t>
            </a:r>
            <a:r>
              <a:rPr lang="fr-FR" sz="1800" b="0" dirty="0">
                <a:solidFill>
                  <a:srgbClr val="000000"/>
                </a:solidFill>
                <a:highlight>
                  <a:srgbClr val="FFFFFF"/>
                </a:highlight>
              </a:rPr>
              <a:t> </a:t>
            </a:r>
            <a:r>
              <a:rPr lang="fr-FR" dirty="0" err="1">
                <a:solidFill>
                  <a:srgbClr val="000000"/>
                </a:solidFill>
                <a:highlight>
                  <a:srgbClr val="FFFFFF"/>
                </a:highlight>
              </a:rPr>
              <a:t>X_test</a:t>
            </a:r>
            <a:r>
              <a:rPr lang="fr-FR" sz="1800" b="0" dirty="0">
                <a:solidFill>
                  <a:srgbClr val="000000"/>
                </a:solidFill>
                <a:highlight>
                  <a:srgbClr val="FFFFFF"/>
                </a:highlight>
              </a:rPr>
              <a:t> </a:t>
            </a:r>
            <a:r>
              <a:rPr lang="fr-FR" sz="1800" b="1" dirty="0">
                <a:solidFill>
                  <a:srgbClr val="000080"/>
                </a:solidFill>
                <a:highlight>
                  <a:srgbClr val="FFFFFF"/>
                </a:highlight>
              </a:rPr>
              <a:t>/</a:t>
            </a:r>
            <a:r>
              <a:rPr lang="fr-FR" sz="1800" b="0" dirty="0">
                <a:solidFill>
                  <a:srgbClr val="000000"/>
                </a:solidFill>
                <a:highlight>
                  <a:srgbClr val="FFFFFF"/>
                </a:highlight>
              </a:rPr>
              <a:t> </a:t>
            </a:r>
            <a:r>
              <a:rPr lang="fr-FR" sz="1800" b="0" dirty="0">
                <a:solidFill>
                  <a:srgbClr val="FF0000"/>
                </a:solidFill>
                <a:highlight>
                  <a:srgbClr val="FFFFFF"/>
                </a:highlight>
              </a:rPr>
              <a:t>255.0</a:t>
            </a:r>
            <a:endParaRPr lang="fr-FR" sz="1800" b="0" dirty="0">
              <a:solidFill>
                <a:srgbClr val="000000"/>
              </a:solidFill>
              <a:highlight>
                <a:srgbClr val="FFFFFF"/>
              </a:highlight>
            </a:endParaRPr>
          </a:p>
          <a:p>
            <a:endParaRPr lang="pt-BR" sz="1800" b="0" dirty="0">
              <a:solidFill>
                <a:srgbClr val="000000"/>
              </a:solidFill>
              <a:highlight>
                <a:srgbClr val="FFFFFF"/>
              </a:highlight>
            </a:endParaRPr>
          </a:p>
          <a:p>
            <a:r>
              <a:rPr lang="pt-BR" sz="1800" b="0" dirty="0">
                <a:solidFill>
                  <a:srgbClr val="000000"/>
                </a:solidFill>
                <a:highlight>
                  <a:srgbClr val="FFFFFF"/>
                </a:highlight>
              </a:rPr>
              <a:t>model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models</a:t>
            </a:r>
            <a:r>
              <a:rPr lang="pt-BR" sz="1800" b="1" dirty="0" err="1">
                <a:solidFill>
                  <a:srgbClr val="000080"/>
                </a:solidFill>
                <a:highlight>
                  <a:srgbClr val="FFFFFF"/>
                </a:highlight>
              </a:rPr>
              <a:t>.</a:t>
            </a:r>
            <a:r>
              <a:rPr lang="pt-BR" sz="1800" b="0" dirty="0" err="1">
                <a:solidFill>
                  <a:srgbClr val="000000"/>
                </a:solidFill>
                <a:highlight>
                  <a:srgbClr val="FFFFFF"/>
                </a:highlight>
              </a:rPr>
              <a:t>Sequential</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layers</a:t>
            </a:r>
            <a:r>
              <a:rPr lang="pt-BR" sz="1800" b="1" dirty="0" err="1">
                <a:solidFill>
                  <a:srgbClr val="000080"/>
                </a:solidFill>
                <a:highlight>
                  <a:srgbClr val="FFFFFF"/>
                </a:highlight>
              </a:rPr>
              <a:t>.</a:t>
            </a:r>
            <a:r>
              <a:rPr lang="pt-BR" sz="1800" b="0" dirty="0" err="1">
                <a:solidFill>
                  <a:srgbClr val="000000"/>
                </a:solidFill>
                <a:highlight>
                  <a:srgbClr val="FFFFFF"/>
                </a:highlight>
              </a:rPr>
              <a:t>Flatten</a:t>
            </a:r>
            <a:r>
              <a:rPr lang="pt-BR" sz="1800" b="1" dirty="0">
                <a:solidFill>
                  <a:srgbClr val="000080"/>
                </a:solidFill>
                <a:highlight>
                  <a:srgbClr val="FFFFFF"/>
                </a:highlight>
              </a:rPr>
              <a:t>(</a:t>
            </a:r>
            <a:r>
              <a:rPr lang="pt-BR" sz="1800" b="0" dirty="0" err="1">
                <a:solidFill>
                  <a:srgbClr val="000000"/>
                </a:solidFill>
                <a:highlight>
                  <a:srgbClr val="FFFFFF"/>
                </a:highlight>
              </a:rPr>
              <a:t>input_shape</a:t>
            </a:r>
            <a:r>
              <a:rPr lang="pt-BR" sz="1800" b="1" dirty="0">
                <a:solidFill>
                  <a:srgbClr val="000080"/>
                </a:solidFill>
                <a:highlight>
                  <a:srgbClr val="FFFFFF"/>
                </a:highlight>
              </a:rPr>
              <a:t>=(</a:t>
            </a:r>
            <a:r>
              <a:rPr lang="pt-BR" sz="1800" b="0" dirty="0">
                <a:solidFill>
                  <a:srgbClr val="FF0000"/>
                </a:solidFill>
                <a:highlight>
                  <a:srgbClr val="FFFFFF"/>
                </a:highlight>
              </a:rPr>
              <a:t>28</a:t>
            </a:r>
            <a:r>
              <a:rPr lang="pt-BR" sz="1800" b="1" dirty="0">
                <a:solidFill>
                  <a:srgbClr val="000080"/>
                </a:solidFill>
                <a:highlight>
                  <a:srgbClr val="FFFFFF"/>
                </a:highlight>
              </a:rPr>
              <a:t>,</a:t>
            </a:r>
            <a:r>
              <a:rPr lang="pt-BR" sz="1800" b="0" dirty="0">
                <a:solidFill>
                  <a:srgbClr val="FF0000"/>
                </a:solidFill>
                <a:highlight>
                  <a:srgbClr val="FFFFFF"/>
                </a:highlight>
              </a:rPr>
              <a:t>28</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layers</a:t>
            </a:r>
            <a:r>
              <a:rPr lang="pt-BR" sz="1800" b="1" dirty="0" err="1">
                <a:solidFill>
                  <a:srgbClr val="000080"/>
                </a:solidFill>
                <a:highlight>
                  <a:srgbClr val="FFFFFF"/>
                </a:highlight>
              </a:rPr>
              <a:t>.</a:t>
            </a:r>
            <a:r>
              <a:rPr lang="pt-BR" sz="1800" b="0" dirty="0" err="1">
                <a:solidFill>
                  <a:srgbClr val="000000"/>
                </a:solidFill>
                <a:highlight>
                  <a:srgbClr val="FFFFFF"/>
                </a:highlight>
              </a:rPr>
              <a:t>Dense</a:t>
            </a:r>
            <a:r>
              <a:rPr lang="pt-BR" sz="1800" b="1" dirty="0">
                <a:solidFill>
                  <a:srgbClr val="000080"/>
                </a:solidFill>
                <a:highlight>
                  <a:srgbClr val="FFFFFF"/>
                </a:highlight>
              </a:rPr>
              <a:t>(</a:t>
            </a:r>
            <a:r>
              <a:rPr lang="pt-BR" sz="1800" b="0" dirty="0">
                <a:solidFill>
                  <a:srgbClr val="FF0000"/>
                </a:solidFill>
                <a:highlight>
                  <a:srgbClr val="FFFFFF"/>
                </a:highlight>
              </a:rPr>
              <a:t>20</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activation</a:t>
            </a:r>
            <a:r>
              <a:rPr lang="pt-BR" sz="1800" b="1" dirty="0">
                <a:solidFill>
                  <a:srgbClr val="000080"/>
                </a:solidFill>
                <a:highlight>
                  <a:srgbClr val="FFFFFF"/>
                </a:highlight>
              </a:rPr>
              <a:t>=</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nn</a:t>
            </a:r>
            <a:r>
              <a:rPr lang="pt-BR" sz="1800" b="1" dirty="0" err="1">
                <a:solidFill>
                  <a:srgbClr val="000080"/>
                </a:solidFill>
                <a:highlight>
                  <a:srgbClr val="FFFFFF"/>
                </a:highlight>
              </a:rPr>
              <a:t>.</a:t>
            </a:r>
            <a:r>
              <a:rPr lang="pt-BR" sz="1800" b="0" dirty="0" err="1">
                <a:solidFill>
                  <a:srgbClr val="000000"/>
                </a:solidFill>
                <a:highlight>
                  <a:srgbClr val="FFFFFF"/>
                </a:highlight>
              </a:rPr>
              <a:t>relu</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layers</a:t>
            </a:r>
            <a:r>
              <a:rPr lang="pt-BR" sz="1800" b="1" dirty="0" err="1">
                <a:solidFill>
                  <a:srgbClr val="000080"/>
                </a:solidFill>
                <a:highlight>
                  <a:srgbClr val="FFFFFF"/>
                </a:highlight>
              </a:rPr>
              <a:t>.</a:t>
            </a:r>
            <a:r>
              <a:rPr lang="pt-BR" sz="1800" b="0" dirty="0" err="1">
                <a:solidFill>
                  <a:srgbClr val="000000"/>
                </a:solidFill>
                <a:highlight>
                  <a:srgbClr val="FFFFFF"/>
                </a:highlight>
              </a:rPr>
              <a:t>Dense</a:t>
            </a:r>
            <a:r>
              <a:rPr lang="pt-BR" sz="1800" b="1" dirty="0">
                <a:solidFill>
                  <a:srgbClr val="000080"/>
                </a:solidFill>
                <a:highlight>
                  <a:srgbClr val="FFFFFF"/>
                </a:highlight>
              </a:rPr>
              <a:t>(</a:t>
            </a:r>
            <a:r>
              <a:rPr lang="pt-BR" sz="1800" b="0" dirty="0">
                <a:solidFill>
                  <a:srgbClr val="FF0000"/>
                </a:solidFill>
                <a:highlight>
                  <a:srgbClr val="FFFFFF"/>
                </a:highlight>
              </a:rPr>
              <a:t>10</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activation</a:t>
            </a:r>
            <a:r>
              <a:rPr lang="pt-BR" sz="1800" b="1" dirty="0">
                <a:solidFill>
                  <a:srgbClr val="000080"/>
                </a:solidFill>
                <a:highlight>
                  <a:srgbClr val="FFFFFF"/>
                </a:highlight>
              </a:rPr>
              <a:t>=</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nn</a:t>
            </a:r>
            <a:r>
              <a:rPr lang="pt-BR" sz="1800" b="1" dirty="0" err="1">
                <a:solidFill>
                  <a:srgbClr val="000080"/>
                </a:solidFill>
                <a:highlight>
                  <a:srgbClr val="FFFFFF"/>
                </a:highlight>
              </a:rPr>
              <a:t>.</a:t>
            </a:r>
            <a:r>
              <a:rPr lang="pt-BR" sz="1800" b="0" dirty="0" err="1">
                <a:solidFill>
                  <a:srgbClr val="000000"/>
                </a:solidFill>
                <a:highlight>
                  <a:srgbClr val="FFFFFF"/>
                </a:highlight>
              </a:rPr>
              <a:t>softmax</a:t>
            </a:r>
            <a:r>
              <a:rPr lang="pt-BR" sz="1800" b="1" dirty="0">
                <a:solidFill>
                  <a:srgbClr val="000080"/>
                </a:solidFill>
                <a:highlight>
                  <a:srgbClr val="FFFFFF"/>
                </a:highlight>
              </a:rPr>
              <a:t>)])</a:t>
            </a:r>
            <a:endParaRPr lang="pt-BR" dirty="0"/>
          </a:p>
        </p:txBody>
      </p:sp>
      <p:sp>
        <p:nvSpPr>
          <p:cNvPr id="6" name="Retângulo 5">
            <a:extLst>
              <a:ext uri="{FF2B5EF4-FFF2-40B4-BE49-F238E27FC236}">
                <a16:creationId xmlns:a16="http://schemas.microsoft.com/office/drawing/2014/main" id="{D52111A1-9BA5-D60B-C3FC-BC2B1FEA1EA1}"/>
              </a:ext>
            </a:extLst>
          </p:cNvPr>
          <p:cNvSpPr/>
          <p:nvPr/>
        </p:nvSpPr>
        <p:spPr>
          <a:xfrm>
            <a:off x="685801" y="4381499"/>
            <a:ext cx="4305300" cy="304801"/>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19255742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BA99753-E363-68E3-E865-0BE95701ED72}"/>
              </a:ext>
            </a:extLst>
          </p:cNvPr>
          <p:cNvSpPr>
            <a:spLocks noGrp="1"/>
          </p:cNvSpPr>
          <p:nvPr>
            <p:ph type="title"/>
          </p:nvPr>
        </p:nvSpPr>
        <p:spPr/>
        <p:txBody>
          <a:bodyPr/>
          <a:lstStyle/>
          <a:p>
            <a:r>
              <a:rPr lang="pt-BR" dirty="0"/>
              <a:t>Camada oculta</a:t>
            </a:r>
          </a:p>
        </p:txBody>
      </p:sp>
      <p:sp>
        <p:nvSpPr>
          <p:cNvPr id="3" name="Espaço Reservado para Conteúdo 2">
            <a:extLst>
              <a:ext uri="{FF2B5EF4-FFF2-40B4-BE49-F238E27FC236}">
                <a16:creationId xmlns:a16="http://schemas.microsoft.com/office/drawing/2014/main" id="{9765D304-CA29-929A-C24C-498527426799}"/>
              </a:ext>
            </a:extLst>
          </p:cNvPr>
          <p:cNvSpPr>
            <a:spLocks noGrp="1"/>
          </p:cNvSpPr>
          <p:nvPr>
            <p:ph idx="1"/>
          </p:nvPr>
        </p:nvSpPr>
        <p:spPr>
          <a:xfrm>
            <a:off x="5761703" y="1690688"/>
            <a:ext cx="6322141" cy="5167311"/>
          </a:xfrm>
        </p:spPr>
        <p:txBody>
          <a:bodyPr>
            <a:normAutofit fontScale="92500"/>
          </a:bodyPr>
          <a:lstStyle/>
          <a:p>
            <a:pPr algn="l"/>
            <a:r>
              <a:rPr lang="pt-BR" dirty="0"/>
              <a:t>Na sequência, definimos a primeira e única </a:t>
            </a:r>
            <a:r>
              <a:rPr lang="pt-BR" b="1" i="1" dirty="0">
                <a:solidFill>
                  <a:srgbClr val="00B050"/>
                </a:solidFill>
              </a:rPr>
              <a:t>camada oculta densa </a:t>
            </a:r>
            <a:r>
              <a:rPr lang="pt-BR" dirty="0"/>
              <a:t>desta rede.</a:t>
            </a:r>
          </a:p>
          <a:p>
            <a:pPr algn="l"/>
            <a:r>
              <a:rPr lang="pt-BR" dirty="0"/>
              <a:t>Como discutido anteriormente, ela possui 20 neurônios.</a:t>
            </a:r>
          </a:p>
          <a:p>
            <a:pPr lvl="1">
              <a:buFont typeface="Wingdings" panose="05000000000000000000" pitchFamily="2" charset="2"/>
              <a:buChar char="§"/>
            </a:pPr>
            <a:r>
              <a:rPr lang="pt-BR" dirty="0"/>
              <a:t>Esse número foi escolhido de forma arbitrária *.</a:t>
            </a:r>
          </a:p>
          <a:p>
            <a:pPr algn="l"/>
            <a:r>
              <a:rPr lang="pt-BR" dirty="0"/>
              <a:t>Poucos nós e a rede pode não ter capacidade suficiente para aprender as características contidas nas imagens.</a:t>
            </a:r>
          </a:p>
          <a:p>
            <a:pPr algn="l"/>
            <a:r>
              <a:rPr lang="pt-BR" dirty="0"/>
              <a:t>Muitos nós, e a rede pode se especializar demais ou ficar muito lenta para aprender.</a:t>
            </a:r>
          </a:p>
          <a:p>
            <a:pPr algn="l"/>
            <a:r>
              <a:rPr lang="pt-BR" dirty="0"/>
              <a:t>A camada usa função de ativação </a:t>
            </a:r>
            <a:r>
              <a:rPr lang="pt-BR" dirty="0" err="1"/>
              <a:t>ReLU</a:t>
            </a:r>
            <a:r>
              <a:rPr lang="pt-BR" dirty="0"/>
              <a:t>, que iremos detalhar em seguida</a:t>
            </a:r>
          </a:p>
        </p:txBody>
      </p:sp>
      <p:sp>
        <p:nvSpPr>
          <p:cNvPr id="5" name="CaixaDeTexto 4">
            <a:extLst>
              <a:ext uri="{FF2B5EF4-FFF2-40B4-BE49-F238E27FC236}">
                <a16:creationId xmlns:a16="http://schemas.microsoft.com/office/drawing/2014/main" id="{DDCCC496-2E01-F0AB-DDF9-5DE8552CA9A4}"/>
              </a:ext>
            </a:extLst>
          </p:cNvPr>
          <p:cNvSpPr txBox="1"/>
          <p:nvPr/>
        </p:nvSpPr>
        <p:spPr>
          <a:xfrm>
            <a:off x="405579" y="1860949"/>
            <a:ext cx="5356124" cy="3416320"/>
          </a:xfrm>
          <a:prstGeom prst="rect">
            <a:avLst/>
          </a:prstGeom>
          <a:noFill/>
        </p:spPr>
        <p:txBody>
          <a:bodyPr wrap="square">
            <a:spAutoFit/>
          </a:bodyPr>
          <a:lstStyle/>
          <a:p>
            <a:r>
              <a:rPr lang="pt-BR" sz="1800" b="1" dirty="0" err="1">
                <a:solidFill>
                  <a:srgbClr val="0000FF"/>
                </a:solidFill>
                <a:highlight>
                  <a:srgbClr val="FFFFFF"/>
                </a:highlight>
              </a:rPr>
              <a:t>import</a:t>
            </a:r>
            <a:r>
              <a:rPr lang="pt-BR" sz="1800" b="0" dirty="0">
                <a:solidFill>
                  <a:srgbClr val="000000"/>
                </a:solidFill>
                <a:highlight>
                  <a:srgbClr val="FFFFFF"/>
                </a:highlight>
              </a:rPr>
              <a:t> </a:t>
            </a:r>
            <a:r>
              <a:rPr lang="pt-BR" sz="1800" b="0" dirty="0" err="1">
                <a:solidFill>
                  <a:srgbClr val="000000"/>
                </a:solidFill>
                <a:highlight>
                  <a:srgbClr val="FFFFFF"/>
                </a:highlight>
              </a:rPr>
              <a:t>tensorflow</a:t>
            </a:r>
            <a:r>
              <a:rPr lang="pt-BR" sz="1800" b="0" dirty="0">
                <a:solidFill>
                  <a:srgbClr val="000000"/>
                </a:solidFill>
                <a:highlight>
                  <a:srgbClr val="FFFFFF"/>
                </a:highlight>
              </a:rPr>
              <a:t> </a:t>
            </a:r>
            <a:r>
              <a:rPr lang="pt-BR" sz="1800" b="1" dirty="0">
                <a:solidFill>
                  <a:srgbClr val="0000FF"/>
                </a:solidFill>
                <a:highlight>
                  <a:srgbClr val="FFFFFF"/>
                </a:highlight>
              </a:rPr>
              <a:t>as</a:t>
            </a:r>
            <a:r>
              <a:rPr lang="pt-BR" sz="1800" b="0" dirty="0">
                <a:solidFill>
                  <a:srgbClr val="000000"/>
                </a:solidFill>
                <a:highlight>
                  <a:srgbClr val="FFFFFF"/>
                </a:highlight>
              </a:rPr>
              <a:t> tf</a:t>
            </a:r>
          </a:p>
          <a:p>
            <a:endParaRPr lang="pt-BR" sz="1800" b="0" dirty="0">
              <a:solidFill>
                <a:srgbClr val="000000"/>
              </a:solidFill>
              <a:highlight>
                <a:srgbClr val="FFFFFF"/>
              </a:highlight>
            </a:endParaRPr>
          </a:p>
          <a:p>
            <a:r>
              <a:rPr lang="pt-BR" sz="1800" b="0" dirty="0">
                <a:solidFill>
                  <a:srgbClr val="000000"/>
                </a:solidFill>
                <a:highlight>
                  <a:srgbClr val="FFFFFF"/>
                </a:highlight>
              </a:rPr>
              <a:t>data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datasets</a:t>
            </a:r>
            <a:r>
              <a:rPr lang="pt-BR" sz="1800" b="1" dirty="0" err="1">
                <a:solidFill>
                  <a:srgbClr val="000080"/>
                </a:solidFill>
                <a:highlight>
                  <a:srgbClr val="FFFFFF"/>
                </a:highlight>
              </a:rPr>
              <a:t>.</a:t>
            </a:r>
            <a:r>
              <a:rPr lang="pt-BR" sz="1800" b="0" dirty="0" err="1">
                <a:solidFill>
                  <a:srgbClr val="000000"/>
                </a:solidFill>
                <a:highlight>
                  <a:srgbClr val="FFFFFF"/>
                </a:highlight>
              </a:rPr>
              <a:t>mnist</a:t>
            </a:r>
            <a:endParaRPr lang="pt-BR" sz="1800" b="0" dirty="0">
              <a:solidFill>
                <a:srgbClr val="000000"/>
              </a:solidFill>
              <a:highlight>
                <a:srgbClr val="FFFFFF"/>
              </a:highlight>
            </a:endParaRPr>
          </a:p>
          <a:p>
            <a:r>
              <a:rPr lang="pt-BR" sz="1800" b="1" dirty="0">
                <a:solidFill>
                  <a:srgbClr val="000080"/>
                </a:solidFill>
                <a:highlight>
                  <a:srgbClr val="FFFFFF"/>
                </a:highlight>
              </a:rPr>
              <a:t>(</a:t>
            </a:r>
            <a:r>
              <a:rPr lang="pt-BR" sz="1800" b="0" dirty="0" err="1">
                <a:solidFill>
                  <a:srgbClr val="000000"/>
                </a:solidFill>
                <a:highlight>
                  <a:srgbClr val="FFFFFF"/>
                </a:highlight>
              </a:rPr>
              <a:t>X_train</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y_train</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dirty="0" err="1">
                <a:solidFill>
                  <a:srgbClr val="000000"/>
                </a:solidFill>
                <a:highlight>
                  <a:srgbClr val="FFFFFF"/>
                </a:highlight>
              </a:rPr>
              <a:t>X_test</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dirty="0" err="1">
                <a:solidFill>
                  <a:srgbClr val="000000"/>
                </a:solidFill>
                <a:highlight>
                  <a:srgbClr val="FFFFFF"/>
                </a:highlight>
              </a:rPr>
              <a:t>y_test</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data</a:t>
            </a:r>
            <a:r>
              <a:rPr lang="pt-BR" sz="1800" b="1" dirty="0" err="1">
                <a:solidFill>
                  <a:srgbClr val="000080"/>
                </a:solidFill>
                <a:highlight>
                  <a:srgbClr val="FFFFFF"/>
                </a:highlight>
              </a:rPr>
              <a:t>.</a:t>
            </a:r>
            <a:r>
              <a:rPr lang="pt-BR" sz="1800" b="0" dirty="0" err="1">
                <a:solidFill>
                  <a:srgbClr val="000000"/>
                </a:solidFill>
                <a:highlight>
                  <a:srgbClr val="FFFFFF"/>
                </a:highlight>
              </a:rPr>
              <a:t>load_data</a:t>
            </a:r>
            <a:r>
              <a:rPr lang="pt-BR" sz="1800" b="1" dirty="0">
                <a:solidFill>
                  <a:srgbClr val="000080"/>
                </a:solidFill>
                <a:highlight>
                  <a:srgbClr val="FFFFFF"/>
                </a:highlight>
              </a:rPr>
              <a:t>()</a:t>
            </a:r>
            <a:endParaRPr lang="pt-BR" sz="1800" b="0" dirty="0">
              <a:solidFill>
                <a:srgbClr val="000000"/>
              </a:solidFill>
              <a:highlight>
                <a:srgbClr val="FFFFFF"/>
              </a:highlight>
            </a:endParaRPr>
          </a:p>
          <a:p>
            <a:endParaRPr lang="pt-BR" sz="1800" b="0" dirty="0">
              <a:solidFill>
                <a:srgbClr val="000000"/>
              </a:solidFill>
              <a:highlight>
                <a:srgbClr val="FFFFFF"/>
              </a:highlight>
            </a:endParaRPr>
          </a:p>
          <a:p>
            <a:r>
              <a:rPr lang="pt-BR" sz="1800" b="0" dirty="0" err="1">
                <a:solidFill>
                  <a:srgbClr val="000000"/>
                </a:solidFill>
                <a:highlight>
                  <a:srgbClr val="FFFFFF"/>
                </a:highlight>
              </a:rPr>
              <a:t>X_train</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X_train</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a:solidFill>
                  <a:srgbClr val="FF0000"/>
                </a:solidFill>
                <a:highlight>
                  <a:srgbClr val="FFFFFF"/>
                </a:highlight>
              </a:rPr>
              <a:t>255.0</a:t>
            </a:r>
            <a:endParaRPr lang="pt-BR" sz="1800" b="0" dirty="0">
              <a:solidFill>
                <a:srgbClr val="000000"/>
              </a:solidFill>
              <a:highlight>
                <a:srgbClr val="FFFFFF"/>
              </a:highlight>
            </a:endParaRPr>
          </a:p>
          <a:p>
            <a:r>
              <a:rPr lang="fr-FR" dirty="0" err="1">
                <a:solidFill>
                  <a:srgbClr val="000000"/>
                </a:solidFill>
                <a:highlight>
                  <a:srgbClr val="FFFFFF"/>
                </a:highlight>
              </a:rPr>
              <a:t>X_test</a:t>
            </a:r>
            <a:r>
              <a:rPr lang="fr-FR" sz="1800" b="0" dirty="0">
                <a:solidFill>
                  <a:srgbClr val="000000"/>
                </a:solidFill>
                <a:highlight>
                  <a:srgbClr val="FFFFFF"/>
                </a:highlight>
              </a:rPr>
              <a:t> </a:t>
            </a:r>
            <a:r>
              <a:rPr lang="fr-FR" sz="1800" b="1" dirty="0">
                <a:solidFill>
                  <a:srgbClr val="000080"/>
                </a:solidFill>
                <a:highlight>
                  <a:srgbClr val="FFFFFF"/>
                </a:highlight>
              </a:rPr>
              <a:t>=</a:t>
            </a:r>
            <a:r>
              <a:rPr lang="fr-FR" sz="1800" b="0" dirty="0">
                <a:solidFill>
                  <a:srgbClr val="000000"/>
                </a:solidFill>
                <a:highlight>
                  <a:srgbClr val="FFFFFF"/>
                </a:highlight>
              </a:rPr>
              <a:t> </a:t>
            </a:r>
            <a:r>
              <a:rPr lang="fr-FR" dirty="0" err="1">
                <a:solidFill>
                  <a:srgbClr val="000000"/>
                </a:solidFill>
                <a:highlight>
                  <a:srgbClr val="FFFFFF"/>
                </a:highlight>
              </a:rPr>
              <a:t>X_test</a:t>
            </a:r>
            <a:r>
              <a:rPr lang="fr-FR" sz="1800" b="0" dirty="0">
                <a:solidFill>
                  <a:srgbClr val="000000"/>
                </a:solidFill>
                <a:highlight>
                  <a:srgbClr val="FFFFFF"/>
                </a:highlight>
              </a:rPr>
              <a:t> </a:t>
            </a:r>
            <a:r>
              <a:rPr lang="fr-FR" sz="1800" b="1" dirty="0">
                <a:solidFill>
                  <a:srgbClr val="000080"/>
                </a:solidFill>
                <a:highlight>
                  <a:srgbClr val="FFFFFF"/>
                </a:highlight>
              </a:rPr>
              <a:t>/</a:t>
            </a:r>
            <a:r>
              <a:rPr lang="fr-FR" sz="1800" b="0" dirty="0">
                <a:solidFill>
                  <a:srgbClr val="000000"/>
                </a:solidFill>
                <a:highlight>
                  <a:srgbClr val="FFFFFF"/>
                </a:highlight>
              </a:rPr>
              <a:t> </a:t>
            </a:r>
            <a:r>
              <a:rPr lang="fr-FR" sz="1800" b="0" dirty="0">
                <a:solidFill>
                  <a:srgbClr val="FF0000"/>
                </a:solidFill>
                <a:highlight>
                  <a:srgbClr val="FFFFFF"/>
                </a:highlight>
              </a:rPr>
              <a:t>255.0</a:t>
            </a:r>
            <a:endParaRPr lang="fr-FR" sz="1800" b="0" dirty="0">
              <a:solidFill>
                <a:srgbClr val="000000"/>
              </a:solidFill>
              <a:highlight>
                <a:srgbClr val="FFFFFF"/>
              </a:highlight>
            </a:endParaRPr>
          </a:p>
          <a:p>
            <a:endParaRPr lang="pt-BR" sz="1800" b="0" dirty="0">
              <a:solidFill>
                <a:srgbClr val="000000"/>
              </a:solidFill>
              <a:highlight>
                <a:srgbClr val="FFFFFF"/>
              </a:highlight>
            </a:endParaRPr>
          </a:p>
          <a:p>
            <a:r>
              <a:rPr lang="pt-BR" sz="1800" b="0" dirty="0">
                <a:solidFill>
                  <a:srgbClr val="000000"/>
                </a:solidFill>
                <a:highlight>
                  <a:srgbClr val="FFFFFF"/>
                </a:highlight>
              </a:rPr>
              <a:t>model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models</a:t>
            </a:r>
            <a:r>
              <a:rPr lang="pt-BR" sz="1800" b="1" dirty="0" err="1">
                <a:solidFill>
                  <a:srgbClr val="000080"/>
                </a:solidFill>
                <a:highlight>
                  <a:srgbClr val="FFFFFF"/>
                </a:highlight>
              </a:rPr>
              <a:t>.</a:t>
            </a:r>
            <a:r>
              <a:rPr lang="pt-BR" sz="1800" b="0" dirty="0" err="1">
                <a:solidFill>
                  <a:srgbClr val="000000"/>
                </a:solidFill>
                <a:highlight>
                  <a:srgbClr val="FFFFFF"/>
                </a:highlight>
              </a:rPr>
              <a:t>Sequential</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layers</a:t>
            </a:r>
            <a:r>
              <a:rPr lang="pt-BR" sz="1800" b="1" dirty="0" err="1">
                <a:solidFill>
                  <a:srgbClr val="000080"/>
                </a:solidFill>
                <a:highlight>
                  <a:srgbClr val="FFFFFF"/>
                </a:highlight>
              </a:rPr>
              <a:t>.</a:t>
            </a:r>
            <a:r>
              <a:rPr lang="pt-BR" sz="1800" b="0" dirty="0" err="1">
                <a:solidFill>
                  <a:srgbClr val="000000"/>
                </a:solidFill>
                <a:highlight>
                  <a:srgbClr val="FFFFFF"/>
                </a:highlight>
              </a:rPr>
              <a:t>Flatten</a:t>
            </a:r>
            <a:r>
              <a:rPr lang="pt-BR" sz="1800" b="1" dirty="0">
                <a:solidFill>
                  <a:srgbClr val="000080"/>
                </a:solidFill>
                <a:highlight>
                  <a:srgbClr val="FFFFFF"/>
                </a:highlight>
              </a:rPr>
              <a:t>(</a:t>
            </a:r>
            <a:r>
              <a:rPr lang="pt-BR" sz="1800" b="0" dirty="0" err="1">
                <a:solidFill>
                  <a:srgbClr val="000000"/>
                </a:solidFill>
                <a:highlight>
                  <a:srgbClr val="FFFFFF"/>
                </a:highlight>
              </a:rPr>
              <a:t>input_shape</a:t>
            </a:r>
            <a:r>
              <a:rPr lang="pt-BR" sz="1800" b="1" dirty="0">
                <a:solidFill>
                  <a:srgbClr val="000080"/>
                </a:solidFill>
                <a:highlight>
                  <a:srgbClr val="FFFFFF"/>
                </a:highlight>
              </a:rPr>
              <a:t>=(</a:t>
            </a:r>
            <a:r>
              <a:rPr lang="pt-BR" sz="1800" b="0" dirty="0">
                <a:solidFill>
                  <a:srgbClr val="FF0000"/>
                </a:solidFill>
                <a:highlight>
                  <a:srgbClr val="FFFFFF"/>
                </a:highlight>
              </a:rPr>
              <a:t>28</a:t>
            </a:r>
            <a:r>
              <a:rPr lang="pt-BR" sz="1800" b="1" dirty="0">
                <a:solidFill>
                  <a:srgbClr val="000080"/>
                </a:solidFill>
                <a:highlight>
                  <a:srgbClr val="FFFFFF"/>
                </a:highlight>
              </a:rPr>
              <a:t>,</a:t>
            </a:r>
            <a:r>
              <a:rPr lang="pt-BR" sz="1800" b="0" dirty="0">
                <a:solidFill>
                  <a:srgbClr val="FF0000"/>
                </a:solidFill>
                <a:highlight>
                  <a:srgbClr val="FFFFFF"/>
                </a:highlight>
              </a:rPr>
              <a:t>28</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layers</a:t>
            </a:r>
            <a:r>
              <a:rPr lang="pt-BR" sz="1800" b="1" dirty="0" err="1">
                <a:solidFill>
                  <a:srgbClr val="000080"/>
                </a:solidFill>
                <a:highlight>
                  <a:srgbClr val="FFFFFF"/>
                </a:highlight>
              </a:rPr>
              <a:t>.</a:t>
            </a:r>
            <a:r>
              <a:rPr lang="pt-BR" sz="1800" b="0" dirty="0" err="1">
                <a:solidFill>
                  <a:srgbClr val="000000"/>
                </a:solidFill>
                <a:highlight>
                  <a:srgbClr val="FFFFFF"/>
                </a:highlight>
              </a:rPr>
              <a:t>Dense</a:t>
            </a:r>
            <a:r>
              <a:rPr lang="pt-BR" sz="1800" b="1" dirty="0">
                <a:solidFill>
                  <a:srgbClr val="000080"/>
                </a:solidFill>
                <a:highlight>
                  <a:srgbClr val="FFFFFF"/>
                </a:highlight>
              </a:rPr>
              <a:t>(</a:t>
            </a:r>
            <a:r>
              <a:rPr lang="pt-BR" sz="1800" b="0" dirty="0">
                <a:solidFill>
                  <a:srgbClr val="FF0000"/>
                </a:solidFill>
                <a:highlight>
                  <a:srgbClr val="FFFFFF"/>
                </a:highlight>
              </a:rPr>
              <a:t>20</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activation</a:t>
            </a:r>
            <a:r>
              <a:rPr lang="pt-BR" sz="1800" b="1" dirty="0">
                <a:solidFill>
                  <a:srgbClr val="000080"/>
                </a:solidFill>
                <a:highlight>
                  <a:srgbClr val="FFFFFF"/>
                </a:highlight>
              </a:rPr>
              <a:t>=</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nn</a:t>
            </a:r>
            <a:r>
              <a:rPr lang="pt-BR" sz="1800" b="1" dirty="0" err="1">
                <a:solidFill>
                  <a:srgbClr val="000080"/>
                </a:solidFill>
                <a:highlight>
                  <a:srgbClr val="FFFFFF"/>
                </a:highlight>
              </a:rPr>
              <a:t>.</a:t>
            </a:r>
            <a:r>
              <a:rPr lang="pt-BR" sz="1800" b="0" dirty="0" err="1">
                <a:solidFill>
                  <a:srgbClr val="000000"/>
                </a:solidFill>
                <a:highlight>
                  <a:srgbClr val="FFFFFF"/>
                </a:highlight>
              </a:rPr>
              <a:t>relu</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layers</a:t>
            </a:r>
            <a:r>
              <a:rPr lang="pt-BR" sz="1800" b="1" dirty="0" err="1">
                <a:solidFill>
                  <a:srgbClr val="000080"/>
                </a:solidFill>
                <a:highlight>
                  <a:srgbClr val="FFFFFF"/>
                </a:highlight>
              </a:rPr>
              <a:t>.</a:t>
            </a:r>
            <a:r>
              <a:rPr lang="pt-BR" sz="1800" b="0" dirty="0" err="1">
                <a:solidFill>
                  <a:srgbClr val="000000"/>
                </a:solidFill>
                <a:highlight>
                  <a:srgbClr val="FFFFFF"/>
                </a:highlight>
              </a:rPr>
              <a:t>Dense</a:t>
            </a:r>
            <a:r>
              <a:rPr lang="pt-BR" sz="1800" b="1" dirty="0">
                <a:solidFill>
                  <a:srgbClr val="000080"/>
                </a:solidFill>
                <a:highlight>
                  <a:srgbClr val="FFFFFF"/>
                </a:highlight>
              </a:rPr>
              <a:t>(</a:t>
            </a:r>
            <a:r>
              <a:rPr lang="pt-BR" sz="1800" b="0" dirty="0">
                <a:solidFill>
                  <a:srgbClr val="FF0000"/>
                </a:solidFill>
                <a:highlight>
                  <a:srgbClr val="FFFFFF"/>
                </a:highlight>
              </a:rPr>
              <a:t>10</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activation</a:t>
            </a:r>
            <a:r>
              <a:rPr lang="pt-BR" sz="1800" b="1" dirty="0">
                <a:solidFill>
                  <a:srgbClr val="000080"/>
                </a:solidFill>
                <a:highlight>
                  <a:srgbClr val="FFFFFF"/>
                </a:highlight>
              </a:rPr>
              <a:t>=</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nn</a:t>
            </a:r>
            <a:r>
              <a:rPr lang="pt-BR" sz="1800" b="1" dirty="0" err="1">
                <a:solidFill>
                  <a:srgbClr val="000080"/>
                </a:solidFill>
                <a:highlight>
                  <a:srgbClr val="FFFFFF"/>
                </a:highlight>
              </a:rPr>
              <a:t>.</a:t>
            </a:r>
            <a:r>
              <a:rPr lang="pt-BR" sz="1800" b="0" dirty="0" err="1">
                <a:solidFill>
                  <a:srgbClr val="000000"/>
                </a:solidFill>
                <a:highlight>
                  <a:srgbClr val="FFFFFF"/>
                </a:highlight>
              </a:rPr>
              <a:t>softmax</a:t>
            </a:r>
            <a:r>
              <a:rPr lang="pt-BR" sz="1800" b="1" dirty="0">
                <a:solidFill>
                  <a:srgbClr val="000080"/>
                </a:solidFill>
                <a:highlight>
                  <a:srgbClr val="FFFFFF"/>
                </a:highlight>
              </a:rPr>
              <a:t>)])</a:t>
            </a:r>
            <a:endParaRPr lang="pt-BR" dirty="0"/>
          </a:p>
        </p:txBody>
      </p:sp>
      <p:sp>
        <p:nvSpPr>
          <p:cNvPr id="6" name="Retângulo 5">
            <a:extLst>
              <a:ext uri="{FF2B5EF4-FFF2-40B4-BE49-F238E27FC236}">
                <a16:creationId xmlns:a16="http://schemas.microsoft.com/office/drawing/2014/main" id="{D52111A1-9BA5-D60B-C3FC-BC2B1FEA1EA1}"/>
              </a:ext>
            </a:extLst>
          </p:cNvPr>
          <p:cNvSpPr/>
          <p:nvPr/>
        </p:nvSpPr>
        <p:spPr>
          <a:xfrm>
            <a:off x="698500" y="4635499"/>
            <a:ext cx="4559300" cy="304801"/>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CaixaDeTexto 6">
            <a:extLst>
              <a:ext uri="{FF2B5EF4-FFF2-40B4-BE49-F238E27FC236}">
                <a16:creationId xmlns:a16="http://schemas.microsoft.com/office/drawing/2014/main" id="{5BD7FC70-443D-0B91-DB42-DB52832628F9}"/>
              </a:ext>
            </a:extLst>
          </p:cNvPr>
          <p:cNvSpPr txBox="1"/>
          <p:nvPr/>
        </p:nvSpPr>
        <p:spPr>
          <a:xfrm>
            <a:off x="108156" y="6492875"/>
            <a:ext cx="4075984" cy="307777"/>
          </a:xfrm>
          <a:prstGeom prst="rect">
            <a:avLst/>
          </a:prstGeom>
          <a:noFill/>
        </p:spPr>
        <p:txBody>
          <a:bodyPr wrap="square">
            <a:spAutoFit/>
          </a:bodyPr>
          <a:lstStyle/>
          <a:p>
            <a:pPr algn="l"/>
            <a:r>
              <a:rPr lang="pt-BR" sz="1400" dirty="0"/>
              <a:t>*Mais tarde vocês explorarão outras arquiteturas.</a:t>
            </a:r>
          </a:p>
        </p:txBody>
      </p:sp>
    </p:spTree>
    <p:extLst>
      <p:ext uri="{BB962C8B-B14F-4D97-AF65-F5344CB8AC3E}">
        <p14:creationId xmlns:p14="http://schemas.microsoft.com/office/powerpoint/2010/main" val="20159501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BA99753-E363-68E3-E865-0BE95701ED72}"/>
              </a:ext>
            </a:extLst>
          </p:cNvPr>
          <p:cNvSpPr>
            <a:spLocks noGrp="1"/>
          </p:cNvSpPr>
          <p:nvPr>
            <p:ph type="title"/>
          </p:nvPr>
        </p:nvSpPr>
        <p:spPr/>
        <p:txBody>
          <a:bodyPr/>
          <a:lstStyle/>
          <a:p>
            <a:r>
              <a:rPr lang="pt-BR" dirty="0"/>
              <a:t>Camada de saída</a:t>
            </a:r>
          </a:p>
        </p:txBody>
      </p:sp>
      <p:sp>
        <p:nvSpPr>
          <p:cNvPr id="3" name="Espaço Reservado para Conteúdo 2">
            <a:extLst>
              <a:ext uri="{FF2B5EF4-FFF2-40B4-BE49-F238E27FC236}">
                <a16:creationId xmlns:a16="http://schemas.microsoft.com/office/drawing/2014/main" id="{9765D304-CA29-929A-C24C-498527426799}"/>
              </a:ext>
            </a:extLst>
          </p:cNvPr>
          <p:cNvSpPr>
            <a:spLocks noGrp="1"/>
          </p:cNvSpPr>
          <p:nvPr>
            <p:ph idx="1"/>
          </p:nvPr>
        </p:nvSpPr>
        <p:spPr>
          <a:xfrm>
            <a:off x="5956299" y="1690688"/>
            <a:ext cx="6127545" cy="5167311"/>
          </a:xfrm>
        </p:spPr>
        <p:txBody>
          <a:bodyPr>
            <a:normAutofit/>
          </a:bodyPr>
          <a:lstStyle/>
          <a:p>
            <a:pPr algn="l"/>
            <a:r>
              <a:rPr lang="pt-BR" dirty="0"/>
              <a:t>Como temos 10 possíveis classes, a camada de saída possui 10 neurônios, um para gerar a probabilidade de cada uma das classes do problema.</a:t>
            </a:r>
          </a:p>
          <a:p>
            <a:pPr algn="l"/>
            <a:r>
              <a:rPr lang="pt-BR" dirty="0"/>
              <a:t>Ela usa função de ativação Softmax, a qual discutiremos em detalhes a seguir.</a:t>
            </a:r>
          </a:p>
        </p:txBody>
      </p:sp>
      <p:sp>
        <p:nvSpPr>
          <p:cNvPr id="5" name="CaixaDeTexto 4">
            <a:extLst>
              <a:ext uri="{FF2B5EF4-FFF2-40B4-BE49-F238E27FC236}">
                <a16:creationId xmlns:a16="http://schemas.microsoft.com/office/drawing/2014/main" id="{DDCCC496-2E01-F0AB-DDF9-5DE8552CA9A4}"/>
              </a:ext>
            </a:extLst>
          </p:cNvPr>
          <p:cNvSpPr txBox="1"/>
          <p:nvPr/>
        </p:nvSpPr>
        <p:spPr>
          <a:xfrm>
            <a:off x="405579" y="1860949"/>
            <a:ext cx="5356124" cy="3416320"/>
          </a:xfrm>
          <a:prstGeom prst="rect">
            <a:avLst/>
          </a:prstGeom>
          <a:noFill/>
        </p:spPr>
        <p:txBody>
          <a:bodyPr wrap="square">
            <a:spAutoFit/>
          </a:bodyPr>
          <a:lstStyle/>
          <a:p>
            <a:r>
              <a:rPr lang="pt-BR" sz="1800" b="1" dirty="0" err="1">
                <a:solidFill>
                  <a:srgbClr val="0000FF"/>
                </a:solidFill>
                <a:highlight>
                  <a:srgbClr val="FFFFFF"/>
                </a:highlight>
              </a:rPr>
              <a:t>import</a:t>
            </a:r>
            <a:r>
              <a:rPr lang="pt-BR" sz="1800" b="0" dirty="0">
                <a:solidFill>
                  <a:srgbClr val="000000"/>
                </a:solidFill>
                <a:highlight>
                  <a:srgbClr val="FFFFFF"/>
                </a:highlight>
              </a:rPr>
              <a:t> </a:t>
            </a:r>
            <a:r>
              <a:rPr lang="pt-BR" sz="1800" b="0" dirty="0" err="1">
                <a:solidFill>
                  <a:srgbClr val="000000"/>
                </a:solidFill>
                <a:highlight>
                  <a:srgbClr val="FFFFFF"/>
                </a:highlight>
              </a:rPr>
              <a:t>tensorflow</a:t>
            </a:r>
            <a:r>
              <a:rPr lang="pt-BR" sz="1800" b="0" dirty="0">
                <a:solidFill>
                  <a:srgbClr val="000000"/>
                </a:solidFill>
                <a:highlight>
                  <a:srgbClr val="FFFFFF"/>
                </a:highlight>
              </a:rPr>
              <a:t> </a:t>
            </a:r>
            <a:r>
              <a:rPr lang="pt-BR" sz="1800" b="1" dirty="0">
                <a:solidFill>
                  <a:srgbClr val="0000FF"/>
                </a:solidFill>
                <a:highlight>
                  <a:srgbClr val="FFFFFF"/>
                </a:highlight>
              </a:rPr>
              <a:t>as</a:t>
            </a:r>
            <a:r>
              <a:rPr lang="pt-BR" sz="1800" b="0" dirty="0">
                <a:solidFill>
                  <a:srgbClr val="000000"/>
                </a:solidFill>
                <a:highlight>
                  <a:srgbClr val="FFFFFF"/>
                </a:highlight>
              </a:rPr>
              <a:t> tf</a:t>
            </a:r>
          </a:p>
          <a:p>
            <a:endParaRPr lang="pt-BR" sz="1800" b="0" dirty="0">
              <a:solidFill>
                <a:srgbClr val="000000"/>
              </a:solidFill>
              <a:highlight>
                <a:srgbClr val="FFFFFF"/>
              </a:highlight>
            </a:endParaRPr>
          </a:p>
          <a:p>
            <a:r>
              <a:rPr lang="pt-BR" sz="1800" b="0" dirty="0">
                <a:solidFill>
                  <a:srgbClr val="000000"/>
                </a:solidFill>
                <a:highlight>
                  <a:srgbClr val="FFFFFF"/>
                </a:highlight>
              </a:rPr>
              <a:t>data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datasets</a:t>
            </a:r>
            <a:r>
              <a:rPr lang="pt-BR" sz="1800" b="1" dirty="0" err="1">
                <a:solidFill>
                  <a:srgbClr val="000080"/>
                </a:solidFill>
                <a:highlight>
                  <a:srgbClr val="FFFFFF"/>
                </a:highlight>
              </a:rPr>
              <a:t>.</a:t>
            </a:r>
            <a:r>
              <a:rPr lang="pt-BR" sz="1800" b="0" dirty="0" err="1">
                <a:solidFill>
                  <a:srgbClr val="000000"/>
                </a:solidFill>
                <a:highlight>
                  <a:srgbClr val="FFFFFF"/>
                </a:highlight>
              </a:rPr>
              <a:t>mnist</a:t>
            </a:r>
            <a:endParaRPr lang="pt-BR" sz="1800" b="0" dirty="0">
              <a:solidFill>
                <a:srgbClr val="000000"/>
              </a:solidFill>
              <a:highlight>
                <a:srgbClr val="FFFFFF"/>
              </a:highlight>
            </a:endParaRPr>
          </a:p>
          <a:p>
            <a:r>
              <a:rPr lang="pt-BR" sz="1800" b="1" dirty="0">
                <a:solidFill>
                  <a:srgbClr val="000080"/>
                </a:solidFill>
                <a:highlight>
                  <a:srgbClr val="FFFFFF"/>
                </a:highlight>
              </a:rPr>
              <a:t>(</a:t>
            </a:r>
            <a:r>
              <a:rPr lang="pt-BR" sz="1800" b="0" dirty="0" err="1">
                <a:solidFill>
                  <a:srgbClr val="000000"/>
                </a:solidFill>
                <a:highlight>
                  <a:srgbClr val="FFFFFF"/>
                </a:highlight>
              </a:rPr>
              <a:t>X_train</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y_train</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dirty="0" err="1">
                <a:solidFill>
                  <a:srgbClr val="000000"/>
                </a:solidFill>
                <a:highlight>
                  <a:srgbClr val="FFFFFF"/>
                </a:highlight>
              </a:rPr>
              <a:t>X_test</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dirty="0" err="1">
                <a:solidFill>
                  <a:srgbClr val="000000"/>
                </a:solidFill>
                <a:highlight>
                  <a:srgbClr val="FFFFFF"/>
                </a:highlight>
              </a:rPr>
              <a:t>y_test</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data</a:t>
            </a:r>
            <a:r>
              <a:rPr lang="pt-BR" sz="1800" b="1" dirty="0" err="1">
                <a:solidFill>
                  <a:srgbClr val="000080"/>
                </a:solidFill>
                <a:highlight>
                  <a:srgbClr val="FFFFFF"/>
                </a:highlight>
              </a:rPr>
              <a:t>.</a:t>
            </a:r>
            <a:r>
              <a:rPr lang="pt-BR" sz="1800" b="0" dirty="0" err="1">
                <a:solidFill>
                  <a:srgbClr val="000000"/>
                </a:solidFill>
                <a:highlight>
                  <a:srgbClr val="FFFFFF"/>
                </a:highlight>
              </a:rPr>
              <a:t>load_data</a:t>
            </a:r>
            <a:r>
              <a:rPr lang="pt-BR" sz="1800" b="1" dirty="0">
                <a:solidFill>
                  <a:srgbClr val="000080"/>
                </a:solidFill>
                <a:highlight>
                  <a:srgbClr val="FFFFFF"/>
                </a:highlight>
              </a:rPr>
              <a:t>()</a:t>
            </a:r>
            <a:endParaRPr lang="pt-BR" sz="1800" b="0" dirty="0">
              <a:solidFill>
                <a:srgbClr val="000000"/>
              </a:solidFill>
              <a:highlight>
                <a:srgbClr val="FFFFFF"/>
              </a:highlight>
            </a:endParaRPr>
          </a:p>
          <a:p>
            <a:endParaRPr lang="pt-BR" sz="1800" b="0" dirty="0">
              <a:solidFill>
                <a:srgbClr val="000000"/>
              </a:solidFill>
              <a:highlight>
                <a:srgbClr val="FFFFFF"/>
              </a:highlight>
            </a:endParaRPr>
          </a:p>
          <a:p>
            <a:r>
              <a:rPr lang="pt-BR" sz="1800" b="0" dirty="0" err="1">
                <a:solidFill>
                  <a:srgbClr val="000000"/>
                </a:solidFill>
                <a:highlight>
                  <a:srgbClr val="FFFFFF"/>
                </a:highlight>
              </a:rPr>
              <a:t>X_train</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X_train</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a:solidFill>
                  <a:srgbClr val="FF0000"/>
                </a:solidFill>
                <a:highlight>
                  <a:srgbClr val="FFFFFF"/>
                </a:highlight>
              </a:rPr>
              <a:t>255.0</a:t>
            </a:r>
            <a:endParaRPr lang="pt-BR" sz="1800" b="0" dirty="0">
              <a:solidFill>
                <a:srgbClr val="000000"/>
              </a:solidFill>
              <a:highlight>
                <a:srgbClr val="FFFFFF"/>
              </a:highlight>
            </a:endParaRPr>
          </a:p>
          <a:p>
            <a:r>
              <a:rPr lang="fr-FR" dirty="0" err="1">
                <a:solidFill>
                  <a:srgbClr val="000000"/>
                </a:solidFill>
                <a:highlight>
                  <a:srgbClr val="FFFFFF"/>
                </a:highlight>
              </a:rPr>
              <a:t>X_test</a:t>
            </a:r>
            <a:r>
              <a:rPr lang="fr-FR" sz="1800" b="0" dirty="0">
                <a:solidFill>
                  <a:srgbClr val="000000"/>
                </a:solidFill>
                <a:highlight>
                  <a:srgbClr val="FFFFFF"/>
                </a:highlight>
              </a:rPr>
              <a:t> </a:t>
            </a:r>
            <a:r>
              <a:rPr lang="fr-FR" sz="1800" b="1" dirty="0">
                <a:solidFill>
                  <a:srgbClr val="000080"/>
                </a:solidFill>
                <a:highlight>
                  <a:srgbClr val="FFFFFF"/>
                </a:highlight>
              </a:rPr>
              <a:t>=</a:t>
            </a:r>
            <a:r>
              <a:rPr lang="fr-FR" sz="1800" b="0" dirty="0">
                <a:solidFill>
                  <a:srgbClr val="000000"/>
                </a:solidFill>
                <a:highlight>
                  <a:srgbClr val="FFFFFF"/>
                </a:highlight>
              </a:rPr>
              <a:t> </a:t>
            </a:r>
            <a:r>
              <a:rPr lang="fr-FR" dirty="0" err="1">
                <a:solidFill>
                  <a:srgbClr val="000000"/>
                </a:solidFill>
                <a:highlight>
                  <a:srgbClr val="FFFFFF"/>
                </a:highlight>
              </a:rPr>
              <a:t>X_test</a:t>
            </a:r>
            <a:r>
              <a:rPr lang="fr-FR" sz="1800" b="0" dirty="0">
                <a:solidFill>
                  <a:srgbClr val="000000"/>
                </a:solidFill>
                <a:highlight>
                  <a:srgbClr val="FFFFFF"/>
                </a:highlight>
              </a:rPr>
              <a:t> </a:t>
            </a:r>
            <a:r>
              <a:rPr lang="fr-FR" sz="1800" b="1" dirty="0">
                <a:solidFill>
                  <a:srgbClr val="000080"/>
                </a:solidFill>
                <a:highlight>
                  <a:srgbClr val="FFFFFF"/>
                </a:highlight>
              </a:rPr>
              <a:t>/</a:t>
            </a:r>
            <a:r>
              <a:rPr lang="fr-FR" sz="1800" b="0" dirty="0">
                <a:solidFill>
                  <a:srgbClr val="000000"/>
                </a:solidFill>
                <a:highlight>
                  <a:srgbClr val="FFFFFF"/>
                </a:highlight>
              </a:rPr>
              <a:t> </a:t>
            </a:r>
            <a:r>
              <a:rPr lang="fr-FR" sz="1800" b="0" dirty="0">
                <a:solidFill>
                  <a:srgbClr val="FF0000"/>
                </a:solidFill>
                <a:highlight>
                  <a:srgbClr val="FFFFFF"/>
                </a:highlight>
              </a:rPr>
              <a:t>255.0</a:t>
            </a:r>
            <a:endParaRPr lang="fr-FR" sz="1800" b="0" dirty="0">
              <a:solidFill>
                <a:srgbClr val="000000"/>
              </a:solidFill>
              <a:highlight>
                <a:srgbClr val="FFFFFF"/>
              </a:highlight>
            </a:endParaRPr>
          </a:p>
          <a:p>
            <a:endParaRPr lang="pt-BR" sz="1800" b="0" dirty="0">
              <a:solidFill>
                <a:srgbClr val="000000"/>
              </a:solidFill>
              <a:highlight>
                <a:srgbClr val="FFFFFF"/>
              </a:highlight>
            </a:endParaRPr>
          </a:p>
          <a:p>
            <a:r>
              <a:rPr lang="pt-BR" sz="1800" b="0" dirty="0">
                <a:solidFill>
                  <a:srgbClr val="000000"/>
                </a:solidFill>
                <a:highlight>
                  <a:srgbClr val="FFFFFF"/>
                </a:highlight>
              </a:rPr>
              <a:t>model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models</a:t>
            </a:r>
            <a:r>
              <a:rPr lang="pt-BR" sz="1800" b="1" dirty="0" err="1">
                <a:solidFill>
                  <a:srgbClr val="000080"/>
                </a:solidFill>
                <a:highlight>
                  <a:srgbClr val="FFFFFF"/>
                </a:highlight>
              </a:rPr>
              <a:t>.</a:t>
            </a:r>
            <a:r>
              <a:rPr lang="pt-BR" sz="1800" b="0" dirty="0" err="1">
                <a:solidFill>
                  <a:srgbClr val="000000"/>
                </a:solidFill>
                <a:highlight>
                  <a:srgbClr val="FFFFFF"/>
                </a:highlight>
              </a:rPr>
              <a:t>Sequential</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layers</a:t>
            </a:r>
            <a:r>
              <a:rPr lang="pt-BR" sz="1800" b="1" dirty="0" err="1">
                <a:solidFill>
                  <a:srgbClr val="000080"/>
                </a:solidFill>
                <a:highlight>
                  <a:srgbClr val="FFFFFF"/>
                </a:highlight>
              </a:rPr>
              <a:t>.</a:t>
            </a:r>
            <a:r>
              <a:rPr lang="pt-BR" sz="1800" b="0" dirty="0" err="1">
                <a:solidFill>
                  <a:srgbClr val="000000"/>
                </a:solidFill>
                <a:highlight>
                  <a:srgbClr val="FFFFFF"/>
                </a:highlight>
              </a:rPr>
              <a:t>Flatten</a:t>
            </a:r>
            <a:r>
              <a:rPr lang="pt-BR" sz="1800" b="1" dirty="0">
                <a:solidFill>
                  <a:srgbClr val="000080"/>
                </a:solidFill>
                <a:highlight>
                  <a:srgbClr val="FFFFFF"/>
                </a:highlight>
              </a:rPr>
              <a:t>(</a:t>
            </a:r>
            <a:r>
              <a:rPr lang="pt-BR" sz="1800" b="0" dirty="0" err="1">
                <a:solidFill>
                  <a:srgbClr val="000000"/>
                </a:solidFill>
                <a:highlight>
                  <a:srgbClr val="FFFFFF"/>
                </a:highlight>
              </a:rPr>
              <a:t>input_shape</a:t>
            </a:r>
            <a:r>
              <a:rPr lang="pt-BR" sz="1800" b="1" dirty="0">
                <a:solidFill>
                  <a:srgbClr val="000080"/>
                </a:solidFill>
                <a:highlight>
                  <a:srgbClr val="FFFFFF"/>
                </a:highlight>
              </a:rPr>
              <a:t>=(</a:t>
            </a:r>
            <a:r>
              <a:rPr lang="pt-BR" sz="1800" b="0" dirty="0">
                <a:solidFill>
                  <a:srgbClr val="FF0000"/>
                </a:solidFill>
                <a:highlight>
                  <a:srgbClr val="FFFFFF"/>
                </a:highlight>
              </a:rPr>
              <a:t>28</a:t>
            </a:r>
            <a:r>
              <a:rPr lang="pt-BR" sz="1800" b="1" dirty="0">
                <a:solidFill>
                  <a:srgbClr val="000080"/>
                </a:solidFill>
                <a:highlight>
                  <a:srgbClr val="FFFFFF"/>
                </a:highlight>
              </a:rPr>
              <a:t>,</a:t>
            </a:r>
            <a:r>
              <a:rPr lang="pt-BR" sz="1800" b="0" dirty="0">
                <a:solidFill>
                  <a:srgbClr val="FF0000"/>
                </a:solidFill>
                <a:highlight>
                  <a:srgbClr val="FFFFFF"/>
                </a:highlight>
              </a:rPr>
              <a:t>28</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layers</a:t>
            </a:r>
            <a:r>
              <a:rPr lang="pt-BR" sz="1800" b="1" dirty="0" err="1">
                <a:solidFill>
                  <a:srgbClr val="000080"/>
                </a:solidFill>
                <a:highlight>
                  <a:srgbClr val="FFFFFF"/>
                </a:highlight>
              </a:rPr>
              <a:t>.</a:t>
            </a:r>
            <a:r>
              <a:rPr lang="pt-BR" sz="1800" b="0" dirty="0" err="1">
                <a:solidFill>
                  <a:srgbClr val="000000"/>
                </a:solidFill>
                <a:highlight>
                  <a:srgbClr val="FFFFFF"/>
                </a:highlight>
              </a:rPr>
              <a:t>Dense</a:t>
            </a:r>
            <a:r>
              <a:rPr lang="pt-BR" sz="1800" b="1" dirty="0">
                <a:solidFill>
                  <a:srgbClr val="000080"/>
                </a:solidFill>
                <a:highlight>
                  <a:srgbClr val="FFFFFF"/>
                </a:highlight>
              </a:rPr>
              <a:t>(</a:t>
            </a:r>
            <a:r>
              <a:rPr lang="pt-BR" sz="1800" b="0" dirty="0">
                <a:solidFill>
                  <a:srgbClr val="FF0000"/>
                </a:solidFill>
                <a:highlight>
                  <a:srgbClr val="FFFFFF"/>
                </a:highlight>
              </a:rPr>
              <a:t>20</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activation</a:t>
            </a:r>
            <a:r>
              <a:rPr lang="pt-BR" sz="1800" b="1" dirty="0">
                <a:solidFill>
                  <a:srgbClr val="000080"/>
                </a:solidFill>
                <a:highlight>
                  <a:srgbClr val="FFFFFF"/>
                </a:highlight>
              </a:rPr>
              <a:t>=</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nn</a:t>
            </a:r>
            <a:r>
              <a:rPr lang="pt-BR" sz="1800" b="1" dirty="0" err="1">
                <a:solidFill>
                  <a:srgbClr val="000080"/>
                </a:solidFill>
                <a:highlight>
                  <a:srgbClr val="FFFFFF"/>
                </a:highlight>
              </a:rPr>
              <a:t>.</a:t>
            </a:r>
            <a:r>
              <a:rPr lang="pt-BR" sz="1800" b="0" dirty="0" err="1">
                <a:solidFill>
                  <a:srgbClr val="000000"/>
                </a:solidFill>
                <a:highlight>
                  <a:srgbClr val="FFFFFF"/>
                </a:highlight>
              </a:rPr>
              <a:t>relu</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layers</a:t>
            </a:r>
            <a:r>
              <a:rPr lang="pt-BR" sz="1800" b="1" dirty="0" err="1">
                <a:solidFill>
                  <a:srgbClr val="000080"/>
                </a:solidFill>
                <a:highlight>
                  <a:srgbClr val="FFFFFF"/>
                </a:highlight>
              </a:rPr>
              <a:t>.</a:t>
            </a:r>
            <a:r>
              <a:rPr lang="pt-BR" sz="1800" b="0" dirty="0" err="1">
                <a:solidFill>
                  <a:srgbClr val="000000"/>
                </a:solidFill>
                <a:highlight>
                  <a:srgbClr val="FFFFFF"/>
                </a:highlight>
              </a:rPr>
              <a:t>Dense</a:t>
            </a:r>
            <a:r>
              <a:rPr lang="pt-BR" sz="1800" b="1" dirty="0">
                <a:solidFill>
                  <a:srgbClr val="000080"/>
                </a:solidFill>
                <a:highlight>
                  <a:srgbClr val="FFFFFF"/>
                </a:highlight>
              </a:rPr>
              <a:t>(</a:t>
            </a:r>
            <a:r>
              <a:rPr lang="pt-BR" sz="1800" b="0" dirty="0">
                <a:solidFill>
                  <a:srgbClr val="FF0000"/>
                </a:solidFill>
                <a:highlight>
                  <a:srgbClr val="FFFFFF"/>
                </a:highlight>
              </a:rPr>
              <a:t>10</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activation</a:t>
            </a:r>
            <a:r>
              <a:rPr lang="pt-BR" sz="1800" b="1" dirty="0">
                <a:solidFill>
                  <a:srgbClr val="000080"/>
                </a:solidFill>
                <a:highlight>
                  <a:srgbClr val="FFFFFF"/>
                </a:highlight>
              </a:rPr>
              <a:t>=</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nn</a:t>
            </a:r>
            <a:r>
              <a:rPr lang="pt-BR" sz="1800" b="1" dirty="0" err="1">
                <a:solidFill>
                  <a:srgbClr val="000080"/>
                </a:solidFill>
                <a:highlight>
                  <a:srgbClr val="FFFFFF"/>
                </a:highlight>
              </a:rPr>
              <a:t>.</a:t>
            </a:r>
            <a:r>
              <a:rPr lang="pt-BR" sz="1800" b="0" dirty="0" err="1">
                <a:solidFill>
                  <a:srgbClr val="000000"/>
                </a:solidFill>
                <a:highlight>
                  <a:srgbClr val="FFFFFF"/>
                </a:highlight>
              </a:rPr>
              <a:t>softmax</a:t>
            </a:r>
            <a:r>
              <a:rPr lang="pt-BR" sz="1800" b="1" dirty="0">
                <a:solidFill>
                  <a:srgbClr val="000080"/>
                </a:solidFill>
                <a:highlight>
                  <a:srgbClr val="FFFFFF"/>
                </a:highlight>
              </a:rPr>
              <a:t>)])</a:t>
            </a:r>
            <a:endParaRPr lang="pt-BR" dirty="0"/>
          </a:p>
        </p:txBody>
      </p:sp>
      <p:sp>
        <p:nvSpPr>
          <p:cNvPr id="6" name="Retângulo 5">
            <a:extLst>
              <a:ext uri="{FF2B5EF4-FFF2-40B4-BE49-F238E27FC236}">
                <a16:creationId xmlns:a16="http://schemas.microsoft.com/office/drawing/2014/main" id="{D52111A1-9BA5-D60B-C3FC-BC2B1FEA1EA1}"/>
              </a:ext>
            </a:extLst>
          </p:cNvPr>
          <p:cNvSpPr/>
          <p:nvPr/>
        </p:nvSpPr>
        <p:spPr>
          <a:xfrm>
            <a:off x="736600" y="4908968"/>
            <a:ext cx="4910803" cy="304801"/>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2206766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531EFE1-A433-AC39-8DC2-C6CDFC5C52E4}"/>
              </a:ext>
            </a:extLst>
          </p:cNvPr>
          <p:cNvSpPr>
            <a:spLocks noGrp="1"/>
          </p:cNvSpPr>
          <p:nvPr>
            <p:ph type="title"/>
          </p:nvPr>
        </p:nvSpPr>
        <p:spPr/>
        <p:txBody>
          <a:bodyPr/>
          <a:lstStyle/>
          <a:p>
            <a:r>
              <a:rPr lang="pt-BR" dirty="0"/>
              <a:t>A rede neural</a:t>
            </a:r>
          </a:p>
        </p:txBody>
      </p:sp>
      <p:sp>
        <p:nvSpPr>
          <p:cNvPr id="3" name="Espaço Reservado para Conteúdo 2">
            <a:extLst>
              <a:ext uri="{FF2B5EF4-FFF2-40B4-BE49-F238E27FC236}">
                <a16:creationId xmlns:a16="http://schemas.microsoft.com/office/drawing/2014/main" id="{B19D51C7-B842-F98E-AACE-CF969FCFA768}"/>
              </a:ext>
            </a:extLst>
          </p:cNvPr>
          <p:cNvSpPr>
            <a:spLocks noGrp="1"/>
          </p:cNvSpPr>
          <p:nvPr>
            <p:ph idx="1"/>
          </p:nvPr>
        </p:nvSpPr>
        <p:spPr>
          <a:xfrm>
            <a:off x="5690524" y="1825624"/>
            <a:ext cx="6344159" cy="5032375"/>
          </a:xfrm>
        </p:spPr>
        <p:txBody>
          <a:bodyPr>
            <a:normAutofit fontScale="92500" lnSpcReduction="20000"/>
          </a:bodyPr>
          <a:lstStyle/>
          <a:p>
            <a:r>
              <a:rPr lang="pt-BR" dirty="0"/>
              <a:t>A figura mostra a </a:t>
            </a:r>
            <a:r>
              <a:rPr lang="pt-BR" b="1" i="1" dirty="0"/>
              <a:t>rede neural densa </a:t>
            </a:r>
            <a:r>
              <a:rPr lang="pt-BR" dirty="0"/>
              <a:t>que criamos, com 20 neurônios na camada oculta e 10 na de saída.</a:t>
            </a:r>
          </a:p>
          <a:p>
            <a:pPr lvl="1">
              <a:buFont typeface="Wingdings" panose="05000000000000000000" pitchFamily="2" charset="2"/>
              <a:buChar char="§"/>
            </a:pPr>
            <a:r>
              <a:rPr lang="pt-BR" dirty="0"/>
              <a:t>Cada neurônio está conectado a cada entrada ou neurônio da camada anterior. </a:t>
            </a:r>
          </a:p>
          <a:p>
            <a:r>
              <a:rPr lang="pt-BR" dirty="0"/>
              <a:t>Assim, se alimentarmos a rede com os pixels de uma imagem contendo um número 7.</a:t>
            </a:r>
          </a:p>
          <a:p>
            <a:r>
              <a:rPr lang="pt-BR" dirty="0"/>
              <a:t>Então, desejaríamos que o neurônio de saída que representa o número 7 fosse o que tivesse o maior valor de probabilidade (em teoria 1). </a:t>
            </a:r>
          </a:p>
          <a:p>
            <a:r>
              <a:rPr lang="pt-BR" dirty="0"/>
              <a:t>Portanto, o rótulo dessa imagem é um vetor com 10 elementos contendo 0s, com exceção do elemento que representa o dígito 7, o qual terá o valor 1.</a:t>
            </a:r>
          </a:p>
        </p:txBody>
      </p:sp>
      <p:pic>
        <p:nvPicPr>
          <p:cNvPr id="9" name="Imagem 8">
            <a:extLst>
              <a:ext uri="{FF2B5EF4-FFF2-40B4-BE49-F238E27FC236}">
                <a16:creationId xmlns:a16="http://schemas.microsoft.com/office/drawing/2014/main" id="{F2844AD4-7C33-3EB7-D13D-F32A4BD24A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850" y="2035277"/>
            <a:ext cx="5492316" cy="4211736"/>
          </a:xfrm>
          <a:prstGeom prst="rect">
            <a:avLst/>
          </a:prstGeom>
        </p:spPr>
      </p:pic>
      <p:sp>
        <p:nvSpPr>
          <p:cNvPr id="7" name="Retângulo 6">
            <a:extLst>
              <a:ext uri="{FF2B5EF4-FFF2-40B4-BE49-F238E27FC236}">
                <a16:creationId xmlns:a16="http://schemas.microsoft.com/office/drawing/2014/main" id="{11F06E1B-7349-56A4-881B-F4428A8D7249}"/>
              </a:ext>
            </a:extLst>
          </p:cNvPr>
          <p:cNvSpPr/>
          <p:nvPr/>
        </p:nvSpPr>
        <p:spPr>
          <a:xfrm>
            <a:off x="5341857" y="4532671"/>
            <a:ext cx="309339" cy="268728"/>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5243306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C73F90A-A1DC-7EC6-6004-09BEF81E53DF}"/>
              </a:ext>
            </a:extLst>
          </p:cNvPr>
          <p:cNvSpPr>
            <a:spLocks noGrp="1"/>
          </p:cNvSpPr>
          <p:nvPr>
            <p:ph type="title"/>
          </p:nvPr>
        </p:nvSpPr>
        <p:spPr/>
        <p:txBody>
          <a:bodyPr/>
          <a:lstStyle/>
          <a:p>
            <a:r>
              <a:rPr lang="pt-BR" dirty="0"/>
              <a:t>Funções de ativação: </a:t>
            </a:r>
            <a:r>
              <a:rPr lang="pt-BR" dirty="0" err="1"/>
              <a:t>ReLU</a:t>
            </a:r>
            <a:endParaRPr lang="pt-BR" dirty="0"/>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8D388BA6-20BA-FA10-F60F-E68CD6D0A81F}"/>
                  </a:ext>
                </a:extLst>
              </p:cNvPr>
              <p:cNvSpPr>
                <a:spLocks noGrp="1"/>
              </p:cNvSpPr>
              <p:nvPr>
                <p:ph idx="1"/>
              </p:nvPr>
            </p:nvSpPr>
            <p:spPr>
              <a:xfrm>
                <a:off x="5942948" y="1825624"/>
                <a:ext cx="6101570" cy="5032375"/>
              </a:xfrm>
            </p:spPr>
            <p:txBody>
              <a:bodyPr>
                <a:normAutofit/>
              </a:bodyPr>
              <a:lstStyle/>
              <a:p>
                <a:r>
                  <a:rPr lang="pt-BR" dirty="0">
                    <a:solidFill>
                      <a:schemeClr val="tx1"/>
                    </a:solidFill>
                  </a:rPr>
                  <a:t>Como vimos, a camada oculta usa funções de ativação </a:t>
                </a:r>
                <a:r>
                  <a:rPr lang="pt-BR" b="1" i="1" dirty="0" err="1">
                    <a:solidFill>
                      <a:schemeClr val="tx1"/>
                    </a:solidFill>
                  </a:rPr>
                  <a:t>Rectified</a:t>
                </a:r>
                <a:r>
                  <a:rPr lang="pt-BR" b="1" i="1" dirty="0">
                    <a:solidFill>
                      <a:schemeClr val="tx1"/>
                    </a:solidFill>
                  </a:rPr>
                  <a:t> Linear Unit </a:t>
                </a:r>
                <a:r>
                  <a:rPr lang="pt-BR" dirty="0">
                    <a:solidFill>
                      <a:schemeClr val="tx1"/>
                    </a:solidFill>
                  </a:rPr>
                  <a:t>(</a:t>
                </a:r>
                <a:r>
                  <a:rPr lang="pt-BR" dirty="0" err="1">
                    <a:solidFill>
                      <a:schemeClr val="tx1"/>
                    </a:solidFill>
                  </a:rPr>
                  <a:t>ReLU</a:t>
                </a:r>
                <a:r>
                  <a:rPr lang="pt-BR" dirty="0">
                    <a:solidFill>
                      <a:schemeClr val="tx1"/>
                    </a:solidFill>
                  </a:rPr>
                  <a:t>) em seus neurônios.</a:t>
                </a:r>
              </a:p>
              <a:p>
                <a:r>
                  <a:rPr lang="pt-BR" dirty="0">
                    <a:solidFill>
                      <a:schemeClr val="tx1"/>
                    </a:solidFill>
                  </a:rPr>
                  <a:t>É uma </a:t>
                </a:r>
                <a:r>
                  <a:rPr lang="pt-BR" b="1" i="1" dirty="0">
                    <a:solidFill>
                      <a:schemeClr val="tx1"/>
                    </a:solidFill>
                  </a:rPr>
                  <a:t>função não-linear </a:t>
                </a:r>
                <a:r>
                  <a:rPr lang="pt-BR" dirty="0">
                    <a:solidFill>
                      <a:schemeClr val="tx1"/>
                    </a:solidFill>
                  </a:rPr>
                  <a:t>em que sua saída é igual 0 quando </a:t>
                </a:r>
                <a14:m>
                  <m:oMath xmlns:m="http://schemas.openxmlformats.org/officeDocument/2006/math">
                    <m:r>
                      <a:rPr lang="pt-BR" i="1">
                        <a:solidFill>
                          <a:schemeClr val="tx1"/>
                        </a:solidFill>
                        <a:latin typeface="Cambria Math" panose="02040503050406030204" pitchFamily="18" charset="0"/>
                      </a:rPr>
                      <m:t>𝑔</m:t>
                    </m:r>
                    <m:d>
                      <m:dPr>
                        <m:ctrlPr>
                          <a:rPr lang="pt-BR" i="1">
                            <a:solidFill>
                              <a:schemeClr val="tx1"/>
                            </a:solidFill>
                            <a:latin typeface="Cambria Math" panose="02040503050406030204" pitchFamily="18" charset="0"/>
                          </a:rPr>
                        </m:ctrlPr>
                      </m:dPr>
                      <m:e>
                        <m:r>
                          <a:rPr lang="pt-BR" b="1" i="1">
                            <a:solidFill>
                              <a:schemeClr val="tx1"/>
                            </a:solidFill>
                            <a:latin typeface="Cambria Math" panose="02040503050406030204" pitchFamily="18" charset="0"/>
                          </a:rPr>
                          <m:t>𝒙</m:t>
                        </m:r>
                      </m:e>
                    </m:d>
                    <m:r>
                      <a:rPr lang="pt-BR" b="0" i="1" smtClean="0">
                        <a:solidFill>
                          <a:schemeClr val="tx1"/>
                        </a:solidFill>
                        <a:latin typeface="Cambria Math" panose="02040503050406030204" pitchFamily="18" charset="0"/>
                      </a:rPr>
                      <m:t>≤0</m:t>
                    </m:r>
                  </m:oMath>
                </a14:m>
                <a:r>
                  <a:rPr lang="pt-BR" dirty="0">
                    <a:solidFill>
                      <a:schemeClr val="tx1"/>
                    </a:solidFill>
                  </a:rPr>
                  <a:t> e o próprio </a:t>
                </a:r>
                <a14:m>
                  <m:oMath xmlns:m="http://schemas.openxmlformats.org/officeDocument/2006/math">
                    <m:r>
                      <a:rPr lang="pt-BR" i="1">
                        <a:solidFill>
                          <a:schemeClr val="tx1"/>
                        </a:solidFill>
                        <a:latin typeface="Cambria Math" panose="02040503050406030204" pitchFamily="18" charset="0"/>
                      </a:rPr>
                      <m:t>𝑔</m:t>
                    </m:r>
                    <m:r>
                      <a:rPr lang="pt-BR" i="1">
                        <a:solidFill>
                          <a:schemeClr val="tx1"/>
                        </a:solidFill>
                        <a:latin typeface="Cambria Math" panose="02040503050406030204" pitchFamily="18" charset="0"/>
                      </a:rPr>
                      <m:t>(</m:t>
                    </m:r>
                    <m:r>
                      <a:rPr lang="pt-BR" b="1" i="1">
                        <a:solidFill>
                          <a:schemeClr val="tx1"/>
                        </a:solidFill>
                        <a:latin typeface="Cambria Math" panose="02040503050406030204" pitchFamily="18" charset="0"/>
                      </a:rPr>
                      <m:t>𝒙</m:t>
                    </m:r>
                    <m:r>
                      <a:rPr lang="pt-BR" i="1">
                        <a:solidFill>
                          <a:schemeClr val="tx1"/>
                        </a:solidFill>
                        <a:latin typeface="Cambria Math" panose="02040503050406030204" pitchFamily="18" charset="0"/>
                      </a:rPr>
                      <m:t>)</m:t>
                    </m:r>
                  </m:oMath>
                </a14:m>
                <a:r>
                  <a:rPr lang="pt-BR" dirty="0">
                    <a:solidFill>
                      <a:schemeClr val="tx1"/>
                    </a:solidFill>
                  </a:rPr>
                  <a:t> quando </a:t>
                </a:r>
                <a14:m>
                  <m:oMath xmlns:m="http://schemas.openxmlformats.org/officeDocument/2006/math">
                    <m:r>
                      <a:rPr lang="pt-BR" i="1">
                        <a:solidFill>
                          <a:schemeClr val="tx1"/>
                        </a:solidFill>
                        <a:latin typeface="Cambria Math" panose="02040503050406030204" pitchFamily="18" charset="0"/>
                      </a:rPr>
                      <m:t>𝑔</m:t>
                    </m:r>
                    <m:d>
                      <m:dPr>
                        <m:ctrlPr>
                          <a:rPr lang="pt-BR" i="1">
                            <a:solidFill>
                              <a:schemeClr val="tx1"/>
                            </a:solidFill>
                            <a:latin typeface="Cambria Math" panose="02040503050406030204" pitchFamily="18" charset="0"/>
                          </a:rPr>
                        </m:ctrlPr>
                      </m:dPr>
                      <m:e>
                        <m:r>
                          <a:rPr lang="pt-BR" b="1" i="1">
                            <a:solidFill>
                              <a:schemeClr val="tx1"/>
                            </a:solidFill>
                            <a:latin typeface="Cambria Math" panose="02040503050406030204" pitchFamily="18" charset="0"/>
                          </a:rPr>
                          <m:t>𝒙</m:t>
                        </m:r>
                      </m:e>
                    </m:d>
                    <m:r>
                      <a:rPr lang="pt-BR" b="0" i="1" smtClean="0">
                        <a:solidFill>
                          <a:schemeClr val="tx1"/>
                        </a:solidFill>
                        <a:latin typeface="Cambria Math" panose="02040503050406030204" pitchFamily="18" charset="0"/>
                      </a:rPr>
                      <m:t>&gt;0</m:t>
                    </m:r>
                  </m:oMath>
                </a14:m>
                <a:r>
                  <a:rPr lang="pt-BR" dirty="0">
                    <a:solidFill>
                      <a:schemeClr val="tx1"/>
                    </a:solidFill>
                  </a:rPr>
                  <a:t>.</a:t>
                </a:r>
              </a:p>
              <a:p>
                <a:r>
                  <a:rPr lang="pt-BR" dirty="0">
                    <a:solidFill>
                      <a:schemeClr val="tx1"/>
                    </a:solidFill>
                  </a:rPr>
                  <a:t>É</a:t>
                </a:r>
                <a:r>
                  <a:rPr lang="pt-BR" b="0" i="0" dirty="0">
                    <a:solidFill>
                      <a:schemeClr val="tx1"/>
                    </a:solidFill>
                    <a:effectLst/>
                  </a:rPr>
                  <a:t> uma das funções mais amplamente utilizadas em redes neurais</a:t>
                </a:r>
                <a:r>
                  <a:rPr lang="pt-BR" dirty="0">
                    <a:solidFill>
                      <a:schemeClr val="tx1"/>
                    </a:solidFill>
                  </a:rPr>
                  <a:t>.</a:t>
                </a:r>
              </a:p>
              <a:p>
                <a:r>
                  <a:rPr lang="pt-BR" dirty="0">
                    <a:solidFill>
                      <a:schemeClr val="tx1"/>
                    </a:solidFill>
                  </a:rPr>
                  <a:t>Suas</a:t>
                </a:r>
                <a:r>
                  <a:rPr lang="pt-BR" b="0" i="0" dirty="0">
                    <a:solidFill>
                      <a:schemeClr val="tx1"/>
                    </a:solidFill>
                    <a:effectLst/>
                  </a:rPr>
                  <a:t> principais vantagens são a sua simplicidade e eficiência computacional</a:t>
                </a:r>
                <a:r>
                  <a:rPr lang="pt-BR" dirty="0"/>
                  <a:t>.</a:t>
                </a:r>
                <a:endParaRPr lang="pt-BR" b="0" i="0" dirty="0">
                  <a:solidFill>
                    <a:schemeClr val="tx1"/>
                  </a:solidFill>
                  <a:effectLst/>
                </a:endParaRPr>
              </a:p>
            </p:txBody>
          </p:sp>
        </mc:Choice>
        <mc:Fallback xmlns="">
          <p:sp>
            <p:nvSpPr>
              <p:cNvPr id="3" name="Espaço Reservado para Conteúdo 2">
                <a:extLst>
                  <a:ext uri="{FF2B5EF4-FFF2-40B4-BE49-F238E27FC236}">
                    <a16:creationId xmlns:a16="http://schemas.microsoft.com/office/drawing/2014/main" id="{8D388BA6-20BA-FA10-F60F-E68CD6D0A81F}"/>
                  </a:ext>
                </a:extLst>
              </p:cNvPr>
              <p:cNvSpPr>
                <a:spLocks noGrp="1" noRot="1" noChangeAspect="1" noMove="1" noResize="1" noEditPoints="1" noAdjustHandles="1" noChangeArrowheads="1" noChangeShapeType="1" noTextEdit="1"/>
              </p:cNvSpPr>
              <p:nvPr>
                <p:ph idx="1"/>
              </p:nvPr>
            </p:nvSpPr>
            <p:spPr>
              <a:xfrm>
                <a:off x="5942948" y="1825624"/>
                <a:ext cx="6101570" cy="5032375"/>
              </a:xfrm>
              <a:blipFill>
                <a:blip r:embed="rId2"/>
                <a:stretch>
                  <a:fillRect l="-1798" t="-1937"/>
                </a:stretch>
              </a:blipFill>
            </p:spPr>
            <p:txBody>
              <a:bodyPr/>
              <a:lstStyle/>
              <a:p>
                <a:r>
                  <a:rPr lang="pt-BR">
                    <a:noFill/>
                  </a:rPr>
                  <a:t> </a:t>
                </a:r>
              </a:p>
            </p:txBody>
          </p:sp>
        </mc:Fallback>
      </mc:AlternateContent>
      <p:pic>
        <p:nvPicPr>
          <p:cNvPr id="4" name="Imagem 3">
            <a:extLst>
              <a:ext uri="{FF2B5EF4-FFF2-40B4-BE49-F238E27FC236}">
                <a16:creationId xmlns:a16="http://schemas.microsoft.com/office/drawing/2014/main" id="{11C662F5-9F6E-54D4-0EB1-F351A724F4BF}"/>
              </a:ext>
            </a:extLst>
          </p:cNvPr>
          <p:cNvPicPr>
            <a:picLocks noChangeAspect="1"/>
          </p:cNvPicPr>
          <p:nvPr/>
        </p:nvPicPr>
        <p:blipFill rotWithShape="1">
          <a:blip r:embed="rId3"/>
          <a:srcRect l="5002" t="6467" r="8442" b="1020"/>
          <a:stretch/>
        </p:blipFill>
        <p:spPr>
          <a:xfrm>
            <a:off x="1299732" y="2400298"/>
            <a:ext cx="3345850" cy="2682043"/>
          </a:xfrm>
          <a:prstGeom prst="rect">
            <a:avLst/>
          </a:prstGeom>
        </p:spPr>
      </p:pic>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0CCE0239-FD33-F545-4DF5-25F8F897793C}"/>
                  </a:ext>
                </a:extLst>
              </p:cNvPr>
              <p:cNvSpPr txBox="1"/>
              <p:nvPr/>
            </p:nvSpPr>
            <p:spPr>
              <a:xfrm>
                <a:off x="1299732" y="5391841"/>
                <a:ext cx="3514872"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pt-BR" sz="2000" i="1" smtClean="0">
                              <a:latin typeface="Cambria Math" panose="02040503050406030204" pitchFamily="18" charset="0"/>
                            </a:rPr>
                          </m:ctrlPr>
                        </m:accPr>
                        <m:e>
                          <m:r>
                            <a:rPr lang="pt-BR" sz="2000" b="0" i="1" smtClean="0">
                              <a:latin typeface="Cambria Math" panose="02040503050406030204" pitchFamily="18" charset="0"/>
                            </a:rPr>
                            <m:t>𝑦</m:t>
                          </m:r>
                        </m:e>
                      </m:acc>
                      <m:r>
                        <a:rPr lang="pt-BR" sz="2000" i="1">
                          <a:latin typeface="Cambria Math" panose="02040503050406030204" pitchFamily="18" charset="0"/>
                        </a:rPr>
                        <m:t>=</m:t>
                      </m:r>
                      <m:r>
                        <a:rPr lang="pt-BR" sz="2000" i="1">
                          <a:latin typeface="Cambria Math" panose="02040503050406030204" pitchFamily="18" charset="0"/>
                        </a:rPr>
                        <m:t>𝑓</m:t>
                      </m:r>
                      <m:d>
                        <m:dPr>
                          <m:ctrlPr>
                            <a:rPr lang="pt-BR" sz="2000" i="1">
                              <a:latin typeface="Cambria Math" panose="02040503050406030204" pitchFamily="18" charset="0"/>
                            </a:rPr>
                          </m:ctrlPr>
                        </m:dPr>
                        <m:e>
                          <m:r>
                            <a:rPr lang="pt-BR" sz="2000" b="0" i="1" smtClean="0">
                              <a:latin typeface="Cambria Math" panose="02040503050406030204" pitchFamily="18" charset="0"/>
                            </a:rPr>
                            <m:t>𝑔</m:t>
                          </m:r>
                          <m:r>
                            <a:rPr lang="pt-BR" sz="2000" b="0" i="1" smtClean="0">
                              <a:latin typeface="Cambria Math" panose="02040503050406030204" pitchFamily="18" charset="0"/>
                            </a:rPr>
                            <m:t>(</m:t>
                          </m:r>
                          <m:r>
                            <a:rPr lang="pt-BR" sz="2000" b="1" i="1" smtClean="0">
                              <a:latin typeface="Cambria Math" panose="02040503050406030204" pitchFamily="18" charset="0"/>
                            </a:rPr>
                            <m:t>𝒙</m:t>
                          </m:r>
                          <m:r>
                            <a:rPr lang="pt-BR" sz="2000" b="0" i="1" smtClean="0">
                              <a:latin typeface="Cambria Math" panose="02040503050406030204" pitchFamily="18" charset="0"/>
                            </a:rPr>
                            <m:t>)</m:t>
                          </m:r>
                        </m:e>
                      </m:d>
                      <m:r>
                        <a:rPr lang="pt-BR" sz="2000" i="1">
                          <a:latin typeface="Cambria Math" panose="02040503050406030204" pitchFamily="18" charset="0"/>
                        </a:rPr>
                        <m:t>=</m:t>
                      </m:r>
                      <m:r>
                        <m:rPr>
                          <m:sty m:val="p"/>
                        </m:rPr>
                        <a:rPr lang="pt-BR" sz="2000">
                          <a:latin typeface="Cambria Math" panose="02040503050406030204" pitchFamily="18" charset="0"/>
                        </a:rPr>
                        <m:t>max</m:t>
                      </m:r>
                      <m:d>
                        <m:dPr>
                          <m:ctrlPr>
                            <a:rPr lang="pt-BR" sz="2000" i="1">
                              <a:latin typeface="Cambria Math" panose="02040503050406030204" pitchFamily="18" charset="0"/>
                            </a:rPr>
                          </m:ctrlPr>
                        </m:dPr>
                        <m:e>
                          <m:r>
                            <a:rPr lang="pt-BR" sz="2000" i="1">
                              <a:latin typeface="Cambria Math" panose="02040503050406030204" pitchFamily="18" charset="0"/>
                            </a:rPr>
                            <m:t>0,</m:t>
                          </m:r>
                          <m:r>
                            <a:rPr lang="pt-BR" sz="2000" i="1">
                              <a:latin typeface="Cambria Math" panose="02040503050406030204" pitchFamily="18" charset="0"/>
                            </a:rPr>
                            <m:t>𝑔</m:t>
                          </m:r>
                          <m:r>
                            <a:rPr lang="pt-BR" sz="2000" i="1">
                              <a:latin typeface="Cambria Math" panose="02040503050406030204" pitchFamily="18" charset="0"/>
                            </a:rPr>
                            <m:t>(</m:t>
                          </m:r>
                          <m:r>
                            <a:rPr lang="pt-BR" sz="2000" b="1" i="1">
                              <a:latin typeface="Cambria Math" panose="02040503050406030204" pitchFamily="18" charset="0"/>
                            </a:rPr>
                            <m:t>𝒙</m:t>
                          </m:r>
                          <m:r>
                            <a:rPr lang="pt-BR" sz="2000" i="1">
                              <a:latin typeface="Cambria Math" panose="02040503050406030204" pitchFamily="18" charset="0"/>
                            </a:rPr>
                            <m:t>)</m:t>
                          </m:r>
                        </m:e>
                      </m:d>
                    </m:oMath>
                  </m:oMathPara>
                </a14:m>
                <a:endParaRPr lang="pt-BR" sz="2000" dirty="0"/>
              </a:p>
            </p:txBody>
          </p:sp>
        </mc:Choice>
        <mc:Fallback xmlns="">
          <p:sp>
            <p:nvSpPr>
              <p:cNvPr id="6" name="CaixaDeTexto 5">
                <a:extLst>
                  <a:ext uri="{FF2B5EF4-FFF2-40B4-BE49-F238E27FC236}">
                    <a16:creationId xmlns:a16="http://schemas.microsoft.com/office/drawing/2014/main" id="{0CCE0239-FD33-F545-4DF5-25F8F897793C}"/>
                  </a:ext>
                </a:extLst>
              </p:cNvPr>
              <p:cNvSpPr txBox="1">
                <a:spLocks noRot="1" noChangeAspect="1" noMove="1" noResize="1" noEditPoints="1" noAdjustHandles="1" noChangeArrowheads="1" noChangeShapeType="1" noTextEdit="1"/>
              </p:cNvSpPr>
              <p:nvPr/>
            </p:nvSpPr>
            <p:spPr>
              <a:xfrm>
                <a:off x="1299732" y="5391841"/>
                <a:ext cx="3514872" cy="400110"/>
              </a:xfrm>
              <a:prstGeom prst="rect">
                <a:avLst/>
              </a:prstGeom>
              <a:blipFill>
                <a:blip r:embed="rId4"/>
                <a:stretch>
                  <a:fillRect t="-6061" b="-15152"/>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 name="CaixaDeTexto 6">
                <a:extLst>
                  <a:ext uri="{FF2B5EF4-FFF2-40B4-BE49-F238E27FC236}">
                    <a16:creationId xmlns:a16="http://schemas.microsoft.com/office/drawing/2014/main" id="{CCBCB575-DEFD-A637-4509-A2EA6FED239F}"/>
                  </a:ext>
                </a:extLst>
              </p:cNvPr>
              <p:cNvSpPr txBox="1"/>
              <p:nvPr/>
            </p:nvSpPr>
            <p:spPr>
              <a:xfrm>
                <a:off x="2597098" y="4928452"/>
                <a:ext cx="1032387" cy="307777"/>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
                        <a:rPr lang="pt-BR" sz="1400" i="1">
                          <a:latin typeface="Cambria Math" panose="02040503050406030204" pitchFamily="18" charset="0"/>
                        </a:rPr>
                        <m:t>𝑔</m:t>
                      </m:r>
                      <m:r>
                        <a:rPr lang="pt-BR" sz="1400" i="1">
                          <a:latin typeface="Cambria Math" panose="02040503050406030204" pitchFamily="18" charset="0"/>
                        </a:rPr>
                        <m:t>(</m:t>
                      </m:r>
                      <m:r>
                        <a:rPr lang="pt-BR" sz="1400" b="1" i="1">
                          <a:latin typeface="Cambria Math" panose="02040503050406030204" pitchFamily="18" charset="0"/>
                        </a:rPr>
                        <m:t>𝒙</m:t>
                      </m:r>
                      <m:r>
                        <a:rPr lang="pt-BR" sz="1400" i="1">
                          <a:latin typeface="Cambria Math" panose="02040503050406030204" pitchFamily="18" charset="0"/>
                        </a:rPr>
                        <m:t>)</m:t>
                      </m:r>
                    </m:oMath>
                  </m:oMathPara>
                </a14:m>
                <a:endParaRPr lang="pt-BR" sz="1400" dirty="0"/>
              </a:p>
            </p:txBody>
          </p:sp>
        </mc:Choice>
        <mc:Fallback xmlns="">
          <p:sp>
            <p:nvSpPr>
              <p:cNvPr id="7" name="CaixaDeTexto 6">
                <a:extLst>
                  <a:ext uri="{FF2B5EF4-FFF2-40B4-BE49-F238E27FC236}">
                    <a16:creationId xmlns:a16="http://schemas.microsoft.com/office/drawing/2014/main" id="{CCBCB575-DEFD-A637-4509-A2EA6FED239F}"/>
                  </a:ext>
                </a:extLst>
              </p:cNvPr>
              <p:cNvSpPr txBox="1">
                <a:spLocks noRot="1" noChangeAspect="1" noMove="1" noResize="1" noEditPoints="1" noAdjustHandles="1" noChangeArrowheads="1" noChangeShapeType="1" noTextEdit="1"/>
              </p:cNvSpPr>
              <p:nvPr/>
            </p:nvSpPr>
            <p:spPr>
              <a:xfrm>
                <a:off x="2597098" y="4928452"/>
                <a:ext cx="1032387" cy="307777"/>
              </a:xfrm>
              <a:prstGeom prst="rect">
                <a:avLst/>
              </a:prstGeom>
              <a:blipFill>
                <a:blip r:embed="rId5"/>
                <a:stretch>
                  <a:fillRect b="-5882"/>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8" name="CaixaDeTexto 7">
                <a:extLst>
                  <a:ext uri="{FF2B5EF4-FFF2-40B4-BE49-F238E27FC236}">
                    <a16:creationId xmlns:a16="http://schemas.microsoft.com/office/drawing/2014/main" id="{F7189EEF-C03A-4427-0967-DC021100FF44}"/>
                  </a:ext>
                </a:extLst>
              </p:cNvPr>
              <p:cNvSpPr txBox="1"/>
              <p:nvPr/>
            </p:nvSpPr>
            <p:spPr>
              <a:xfrm rot="16200000">
                <a:off x="753058" y="3449303"/>
                <a:ext cx="1032387" cy="307777"/>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
                        <a:rPr lang="pt-BR" sz="1400" i="1" smtClean="0">
                          <a:latin typeface="Cambria Math" panose="02040503050406030204" pitchFamily="18" charset="0"/>
                        </a:rPr>
                        <m:t>𝑓</m:t>
                      </m:r>
                      <m:d>
                        <m:dPr>
                          <m:ctrlPr>
                            <a:rPr lang="pt-BR" sz="1400" i="1">
                              <a:latin typeface="Cambria Math" panose="02040503050406030204" pitchFamily="18" charset="0"/>
                            </a:rPr>
                          </m:ctrlPr>
                        </m:dPr>
                        <m:e>
                          <m:r>
                            <a:rPr lang="pt-BR" sz="1400" b="0" i="1" smtClean="0">
                              <a:latin typeface="Cambria Math" panose="02040503050406030204" pitchFamily="18" charset="0"/>
                            </a:rPr>
                            <m:t>𝑔</m:t>
                          </m:r>
                          <m:r>
                            <a:rPr lang="pt-BR" sz="1400" b="0" i="1" smtClean="0">
                              <a:latin typeface="Cambria Math" panose="02040503050406030204" pitchFamily="18" charset="0"/>
                            </a:rPr>
                            <m:t>(</m:t>
                          </m:r>
                          <m:r>
                            <a:rPr lang="pt-BR" sz="1400" b="1" i="1" smtClean="0">
                              <a:latin typeface="Cambria Math" panose="02040503050406030204" pitchFamily="18" charset="0"/>
                            </a:rPr>
                            <m:t>𝒙</m:t>
                          </m:r>
                          <m:r>
                            <a:rPr lang="pt-BR" sz="1400" b="0" i="1" smtClean="0">
                              <a:latin typeface="Cambria Math" panose="02040503050406030204" pitchFamily="18" charset="0"/>
                            </a:rPr>
                            <m:t>)</m:t>
                          </m:r>
                        </m:e>
                      </m:d>
                    </m:oMath>
                  </m:oMathPara>
                </a14:m>
                <a:endParaRPr lang="pt-BR" sz="1400" dirty="0"/>
              </a:p>
            </p:txBody>
          </p:sp>
        </mc:Choice>
        <mc:Fallback xmlns="">
          <p:sp>
            <p:nvSpPr>
              <p:cNvPr id="8" name="CaixaDeTexto 7">
                <a:extLst>
                  <a:ext uri="{FF2B5EF4-FFF2-40B4-BE49-F238E27FC236}">
                    <a16:creationId xmlns:a16="http://schemas.microsoft.com/office/drawing/2014/main" id="{F7189EEF-C03A-4427-0967-DC021100FF44}"/>
                  </a:ext>
                </a:extLst>
              </p:cNvPr>
              <p:cNvSpPr txBox="1">
                <a:spLocks noRot="1" noChangeAspect="1" noMove="1" noResize="1" noEditPoints="1" noAdjustHandles="1" noChangeArrowheads="1" noChangeShapeType="1" noTextEdit="1"/>
              </p:cNvSpPr>
              <p:nvPr/>
            </p:nvSpPr>
            <p:spPr>
              <a:xfrm rot="16200000">
                <a:off x="753058" y="3449303"/>
                <a:ext cx="1032387" cy="307777"/>
              </a:xfrm>
              <a:prstGeom prst="rect">
                <a:avLst/>
              </a:prstGeom>
              <a:blipFill>
                <a:blip r:embed="rId6"/>
                <a:stretch>
                  <a:fillRect r="-8000"/>
                </a:stretch>
              </a:blipFill>
            </p:spPr>
            <p:txBody>
              <a:bodyPr/>
              <a:lstStyle/>
              <a:p>
                <a:r>
                  <a:rPr lang="pt-BR">
                    <a:noFill/>
                  </a:rPr>
                  <a:t> </a:t>
                </a:r>
              </a:p>
            </p:txBody>
          </p:sp>
        </mc:Fallback>
      </mc:AlternateContent>
    </p:spTree>
    <p:extLst>
      <p:ext uri="{BB962C8B-B14F-4D97-AF65-F5344CB8AC3E}">
        <p14:creationId xmlns:p14="http://schemas.microsoft.com/office/powerpoint/2010/main" val="4446031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2E3438D-F516-F1D3-A02F-51857586D07A}"/>
              </a:ext>
            </a:extLst>
          </p:cNvPr>
          <p:cNvSpPr>
            <a:spLocks noGrp="1"/>
          </p:cNvSpPr>
          <p:nvPr>
            <p:ph type="title"/>
          </p:nvPr>
        </p:nvSpPr>
        <p:spPr/>
        <p:txBody>
          <a:bodyPr/>
          <a:lstStyle/>
          <a:p>
            <a:r>
              <a:rPr lang="pt-BR" dirty="0"/>
              <a:t>Funções de ativação: </a:t>
            </a:r>
            <a:r>
              <a:rPr lang="pt-BR" dirty="0" err="1"/>
              <a:t>ReLU</a:t>
            </a:r>
            <a:endParaRPr lang="pt-BR" dirty="0"/>
          </a:p>
        </p:txBody>
      </p:sp>
      <p:sp>
        <p:nvSpPr>
          <p:cNvPr id="3" name="Espaço Reservado para Conteúdo 2">
            <a:extLst>
              <a:ext uri="{FF2B5EF4-FFF2-40B4-BE49-F238E27FC236}">
                <a16:creationId xmlns:a16="http://schemas.microsoft.com/office/drawing/2014/main" id="{BCAAD57B-65A0-9DAD-79FC-2AE2692EB84B}"/>
              </a:ext>
            </a:extLst>
          </p:cNvPr>
          <p:cNvSpPr>
            <a:spLocks noGrp="1"/>
          </p:cNvSpPr>
          <p:nvPr>
            <p:ph idx="1"/>
          </p:nvPr>
        </p:nvSpPr>
        <p:spPr>
          <a:xfrm>
            <a:off x="4933950" y="1825624"/>
            <a:ext cx="7067551" cy="5032375"/>
          </a:xfrm>
        </p:spPr>
        <p:txBody>
          <a:bodyPr>
            <a:normAutofit fontScale="92500"/>
          </a:bodyPr>
          <a:lstStyle/>
          <a:p>
            <a:r>
              <a:rPr lang="pt-BR" b="0" i="0" dirty="0">
                <a:effectLst/>
              </a:rPr>
              <a:t>Ela é computacionalmente eficiente de calcular e ajuda a resolver o problema do </a:t>
            </a:r>
            <a:r>
              <a:rPr lang="pt-BR" b="1" i="1" dirty="0">
                <a:effectLst/>
              </a:rPr>
              <a:t>desaparecimento de gradiente</a:t>
            </a:r>
            <a:r>
              <a:rPr lang="pt-BR" b="0" i="0" dirty="0">
                <a:effectLst/>
              </a:rPr>
              <a:t>, que ocorre com funções de ativação como a sigmoide e tangente hiperbólica quando usadas </a:t>
            </a:r>
            <a:r>
              <a:rPr lang="pt-BR" b="1" i="1" dirty="0">
                <a:effectLst/>
              </a:rPr>
              <a:t>em redes profundas</a:t>
            </a:r>
            <a:r>
              <a:rPr lang="pt-BR" b="0" i="0" dirty="0">
                <a:effectLst/>
              </a:rPr>
              <a:t>. </a:t>
            </a:r>
          </a:p>
          <a:p>
            <a:r>
              <a:rPr lang="pt-BR" b="0" i="0" dirty="0">
                <a:effectLst/>
              </a:rPr>
              <a:t>Além disso, ela introduz </a:t>
            </a:r>
            <a:r>
              <a:rPr lang="pt-BR" b="1" i="1" dirty="0">
                <a:solidFill>
                  <a:srgbClr val="00B050"/>
                </a:solidFill>
                <a:effectLst/>
              </a:rPr>
              <a:t>não linearidade </a:t>
            </a:r>
            <a:r>
              <a:rPr lang="pt-BR" b="0" i="0" dirty="0">
                <a:effectLst/>
              </a:rPr>
              <a:t>nas redes, permitindo que elas </a:t>
            </a:r>
            <a:r>
              <a:rPr lang="pt-BR" b="1" i="1" dirty="0">
                <a:solidFill>
                  <a:srgbClr val="00B050"/>
                </a:solidFill>
                <a:effectLst/>
              </a:rPr>
              <a:t>aprendam padrões e a modelar relacionamentos complexos nos dados</a:t>
            </a:r>
            <a:r>
              <a:rPr lang="pt-BR" b="0" i="0" dirty="0">
                <a:effectLst/>
              </a:rPr>
              <a:t>.</a:t>
            </a:r>
          </a:p>
          <a:p>
            <a:r>
              <a:rPr lang="pt-BR" b="0" i="0" dirty="0">
                <a:effectLst/>
              </a:rPr>
              <a:t>Redes compostas apenas por neurônios com funções de ativação linear seriam limitadas a modelar relacionamentos lineares entre os dados de entrada e saída.</a:t>
            </a:r>
          </a:p>
        </p:txBody>
      </p:sp>
      <p:grpSp>
        <p:nvGrpSpPr>
          <p:cNvPr id="8" name="Agrupar 7">
            <a:extLst>
              <a:ext uri="{FF2B5EF4-FFF2-40B4-BE49-F238E27FC236}">
                <a16:creationId xmlns:a16="http://schemas.microsoft.com/office/drawing/2014/main" id="{96D25B35-7AEB-C9E2-F3D0-6D1D9EAFA19D}"/>
              </a:ext>
            </a:extLst>
          </p:cNvPr>
          <p:cNvGrpSpPr/>
          <p:nvPr/>
        </p:nvGrpSpPr>
        <p:grpSpPr>
          <a:xfrm>
            <a:off x="505763" y="2428873"/>
            <a:ext cx="3699241" cy="3391653"/>
            <a:chOff x="1115363" y="2400298"/>
            <a:chExt cx="3699241" cy="3391653"/>
          </a:xfrm>
        </p:grpSpPr>
        <p:pic>
          <p:nvPicPr>
            <p:cNvPr id="4" name="Imagem 3">
              <a:extLst>
                <a:ext uri="{FF2B5EF4-FFF2-40B4-BE49-F238E27FC236}">
                  <a16:creationId xmlns:a16="http://schemas.microsoft.com/office/drawing/2014/main" id="{96ECAEDE-8070-9B44-26C9-52D815BFED42}"/>
                </a:ext>
              </a:extLst>
            </p:cNvPr>
            <p:cNvPicPr>
              <a:picLocks noChangeAspect="1"/>
            </p:cNvPicPr>
            <p:nvPr/>
          </p:nvPicPr>
          <p:blipFill rotWithShape="1">
            <a:blip r:embed="rId3"/>
            <a:srcRect l="5002" t="6467" r="8442" b="1020"/>
            <a:stretch/>
          </p:blipFill>
          <p:spPr>
            <a:xfrm>
              <a:off x="1299732" y="2400298"/>
              <a:ext cx="3345850" cy="2682043"/>
            </a:xfrm>
            <a:prstGeom prst="rect">
              <a:avLst/>
            </a:prstGeom>
          </p:spPr>
        </p:pic>
        <mc:AlternateContent xmlns:mc="http://schemas.openxmlformats.org/markup-compatibility/2006" xmlns:a14="http://schemas.microsoft.com/office/drawing/2010/main">
          <mc:Choice Requires="a14">
            <p:sp>
              <p:nvSpPr>
                <p:cNvPr id="5" name="CaixaDeTexto 4">
                  <a:extLst>
                    <a:ext uri="{FF2B5EF4-FFF2-40B4-BE49-F238E27FC236}">
                      <a16:creationId xmlns:a16="http://schemas.microsoft.com/office/drawing/2014/main" id="{5712CB71-5F2C-4AA7-C445-78041D010827}"/>
                    </a:ext>
                  </a:extLst>
                </p:cNvPr>
                <p:cNvSpPr txBox="1"/>
                <p:nvPr/>
              </p:nvSpPr>
              <p:spPr>
                <a:xfrm>
                  <a:off x="1299732" y="5391841"/>
                  <a:ext cx="3514872"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pt-BR" sz="2000" i="1" smtClean="0">
                                <a:latin typeface="Cambria Math" panose="02040503050406030204" pitchFamily="18" charset="0"/>
                              </a:rPr>
                            </m:ctrlPr>
                          </m:accPr>
                          <m:e>
                            <m:r>
                              <a:rPr lang="pt-BR" sz="2000" b="0" i="1" smtClean="0">
                                <a:latin typeface="Cambria Math" panose="02040503050406030204" pitchFamily="18" charset="0"/>
                              </a:rPr>
                              <m:t>𝑦</m:t>
                            </m:r>
                          </m:e>
                        </m:acc>
                        <m:r>
                          <a:rPr lang="pt-BR" sz="2000" i="1">
                            <a:latin typeface="Cambria Math" panose="02040503050406030204" pitchFamily="18" charset="0"/>
                          </a:rPr>
                          <m:t>=</m:t>
                        </m:r>
                        <m:r>
                          <a:rPr lang="pt-BR" sz="2000" i="1">
                            <a:latin typeface="Cambria Math" panose="02040503050406030204" pitchFamily="18" charset="0"/>
                          </a:rPr>
                          <m:t>𝑓</m:t>
                        </m:r>
                        <m:d>
                          <m:dPr>
                            <m:ctrlPr>
                              <a:rPr lang="pt-BR" sz="2000" i="1">
                                <a:latin typeface="Cambria Math" panose="02040503050406030204" pitchFamily="18" charset="0"/>
                              </a:rPr>
                            </m:ctrlPr>
                          </m:dPr>
                          <m:e>
                            <m:r>
                              <a:rPr lang="pt-BR" sz="2000" b="0" i="1" smtClean="0">
                                <a:latin typeface="Cambria Math" panose="02040503050406030204" pitchFamily="18" charset="0"/>
                              </a:rPr>
                              <m:t>𝑔</m:t>
                            </m:r>
                            <m:r>
                              <a:rPr lang="pt-BR" sz="2000" b="0" i="1" smtClean="0">
                                <a:latin typeface="Cambria Math" panose="02040503050406030204" pitchFamily="18" charset="0"/>
                              </a:rPr>
                              <m:t>(</m:t>
                            </m:r>
                            <m:r>
                              <a:rPr lang="pt-BR" sz="2000" b="1" i="1" smtClean="0">
                                <a:latin typeface="Cambria Math" panose="02040503050406030204" pitchFamily="18" charset="0"/>
                              </a:rPr>
                              <m:t>𝒙</m:t>
                            </m:r>
                            <m:r>
                              <a:rPr lang="pt-BR" sz="2000" b="0" i="1" smtClean="0">
                                <a:latin typeface="Cambria Math" panose="02040503050406030204" pitchFamily="18" charset="0"/>
                              </a:rPr>
                              <m:t>)</m:t>
                            </m:r>
                          </m:e>
                        </m:d>
                        <m:r>
                          <a:rPr lang="pt-BR" sz="2000" i="1">
                            <a:latin typeface="Cambria Math" panose="02040503050406030204" pitchFamily="18" charset="0"/>
                          </a:rPr>
                          <m:t>=</m:t>
                        </m:r>
                        <m:r>
                          <m:rPr>
                            <m:sty m:val="p"/>
                          </m:rPr>
                          <a:rPr lang="pt-BR" sz="2000">
                            <a:latin typeface="Cambria Math" panose="02040503050406030204" pitchFamily="18" charset="0"/>
                          </a:rPr>
                          <m:t>max</m:t>
                        </m:r>
                        <m:d>
                          <m:dPr>
                            <m:ctrlPr>
                              <a:rPr lang="pt-BR" sz="2000" i="1">
                                <a:latin typeface="Cambria Math" panose="02040503050406030204" pitchFamily="18" charset="0"/>
                              </a:rPr>
                            </m:ctrlPr>
                          </m:dPr>
                          <m:e>
                            <m:r>
                              <a:rPr lang="pt-BR" sz="2000" i="1">
                                <a:latin typeface="Cambria Math" panose="02040503050406030204" pitchFamily="18" charset="0"/>
                              </a:rPr>
                              <m:t>0,</m:t>
                            </m:r>
                            <m:r>
                              <a:rPr lang="pt-BR" sz="2000" i="1">
                                <a:latin typeface="Cambria Math" panose="02040503050406030204" pitchFamily="18" charset="0"/>
                              </a:rPr>
                              <m:t>𝑔</m:t>
                            </m:r>
                            <m:r>
                              <a:rPr lang="pt-BR" sz="2000" i="1">
                                <a:latin typeface="Cambria Math" panose="02040503050406030204" pitchFamily="18" charset="0"/>
                              </a:rPr>
                              <m:t>(</m:t>
                            </m:r>
                            <m:r>
                              <a:rPr lang="pt-BR" sz="2000" b="1" i="1">
                                <a:latin typeface="Cambria Math" panose="02040503050406030204" pitchFamily="18" charset="0"/>
                              </a:rPr>
                              <m:t>𝒙</m:t>
                            </m:r>
                            <m:r>
                              <a:rPr lang="pt-BR" sz="2000" i="1">
                                <a:latin typeface="Cambria Math" panose="02040503050406030204" pitchFamily="18" charset="0"/>
                              </a:rPr>
                              <m:t>)</m:t>
                            </m:r>
                          </m:e>
                        </m:d>
                      </m:oMath>
                    </m:oMathPara>
                  </a14:m>
                  <a:endParaRPr lang="pt-BR" sz="2000" dirty="0"/>
                </a:p>
              </p:txBody>
            </p:sp>
          </mc:Choice>
          <mc:Fallback xmlns="">
            <p:sp>
              <p:nvSpPr>
                <p:cNvPr id="5" name="CaixaDeTexto 4">
                  <a:extLst>
                    <a:ext uri="{FF2B5EF4-FFF2-40B4-BE49-F238E27FC236}">
                      <a16:creationId xmlns:a16="http://schemas.microsoft.com/office/drawing/2014/main" id="{5712CB71-5F2C-4AA7-C445-78041D010827}"/>
                    </a:ext>
                  </a:extLst>
                </p:cNvPr>
                <p:cNvSpPr txBox="1">
                  <a:spLocks noRot="1" noChangeAspect="1" noMove="1" noResize="1" noEditPoints="1" noAdjustHandles="1" noChangeArrowheads="1" noChangeShapeType="1" noTextEdit="1"/>
                </p:cNvSpPr>
                <p:nvPr/>
              </p:nvSpPr>
              <p:spPr>
                <a:xfrm>
                  <a:off x="1299732" y="5391841"/>
                  <a:ext cx="3514872" cy="400110"/>
                </a:xfrm>
                <a:prstGeom prst="rect">
                  <a:avLst/>
                </a:prstGeom>
                <a:blipFill>
                  <a:blip r:embed="rId4"/>
                  <a:stretch>
                    <a:fillRect t="-6061" b="-15152"/>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 name="CaixaDeTexto 6">
                  <a:extLst>
                    <a:ext uri="{FF2B5EF4-FFF2-40B4-BE49-F238E27FC236}">
                      <a16:creationId xmlns:a16="http://schemas.microsoft.com/office/drawing/2014/main" id="{39646284-D717-CCFF-C733-4613ED4C2067}"/>
                    </a:ext>
                  </a:extLst>
                </p:cNvPr>
                <p:cNvSpPr txBox="1"/>
                <p:nvPr/>
              </p:nvSpPr>
              <p:spPr>
                <a:xfrm rot="16200000">
                  <a:off x="753058" y="3449303"/>
                  <a:ext cx="1032387" cy="307777"/>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
                          <a:rPr lang="pt-BR" sz="1400" i="1" smtClean="0">
                            <a:latin typeface="Cambria Math" panose="02040503050406030204" pitchFamily="18" charset="0"/>
                          </a:rPr>
                          <m:t>𝑓</m:t>
                        </m:r>
                        <m:d>
                          <m:dPr>
                            <m:ctrlPr>
                              <a:rPr lang="pt-BR" sz="1400" i="1">
                                <a:latin typeface="Cambria Math" panose="02040503050406030204" pitchFamily="18" charset="0"/>
                              </a:rPr>
                            </m:ctrlPr>
                          </m:dPr>
                          <m:e>
                            <m:r>
                              <a:rPr lang="pt-BR" sz="1400" b="0" i="1" smtClean="0">
                                <a:latin typeface="Cambria Math" panose="02040503050406030204" pitchFamily="18" charset="0"/>
                              </a:rPr>
                              <m:t>𝑔</m:t>
                            </m:r>
                            <m:r>
                              <a:rPr lang="pt-BR" sz="1400" b="0" i="1" smtClean="0">
                                <a:latin typeface="Cambria Math" panose="02040503050406030204" pitchFamily="18" charset="0"/>
                              </a:rPr>
                              <m:t>(</m:t>
                            </m:r>
                            <m:r>
                              <a:rPr lang="pt-BR" sz="1400" b="1" i="1" smtClean="0">
                                <a:latin typeface="Cambria Math" panose="02040503050406030204" pitchFamily="18" charset="0"/>
                              </a:rPr>
                              <m:t>𝒙</m:t>
                            </m:r>
                            <m:r>
                              <a:rPr lang="pt-BR" sz="1400" b="0" i="1" smtClean="0">
                                <a:latin typeface="Cambria Math" panose="02040503050406030204" pitchFamily="18" charset="0"/>
                              </a:rPr>
                              <m:t>)</m:t>
                            </m:r>
                          </m:e>
                        </m:d>
                      </m:oMath>
                    </m:oMathPara>
                  </a14:m>
                  <a:endParaRPr lang="pt-BR" sz="1400" dirty="0"/>
                </a:p>
              </p:txBody>
            </p:sp>
          </mc:Choice>
          <mc:Fallback xmlns="">
            <p:sp>
              <p:nvSpPr>
                <p:cNvPr id="7" name="CaixaDeTexto 6">
                  <a:extLst>
                    <a:ext uri="{FF2B5EF4-FFF2-40B4-BE49-F238E27FC236}">
                      <a16:creationId xmlns:a16="http://schemas.microsoft.com/office/drawing/2014/main" id="{39646284-D717-CCFF-C733-4613ED4C2067}"/>
                    </a:ext>
                  </a:extLst>
                </p:cNvPr>
                <p:cNvSpPr txBox="1">
                  <a:spLocks noRot="1" noChangeAspect="1" noMove="1" noResize="1" noEditPoints="1" noAdjustHandles="1" noChangeArrowheads="1" noChangeShapeType="1" noTextEdit="1"/>
                </p:cNvSpPr>
                <p:nvPr/>
              </p:nvSpPr>
              <p:spPr>
                <a:xfrm rot="16200000">
                  <a:off x="753058" y="3449303"/>
                  <a:ext cx="1032387" cy="307777"/>
                </a:xfrm>
                <a:prstGeom prst="rect">
                  <a:avLst/>
                </a:prstGeom>
                <a:blipFill>
                  <a:blip r:embed="rId5"/>
                  <a:stretch>
                    <a:fillRect r="-8000"/>
                  </a:stretch>
                </a:blipFill>
              </p:spPr>
              <p:txBody>
                <a:bodyPr/>
                <a:lstStyle/>
                <a:p>
                  <a:r>
                    <a:rPr lang="pt-BR">
                      <a:noFill/>
                    </a:rPr>
                    <a:t> </a:t>
                  </a:r>
                </a:p>
              </p:txBody>
            </p:sp>
          </mc:Fallback>
        </mc:AlternateContent>
      </p:grpSp>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0D10596A-3E18-4D4A-6415-9CDBEC4E9929}"/>
                  </a:ext>
                </a:extLst>
              </p:cNvPr>
              <p:cNvSpPr txBox="1"/>
              <p:nvPr/>
            </p:nvSpPr>
            <p:spPr>
              <a:xfrm>
                <a:off x="1968448" y="4976077"/>
                <a:ext cx="1032387" cy="307777"/>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
                        <a:rPr lang="pt-BR" sz="1400" i="1">
                          <a:latin typeface="Cambria Math" panose="02040503050406030204" pitchFamily="18" charset="0"/>
                        </a:rPr>
                        <m:t>𝑔</m:t>
                      </m:r>
                      <m:r>
                        <a:rPr lang="pt-BR" sz="1400" i="1">
                          <a:latin typeface="Cambria Math" panose="02040503050406030204" pitchFamily="18" charset="0"/>
                        </a:rPr>
                        <m:t>(</m:t>
                      </m:r>
                      <m:r>
                        <a:rPr lang="pt-BR" sz="1400" b="1" i="1">
                          <a:latin typeface="Cambria Math" panose="02040503050406030204" pitchFamily="18" charset="0"/>
                        </a:rPr>
                        <m:t>𝒙</m:t>
                      </m:r>
                      <m:r>
                        <a:rPr lang="pt-BR" sz="1400" i="1">
                          <a:latin typeface="Cambria Math" panose="02040503050406030204" pitchFamily="18" charset="0"/>
                        </a:rPr>
                        <m:t>)</m:t>
                      </m:r>
                    </m:oMath>
                  </m:oMathPara>
                </a14:m>
                <a:endParaRPr lang="pt-BR" sz="1400" dirty="0"/>
              </a:p>
            </p:txBody>
          </p:sp>
        </mc:Choice>
        <mc:Fallback xmlns="">
          <p:sp>
            <p:nvSpPr>
              <p:cNvPr id="6" name="CaixaDeTexto 5">
                <a:extLst>
                  <a:ext uri="{FF2B5EF4-FFF2-40B4-BE49-F238E27FC236}">
                    <a16:creationId xmlns:a16="http://schemas.microsoft.com/office/drawing/2014/main" id="{0D10596A-3E18-4D4A-6415-9CDBEC4E9929}"/>
                  </a:ext>
                </a:extLst>
              </p:cNvPr>
              <p:cNvSpPr txBox="1">
                <a:spLocks noRot="1" noChangeAspect="1" noMove="1" noResize="1" noEditPoints="1" noAdjustHandles="1" noChangeArrowheads="1" noChangeShapeType="1" noTextEdit="1"/>
              </p:cNvSpPr>
              <p:nvPr/>
            </p:nvSpPr>
            <p:spPr>
              <a:xfrm>
                <a:off x="1968448" y="4976077"/>
                <a:ext cx="1032387" cy="307777"/>
              </a:xfrm>
              <a:prstGeom prst="rect">
                <a:avLst/>
              </a:prstGeom>
              <a:blipFill>
                <a:blip r:embed="rId6"/>
                <a:stretch>
                  <a:fillRect b="-5882"/>
                </a:stretch>
              </a:blipFill>
            </p:spPr>
            <p:txBody>
              <a:bodyPr/>
              <a:lstStyle/>
              <a:p>
                <a:r>
                  <a:rPr lang="pt-BR">
                    <a:noFill/>
                  </a:rPr>
                  <a:t> </a:t>
                </a:r>
              </a:p>
            </p:txBody>
          </p:sp>
        </mc:Fallback>
      </mc:AlternateContent>
    </p:spTree>
    <p:extLst>
      <p:ext uri="{BB962C8B-B14F-4D97-AF65-F5344CB8AC3E}">
        <p14:creationId xmlns:p14="http://schemas.microsoft.com/office/powerpoint/2010/main" val="178674213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2E3438D-F516-F1D3-A02F-51857586D07A}"/>
              </a:ext>
            </a:extLst>
          </p:cNvPr>
          <p:cNvSpPr>
            <a:spLocks noGrp="1"/>
          </p:cNvSpPr>
          <p:nvPr>
            <p:ph type="title"/>
          </p:nvPr>
        </p:nvSpPr>
        <p:spPr/>
        <p:txBody>
          <a:bodyPr/>
          <a:lstStyle/>
          <a:p>
            <a:r>
              <a:rPr lang="pt-BR" dirty="0"/>
              <a:t>Funções de ativação: </a:t>
            </a:r>
            <a:r>
              <a:rPr lang="pt-BR" dirty="0" err="1"/>
              <a:t>ReLU</a:t>
            </a:r>
            <a:endParaRPr lang="pt-BR" dirty="0"/>
          </a:p>
        </p:txBody>
      </p:sp>
      <p:sp>
        <p:nvSpPr>
          <p:cNvPr id="3" name="Espaço Reservado para Conteúdo 2">
            <a:extLst>
              <a:ext uri="{FF2B5EF4-FFF2-40B4-BE49-F238E27FC236}">
                <a16:creationId xmlns:a16="http://schemas.microsoft.com/office/drawing/2014/main" id="{BCAAD57B-65A0-9DAD-79FC-2AE2692EB84B}"/>
              </a:ext>
            </a:extLst>
          </p:cNvPr>
          <p:cNvSpPr>
            <a:spLocks noGrp="1"/>
          </p:cNvSpPr>
          <p:nvPr>
            <p:ph idx="1"/>
          </p:nvPr>
        </p:nvSpPr>
        <p:spPr>
          <a:xfrm>
            <a:off x="5505450" y="1825624"/>
            <a:ext cx="6496051" cy="5032375"/>
          </a:xfrm>
        </p:spPr>
        <p:txBody>
          <a:bodyPr>
            <a:normAutofit/>
          </a:bodyPr>
          <a:lstStyle/>
          <a:p>
            <a:r>
              <a:rPr lang="pt-BR" b="0" i="0" dirty="0">
                <a:effectLst/>
              </a:rPr>
              <a:t>Uma desvantagem é que ela pode levar ao problema da </a:t>
            </a:r>
            <a:r>
              <a:rPr lang="pt-BR" b="1" i="1" dirty="0" err="1">
                <a:effectLst/>
              </a:rPr>
              <a:t>ReLU</a:t>
            </a:r>
            <a:r>
              <a:rPr lang="pt-BR" b="1" i="1" dirty="0">
                <a:effectLst/>
              </a:rPr>
              <a:t> agonizante</a:t>
            </a:r>
            <a:r>
              <a:rPr lang="pt-BR" b="0" i="0" dirty="0">
                <a:effectLst/>
              </a:rPr>
              <a:t>.</a:t>
            </a:r>
          </a:p>
          <a:p>
            <a:r>
              <a:rPr lang="pt-BR" b="0" i="0" dirty="0">
                <a:effectLst/>
              </a:rPr>
              <a:t>Esse problema ocorre quando um grande número de neurônios em uma rede neural tem saída igual a zero durante o treinamento e não conseguem atualizar seus pesos durante a retropropagação. </a:t>
            </a:r>
          </a:p>
          <a:p>
            <a:r>
              <a:rPr lang="pt-BR" b="0" i="0" dirty="0">
                <a:effectLst/>
              </a:rPr>
              <a:t>Para mitigar esse problema, foram propostas algumas variantes como a </a:t>
            </a:r>
            <a:r>
              <a:rPr lang="pt-BR" b="0" i="0" dirty="0" err="1">
                <a:effectLst/>
              </a:rPr>
              <a:t>Leaky</a:t>
            </a:r>
            <a:r>
              <a:rPr lang="pt-BR" b="0" i="0" dirty="0">
                <a:effectLst/>
              </a:rPr>
              <a:t> </a:t>
            </a:r>
            <a:r>
              <a:rPr lang="pt-BR" b="0" i="0" dirty="0" err="1">
                <a:effectLst/>
              </a:rPr>
              <a:t>ReLU</a:t>
            </a:r>
            <a:r>
              <a:rPr lang="pt-BR" b="0" i="0" dirty="0">
                <a:effectLst/>
              </a:rPr>
              <a:t>, </a:t>
            </a:r>
            <a:r>
              <a:rPr lang="pt-BR" b="0" i="0" dirty="0" err="1">
                <a:effectLst/>
              </a:rPr>
              <a:t>Parametric</a:t>
            </a:r>
            <a:r>
              <a:rPr lang="pt-BR" b="0" i="0" dirty="0">
                <a:effectLst/>
              </a:rPr>
              <a:t> </a:t>
            </a:r>
            <a:r>
              <a:rPr lang="pt-BR" b="0" i="0" dirty="0" err="1">
                <a:effectLst/>
              </a:rPr>
              <a:t>ReLU</a:t>
            </a:r>
            <a:r>
              <a:rPr lang="pt-BR" dirty="0"/>
              <a:t>,</a:t>
            </a:r>
            <a:r>
              <a:rPr lang="pt-BR" b="0" i="0" dirty="0">
                <a:effectLst/>
              </a:rPr>
              <a:t> </a:t>
            </a:r>
            <a:r>
              <a:rPr lang="pt-BR" b="0" i="0" dirty="0" err="1">
                <a:effectLst/>
              </a:rPr>
              <a:t>Exponential</a:t>
            </a:r>
            <a:r>
              <a:rPr lang="pt-BR" b="0" i="0" dirty="0">
                <a:effectLst/>
              </a:rPr>
              <a:t> Linear </a:t>
            </a:r>
            <a:r>
              <a:rPr lang="pt-BR" b="0" i="0" dirty="0" err="1">
                <a:effectLst/>
              </a:rPr>
              <a:t>Units</a:t>
            </a:r>
            <a:r>
              <a:rPr lang="pt-BR" b="0" i="0" dirty="0">
                <a:effectLst/>
              </a:rPr>
              <a:t> (ELU) e </a:t>
            </a:r>
            <a:r>
              <a:rPr lang="pt-BR" b="0" i="0" dirty="0" err="1">
                <a:effectLst/>
              </a:rPr>
              <a:t>Gaussian</a:t>
            </a:r>
            <a:r>
              <a:rPr lang="pt-BR" b="0" i="0" dirty="0">
                <a:effectLst/>
              </a:rPr>
              <a:t> </a:t>
            </a:r>
            <a:r>
              <a:rPr lang="pt-BR" b="0" i="0" dirty="0" err="1">
                <a:effectLst/>
              </a:rPr>
              <a:t>Error</a:t>
            </a:r>
            <a:r>
              <a:rPr lang="pt-BR" b="0" i="0" dirty="0">
                <a:effectLst/>
              </a:rPr>
              <a:t> Linear Unit (GELU). </a:t>
            </a:r>
            <a:endParaRPr lang="pt-BR" dirty="0"/>
          </a:p>
        </p:txBody>
      </p:sp>
      <p:pic>
        <p:nvPicPr>
          <p:cNvPr id="4" name="Imagem 3">
            <a:extLst>
              <a:ext uri="{FF2B5EF4-FFF2-40B4-BE49-F238E27FC236}">
                <a16:creationId xmlns:a16="http://schemas.microsoft.com/office/drawing/2014/main" id="{96ECAEDE-8070-9B44-26C9-52D815BFED42}"/>
              </a:ext>
            </a:extLst>
          </p:cNvPr>
          <p:cNvPicPr>
            <a:picLocks noChangeAspect="1"/>
          </p:cNvPicPr>
          <p:nvPr/>
        </p:nvPicPr>
        <p:blipFill rotWithShape="1">
          <a:blip r:embed="rId3"/>
          <a:srcRect l="5002" t="6467" r="8442" b="1020"/>
          <a:stretch/>
        </p:blipFill>
        <p:spPr>
          <a:xfrm>
            <a:off x="1770497" y="1942323"/>
            <a:ext cx="2512197" cy="2013784"/>
          </a:xfrm>
          <a:prstGeom prst="rect">
            <a:avLst/>
          </a:prstGeom>
        </p:spPr>
      </p:pic>
      <mc:AlternateContent xmlns:mc="http://schemas.openxmlformats.org/markup-compatibility/2006" xmlns:a14="http://schemas.microsoft.com/office/drawing/2010/main">
        <mc:Choice Requires="a14">
          <p:sp>
            <p:nvSpPr>
              <p:cNvPr id="5" name="CaixaDeTexto 4">
                <a:extLst>
                  <a:ext uri="{FF2B5EF4-FFF2-40B4-BE49-F238E27FC236}">
                    <a16:creationId xmlns:a16="http://schemas.microsoft.com/office/drawing/2014/main" id="{5712CB71-5F2C-4AA7-C445-78041D010827}"/>
                  </a:ext>
                </a:extLst>
              </p:cNvPr>
              <p:cNvSpPr txBox="1"/>
              <p:nvPr/>
            </p:nvSpPr>
            <p:spPr>
              <a:xfrm>
                <a:off x="2138844" y="2071205"/>
                <a:ext cx="1834540"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1200" i="1">
                          <a:latin typeface="Cambria Math" panose="02040503050406030204" pitchFamily="18" charset="0"/>
                        </a:rPr>
                        <m:t>𝑓</m:t>
                      </m:r>
                      <m:d>
                        <m:dPr>
                          <m:ctrlPr>
                            <a:rPr lang="pt-BR" sz="1200" i="1">
                              <a:latin typeface="Cambria Math" panose="02040503050406030204" pitchFamily="18" charset="0"/>
                            </a:rPr>
                          </m:ctrlPr>
                        </m:dPr>
                        <m:e>
                          <m:r>
                            <a:rPr lang="pt-BR" sz="1200" b="0" i="1" smtClean="0">
                              <a:latin typeface="Cambria Math" panose="02040503050406030204" pitchFamily="18" charset="0"/>
                            </a:rPr>
                            <m:t>𝑔</m:t>
                          </m:r>
                          <m:r>
                            <a:rPr lang="pt-BR" sz="1200" b="0" i="1" smtClean="0">
                              <a:latin typeface="Cambria Math" panose="02040503050406030204" pitchFamily="18" charset="0"/>
                            </a:rPr>
                            <m:t>(</m:t>
                          </m:r>
                          <m:r>
                            <a:rPr lang="pt-BR" sz="1200" b="1" i="1" smtClean="0">
                              <a:latin typeface="Cambria Math" panose="02040503050406030204" pitchFamily="18" charset="0"/>
                            </a:rPr>
                            <m:t>𝒙</m:t>
                          </m:r>
                          <m:r>
                            <a:rPr lang="pt-BR" sz="1200" b="0" i="1" smtClean="0">
                              <a:latin typeface="Cambria Math" panose="02040503050406030204" pitchFamily="18" charset="0"/>
                            </a:rPr>
                            <m:t>)</m:t>
                          </m:r>
                        </m:e>
                      </m:d>
                      <m:r>
                        <a:rPr lang="pt-BR" sz="1200" i="1">
                          <a:latin typeface="Cambria Math" panose="02040503050406030204" pitchFamily="18" charset="0"/>
                        </a:rPr>
                        <m:t>=</m:t>
                      </m:r>
                      <m:r>
                        <m:rPr>
                          <m:sty m:val="p"/>
                        </m:rPr>
                        <a:rPr lang="pt-BR" sz="1200">
                          <a:latin typeface="Cambria Math" panose="02040503050406030204" pitchFamily="18" charset="0"/>
                        </a:rPr>
                        <m:t>max</m:t>
                      </m:r>
                      <m:d>
                        <m:dPr>
                          <m:ctrlPr>
                            <a:rPr lang="pt-BR" sz="1200" i="1">
                              <a:latin typeface="Cambria Math" panose="02040503050406030204" pitchFamily="18" charset="0"/>
                            </a:rPr>
                          </m:ctrlPr>
                        </m:dPr>
                        <m:e>
                          <m:r>
                            <a:rPr lang="pt-BR" sz="1200" i="1">
                              <a:latin typeface="Cambria Math" panose="02040503050406030204" pitchFamily="18" charset="0"/>
                            </a:rPr>
                            <m:t>0,</m:t>
                          </m:r>
                          <m:r>
                            <a:rPr lang="pt-BR" sz="1200" i="1">
                              <a:latin typeface="Cambria Math" panose="02040503050406030204" pitchFamily="18" charset="0"/>
                            </a:rPr>
                            <m:t>𝑔</m:t>
                          </m:r>
                          <m:r>
                            <a:rPr lang="pt-BR" sz="1200" i="1">
                              <a:latin typeface="Cambria Math" panose="02040503050406030204" pitchFamily="18" charset="0"/>
                            </a:rPr>
                            <m:t>(</m:t>
                          </m:r>
                          <m:r>
                            <a:rPr lang="pt-BR" sz="1200" b="1" i="1">
                              <a:latin typeface="Cambria Math" panose="02040503050406030204" pitchFamily="18" charset="0"/>
                            </a:rPr>
                            <m:t>𝒙</m:t>
                          </m:r>
                          <m:r>
                            <a:rPr lang="pt-BR" sz="1200" i="1">
                              <a:latin typeface="Cambria Math" panose="02040503050406030204" pitchFamily="18" charset="0"/>
                            </a:rPr>
                            <m:t>)</m:t>
                          </m:r>
                        </m:e>
                      </m:d>
                    </m:oMath>
                  </m:oMathPara>
                </a14:m>
                <a:endParaRPr lang="pt-BR" sz="1200" dirty="0"/>
              </a:p>
            </p:txBody>
          </p:sp>
        </mc:Choice>
        <mc:Fallback xmlns="">
          <p:sp>
            <p:nvSpPr>
              <p:cNvPr id="5" name="CaixaDeTexto 4">
                <a:extLst>
                  <a:ext uri="{FF2B5EF4-FFF2-40B4-BE49-F238E27FC236}">
                    <a16:creationId xmlns:a16="http://schemas.microsoft.com/office/drawing/2014/main" id="{5712CB71-5F2C-4AA7-C445-78041D010827}"/>
                  </a:ext>
                </a:extLst>
              </p:cNvPr>
              <p:cNvSpPr txBox="1">
                <a:spLocks noRot="1" noChangeAspect="1" noMove="1" noResize="1" noEditPoints="1" noAdjustHandles="1" noChangeArrowheads="1" noChangeShapeType="1" noTextEdit="1"/>
              </p:cNvSpPr>
              <p:nvPr/>
            </p:nvSpPr>
            <p:spPr>
              <a:xfrm>
                <a:off x="2138844" y="2071205"/>
                <a:ext cx="1834540" cy="276999"/>
              </a:xfrm>
              <a:prstGeom prst="rect">
                <a:avLst/>
              </a:prstGeom>
              <a:blipFill>
                <a:blip r:embed="rId4"/>
                <a:stretch>
                  <a:fillRect b="-8889"/>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 name="CaixaDeTexto 6">
                <a:extLst>
                  <a:ext uri="{FF2B5EF4-FFF2-40B4-BE49-F238E27FC236}">
                    <a16:creationId xmlns:a16="http://schemas.microsoft.com/office/drawing/2014/main" id="{39646284-D717-CCFF-C733-4613ED4C2067}"/>
                  </a:ext>
                </a:extLst>
              </p:cNvPr>
              <p:cNvSpPr txBox="1"/>
              <p:nvPr/>
            </p:nvSpPr>
            <p:spPr>
              <a:xfrm rot="16200000">
                <a:off x="1248776" y="2699592"/>
                <a:ext cx="963088" cy="261610"/>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
                        <a:rPr lang="pt-BR" sz="1100" i="1" smtClean="0">
                          <a:latin typeface="Cambria Math" panose="02040503050406030204" pitchFamily="18" charset="0"/>
                        </a:rPr>
                        <m:t>𝑓</m:t>
                      </m:r>
                      <m:d>
                        <m:dPr>
                          <m:ctrlPr>
                            <a:rPr lang="pt-BR" sz="1100" i="1">
                              <a:latin typeface="Cambria Math" panose="02040503050406030204" pitchFamily="18" charset="0"/>
                            </a:rPr>
                          </m:ctrlPr>
                        </m:dPr>
                        <m:e>
                          <m:r>
                            <a:rPr lang="pt-BR" sz="1100" b="0" i="1" smtClean="0">
                              <a:latin typeface="Cambria Math" panose="02040503050406030204" pitchFamily="18" charset="0"/>
                            </a:rPr>
                            <m:t>𝑔</m:t>
                          </m:r>
                          <m:r>
                            <a:rPr lang="pt-BR" sz="1100" b="0" i="1" smtClean="0">
                              <a:latin typeface="Cambria Math" panose="02040503050406030204" pitchFamily="18" charset="0"/>
                            </a:rPr>
                            <m:t>(</m:t>
                          </m:r>
                          <m:r>
                            <a:rPr lang="pt-BR" sz="1100" b="1" i="1" smtClean="0">
                              <a:latin typeface="Cambria Math" panose="02040503050406030204" pitchFamily="18" charset="0"/>
                            </a:rPr>
                            <m:t>𝒙</m:t>
                          </m:r>
                          <m:r>
                            <a:rPr lang="pt-BR" sz="1100" b="0" i="1" smtClean="0">
                              <a:latin typeface="Cambria Math" panose="02040503050406030204" pitchFamily="18" charset="0"/>
                            </a:rPr>
                            <m:t>)</m:t>
                          </m:r>
                        </m:e>
                      </m:d>
                    </m:oMath>
                  </m:oMathPara>
                </a14:m>
                <a:endParaRPr lang="pt-BR" sz="1100" dirty="0"/>
              </a:p>
            </p:txBody>
          </p:sp>
        </mc:Choice>
        <mc:Fallback xmlns="">
          <p:sp>
            <p:nvSpPr>
              <p:cNvPr id="7" name="CaixaDeTexto 6">
                <a:extLst>
                  <a:ext uri="{FF2B5EF4-FFF2-40B4-BE49-F238E27FC236}">
                    <a16:creationId xmlns:a16="http://schemas.microsoft.com/office/drawing/2014/main" id="{39646284-D717-CCFF-C733-4613ED4C2067}"/>
                  </a:ext>
                </a:extLst>
              </p:cNvPr>
              <p:cNvSpPr txBox="1">
                <a:spLocks noRot="1" noChangeAspect="1" noMove="1" noResize="1" noEditPoints="1" noAdjustHandles="1" noChangeArrowheads="1" noChangeShapeType="1" noTextEdit="1"/>
              </p:cNvSpPr>
              <p:nvPr/>
            </p:nvSpPr>
            <p:spPr>
              <a:xfrm rot="16200000">
                <a:off x="1248776" y="2699592"/>
                <a:ext cx="963088" cy="261610"/>
              </a:xfrm>
              <a:prstGeom prst="rect">
                <a:avLst/>
              </a:prstGeom>
              <a:blipFill>
                <a:blip r:embed="rId5"/>
                <a:stretch>
                  <a:fillRect r="-697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0D10596A-3E18-4D4A-6415-9CDBEC4E9929}"/>
                  </a:ext>
                </a:extLst>
              </p:cNvPr>
              <p:cNvSpPr txBox="1"/>
              <p:nvPr/>
            </p:nvSpPr>
            <p:spPr>
              <a:xfrm>
                <a:off x="2610414" y="3862861"/>
                <a:ext cx="1032387" cy="261610"/>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
                        <a:rPr lang="pt-BR" sz="1100" i="1">
                          <a:latin typeface="Cambria Math" panose="02040503050406030204" pitchFamily="18" charset="0"/>
                        </a:rPr>
                        <m:t>𝑔</m:t>
                      </m:r>
                      <m:r>
                        <a:rPr lang="pt-BR" sz="1100" i="1">
                          <a:latin typeface="Cambria Math" panose="02040503050406030204" pitchFamily="18" charset="0"/>
                        </a:rPr>
                        <m:t>(</m:t>
                      </m:r>
                      <m:r>
                        <a:rPr lang="pt-BR" sz="1100" b="1" i="1">
                          <a:latin typeface="Cambria Math" panose="02040503050406030204" pitchFamily="18" charset="0"/>
                        </a:rPr>
                        <m:t>𝒙</m:t>
                      </m:r>
                      <m:r>
                        <a:rPr lang="pt-BR" sz="1100" i="1">
                          <a:latin typeface="Cambria Math" panose="02040503050406030204" pitchFamily="18" charset="0"/>
                        </a:rPr>
                        <m:t>)</m:t>
                      </m:r>
                    </m:oMath>
                  </m:oMathPara>
                </a14:m>
                <a:endParaRPr lang="pt-BR" sz="1100" dirty="0"/>
              </a:p>
            </p:txBody>
          </p:sp>
        </mc:Choice>
        <mc:Fallback xmlns="">
          <p:sp>
            <p:nvSpPr>
              <p:cNvPr id="6" name="CaixaDeTexto 5">
                <a:extLst>
                  <a:ext uri="{FF2B5EF4-FFF2-40B4-BE49-F238E27FC236}">
                    <a16:creationId xmlns:a16="http://schemas.microsoft.com/office/drawing/2014/main" id="{0D10596A-3E18-4D4A-6415-9CDBEC4E9929}"/>
                  </a:ext>
                </a:extLst>
              </p:cNvPr>
              <p:cNvSpPr txBox="1">
                <a:spLocks noRot="1" noChangeAspect="1" noMove="1" noResize="1" noEditPoints="1" noAdjustHandles="1" noChangeArrowheads="1" noChangeShapeType="1" noTextEdit="1"/>
              </p:cNvSpPr>
              <p:nvPr/>
            </p:nvSpPr>
            <p:spPr>
              <a:xfrm>
                <a:off x="2610414" y="3862861"/>
                <a:ext cx="1032387" cy="261610"/>
              </a:xfrm>
              <a:prstGeom prst="rect">
                <a:avLst/>
              </a:prstGeom>
              <a:blipFill>
                <a:blip r:embed="rId6"/>
                <a:stretch>
                  <a:fillRect b="-4651"/>
                </a:stretch>
              </a:blipFill>
            </p:spPr>
            <p:txBody>
              <a:bodyPr/>
              <a:lstStyle/>
              <a:p>
                <a:r>
                  <a:rPr lang="pt-BR">
                    <a:noFill/>
                  </a:rPr>
                  <a:t> </a:t>
                </a:r>
              </a:p>
            </p:txBody>
          </p:sp>
        </mc:Fallback>
      </mc:AlternateContent>
      <p:pic>
        <p:nvPicPr>
          <p:cNvPr id="9" name="Imagem 8">
            <a:extLst>
              <a:ext uri="{FF2B5EF4-FFF2-40B4-BE49-F238E27FC236}">
                <a16:creationId xmlns:a16="http://schemas.microsoft.com/office/drawing/2014/main" id="{A5612E3A-613C-E624-A52C-8F571A186D9E}"/>
              </a:ext>
            </a:extLst>
          </p:cNvPr>
          <p:cNvPicPr>
            <a:picLocks noChangeAspect="1"/>
          </p:cNvPicPr>
          <p:nvPr/>
        </p:nvPicPr>
        <p:blipFill rotWithShape="1">
          <a:blip r:embed="rId7"/>
          <a:srcRect l="4832" t="5799" r="8612"/>
          <a:stretch/>
        </p:blipFill>
        <p:spPr>
          <a:xfrm>
            <a:off x="1763661" y="4442320"/>
            <a:ext cx="2512197" cy="2050555"/>
          </a:xfrm>
          <a:prstGeom prst="rect">
            <a:avLst/>
          </a:prstGeom>
        </p:spPr>
      </p:pic>
      <mc:AlternateContent xmlns:mc="http://schemas.openxmlformats.org/markup-compatibility/2006" xmlns:a14="http://schemas.microsoft.com/office/drawing/2010/main">
        <mc:Choice Requires="a14">
          <p:sp>
            <p:nvSpPr>
              <p:cNvPr id="10" name="CaixaDeTexto 9">
                <a:extLst>
                  <a:ext uri="{FF2B5EF4-FFF2-40B4-BE49-F238E27FC236}">
                    <a16:creationId xmlns:a16="http://schemas.microsoft.com/office/drawing/2014/main" id="{EB14C765-0461-48B6-CC2D-B0E386EDC69F}"/>
                  </a:ext>
                </a:extLst>
              </p:cNvPr>
              <p:cNvSpPr txBox="1"/>
              <p:nvPr/>
            </p:nvSpPr>
            <p:spPr>
              <a:xfrm>
                <a:off x="2610414" y="6362070"/>
                <a:ext cx="1032387" cy="261610"/>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
                        <a:rPr lang="pt-BR" sz="1100" i="1">
                          <a:latin typeface="Cambria Math" panose="02040503050406030204" pitchFamily="18" charset="0"/>
                        </a:rPr>
                        <m:t>𝑔</m:t>
                      </m:r>
                      <m:r>
                        <a:rPr lang="pt-BR" sz="1100" i="1">
                          <a:latin typeface="Cambria Math" panose="02040503050406030204" pitchFamily="18" charset="0"/>
                        </a:rPr>
                        <m:t>(</m:t>
                      </m:r>
                      <m:r>
                        <a:rPr lang="pt-BR" sz="1100" b="1" i="1">
                          <a:latin typeface="Cambria Math" panose="02040503050406030204" pitchFamily="18" charset="0"/>
                        </a:rPr>
                        <m:t>𝒙</m:t>
                      </m:r>
                      <m:r>
                        <a:rPr lang="pt-BR" sz="1100" i="1">
                          <a:latin typeface="Cambria Math" panose="02040503050406030204" pitchFamily="18" charset="0"/>
                        </a:rPr>
                        <m:t>)</m:t>
                      </m:r>
                    </m:oMath>
                  </m:oMathPara>
                </a14:m>
                <a:endParaRPr lang="pt-BR" sz="1100" dirty="0"/>
              </a:p>
            </p:txBody>
          </p:sp>
        </mc:Choice>
        <mc:Fallback xmlns="">
          <p:sp>
            <p:nvSpPr>
              <p:cNvPr id="10" name="CaixaDeTexto 9">
                <a:extLst>
                  <a:ext uri="{FF2B5EF4-FFF2-40B4-BE49-F238E27FC236}">
                    <a16:creationId xmlns:a16="http://schemas.microsoft.com/office/drawing/2014/main" id="{EB14C765-0461-48B6-CC2D-B0E386EDC69F}"/>
                  </a:ext>
                </a:extLst>
              </p:cNvPr>
              <p:cNvSpPr txBox="1">
                <a:spLocks noRot="1" noChangeAspect="1" noMove="1" noResize="1" noEditPoints="1" noAdjustHandles="1" noChangeArrowheads="1" noChangeShapeType="1" noTextEdit="1"/>
              </p:cNvSpPr>
              <p:nvPr/>
            </p:nvSpPr>
            <p:spPr>
              <a:xfrm>
                <a:off x="2610414" y="6362070"/>
                <a:ext cx="1032387" cy="261610"/>
              </a:xfrm>
              <a:prstGeom prst="rect">
                <a:avLst/>
              </a:prstGeom>
              <a:blipFill>
                <a:blip r:embed="rId6"/>
                <a:stretch>
                  <a:fillRect b="-4651"/>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1" name="CaixaDeTexto 10">
                <a:extLst>
                  <a:ext uri="{FF2B5EF4-FFF2-40B4-BE49-F238E27FC236}">
                    <a16:creationId xmlns:a16="http://schemas.microsoft.com/office/drawing/2014/main" id="{98EBD8C4-33DA-8566-BBEE-AA36569A3C2A}"/>
                  </a:ext>
                </a:extLst>
              </p:cNvPr>
              <p:cNvSpPr txBox="1"/>
              <p:nvPr/>
            </p:nvSpPr>
            <p:spPr>
              <a:xfrm rot="16200000">
                <a:off x="1137019" y="5121782"/>
                <a:ext cx="963088" cy="450893"/>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pt-BR" sz="1100" i="1" smtClean="0">
                              <a:latin typeface="Cambria Math" panose="02040503050406030204" pitchFamily="18" charset="0"/>
                            </a:rPr>
                          </m:ctrlPr>
                        </m:fPr>
                        <m:num>
                          <m:r>
                            <a:rPr lang="pt-BR" sz="1100" i="1">
                              <a:latin typeface="Cambria Math" panose="02040503050406030204" pitchFamily="18" charset="0"/>
                            </a:rPr>
                            <m:t>𝜕</m:t>
                          </m:r>
                          <m:r>
                            <a:rPr lang="pt-BR" sz="1100" i="1">
                              <a:latin typeface="Cambria Math" panose="02040503050406030204" pitchFamily="18" charset="0"/>
                            </a:rPr>
                            <m:t>𝑓</m:t>
                          </m:r>
                          <m:d>
                            <m:dPr>
                              <m:ctrlPr>
                                <a:rPr lang="pt-BR" sz="1100" i="1">
                                  <a:latin typeface="Cambria Math" panose="02040503050406030204" pitchFamily="18" charset="0"/>
                                </a:rPr>
                              </m:ctrlPr>
                            </m:dPr>
                            <m:e>
                              <m:r>
                                <a:rPr lang="pt-BR" sz="1100" i="1">
                                  <a:latin typeface="Cambria Math" panose="02040503050406030204" pitchFamily="18" charset="0"/>
                                </a:rPr>
                                <m:t>𝑔</m:t>
                              </m:r>
                              <m:r>
                                <a:rPr lang="pt-BR" sz="1100" i="1">
                                  <a:latin typeface="Cambria Math" panose="02040503050406030204" pitchFamily="18" charset="0"/>
                                </a:rPr>
                                <m:t>(</m:t>
                              </m:r>
                              <m:r>
                                <a:rPr lang="pt-BR" sz="1100" b="1" i="1">
                                  <a:latin typeface="Cambria Math" panose="02040503050406030204" pitchFamily="18" charset="0"/>
                                </a:rPr>
                                <m:t>𝒙</m:t>
                              </m:r>
                              <m:r>
                                <a:rPr lang="pt-BR" sz="1100" i="1">
                                  <a:latin typeface="Cambria Math" panose="02040503050406030204" pitchFamily="18" charset="0"/>
                                </a:rPr>
                                <m:t>)</m:t>
                              </m:r>
                            </m:e>
                          </m:d>
                          <m:r>
                            <m:rPr>
                              <m:nor/>
                            </m:rPr>
                            <a:rPr lang="pt-BR" sz="1100" dirty="0"/>
                            <m:t> </m:t>
                          </m:r>
                        </m:num>
                        <m:den>
                          <m:r>
                            <a:rPr lang="pt-BR" sz="1100" i="1">
                              <a:latin typeface="Cambria Math" panose="02040503050406030204" pitchFamily="18" charset="0"/>
                            </a:rPr>
                            <m:t>𝜕</m:t>
                          </m:r>
                          <m:r>
                            <a:rPr lang="pt-BR" sz="1100" i="1">
                              <a:latin typeface="Cambria Math" panose="02040503050406030204" pitchFamily="18" charset="0"/>
                            </a:rPr>
                            <m:t>𝑔</m:t>
                          </m:r>
                          <m:r>
                            <a:rPr lang="pt-BR" sz="1100" i="1">
                              <a:latin typeface="Cambria Math" panose="02040503050406030204" pitchFamily="18" charset="0"/>
                            </a:rPr>
                            <m:t>(</m:t>
                          </m:r>
                          <m:r>
                            <a:rPr lang="pt-BR" sz="1100" b="1" i="1">
                              <a:latin typeface="Cambria Math" panose="02040503050406030204" pitchFamily="18" charset="0"/>
                            </a:rPr>
                            <m:t>𝒙</m:t>
                          </m:r>
                          <m:r>
                            <a:rPr lang="pt-BR" sz="1100" i="1">
                              <a:latin typeface="Cambria Math" panose="02040503050406030204" pitchFamily="18" charset="0"/>
                            </a:rPr>
                            <m:t>)</m:t>
                          </m:r>
                        </m:den>
                      </m:f>
                    </m:oMath>
                  </m:oMathPara>
                </a14:m>
                <a:endParaRPr lang="pt-BR" sz="1100" dirty="0"/>
              </a:p>
            </p:txBody>
          </p:sp>
        </mc:Choice>
        <mc:Fallback xmlns="">
          <p:sp>
            <p:nvSpPr>
              <p:cNvPr id="11" name="CaixaDeTexto 10">
                <a:extLst>
                  <a:ext uri="{FF2B5EF4-FFF2-40B4-BE49-F238E27FC236}">
                    <a16:creationId xmlns:a16="http://schemas.microsoft.com/office/drawing/2014/main" id="{98EBD8C4-33DA-8566-BBEE-AA36569A3C2A}"/>
                  </a:ext>
                </a:extLst>
              </p:cNvPr>
              <p:cNvSpPr txBox="1">
                <a:spLocks noRot="1" noChangeAspect="1" noMove="1" noResize="1" noEditPoints="1" noAdjustHandles="1" noChangeArrowheads="1" noChangeShapeType="1" noTextEdit="1"/>
              </p:cNvSpPr>
              <p:nvPr/>
            </p:nvSpPr>
            <p:spPr>
              <a:xfrm rot="16200000">
                <a:off x="1137019" y="5121782"/>
                <a:ext cx="963088" cy="450893"/>
              </a:xfrm>
              <a:prstGeom prst="rect">
                <a:avLst/>
              </a:prstGeom>
              <a:blipFill>
                <a:blip r:embed="rId8"/>
                <a:stretch>
                  <a:fillRect r="-4110"/>
                </a:stretch>
              </a:blipFill>
            </p:spPr>
            <p:txBody>
              <a:bodyPr/>
              <a:lstStyle/>
              <a:p>
                <a:r>
                  <a:rPr lang="pt-BR">
                    <a:noFill/>
                  </a:rPr>
                  <a:t> </a:t>
                </a:r>
              </a:p>
            </p:txBody>
          </p:sp>
        </mc:Fallback>
      </mc:AlternateContent>
    </p:spTree>
    <p:extLst>
      <p:ext uri="{BB962C8B-B14F-4D97-AF65-F5344CB8AC3E}">
        <p14:creationId xmlns:p14="http://schemas.microsoft.com/office/powerpoint/2010/main" val="14162482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2E3438D-F516-F1D3-A02F-51857586D07A}"/>
              </a:ext>
            </a:extLst>
          </p:cNvPr>
          <p:cNvSpPr>
            <a:spLocks noGrp="1"/>
          </p:cNvSpPr>
          <p:nvPr>
            <p:ph type="title"/>
          </p:nvPr>
        </p:nvSpPr>
        <p:spPr/>
        <p:txBody>
          <a:bodyPr/>
          <a:lstStyle/>
          <a:p>
            <a:r>
              <a:rPr lang="pt-BR" dirty="0"/>
              <a:t>Funções de ativação: Softmax</a:t>
            </a:r>
          </a:p>
        </p:txBody>
      </p:sp>
      <p:sp>
        <p:nvSpPr>
          <p:cNvPr id="3" name="Espaço Reservado para Conteúdo 2">
            <a:extLst>
              <a:ext uri="{FF2B5EF4-FFF2-40B4-BE49-F238E27FC236}">
                <a16:creationId xmlns:a16="http://schemas.microsoft.com/office/drawing/2014/main" id="{BCAAD57B-65A0-9DAD-79FC-2AE2692EB84B}"/>
              </a:ext>
            </a:extLst>
          </p:cNvPr>
          <p:cNvSpPr>
            <a:spLocks noGrp="1"/>
          </p:cNvSpPr>
          <p:nvPr>
            <p:ph idx="1"/>
          </p:nvPr>
        </p:nvSpPr>
        <p:spPr>
          <a:xfrm>
            <a:off x="7678994" y="1825624"/>
            <a:ext cx="4391679" cy="5032375"/>
          </a:xfrm>
        </p:spPr>
        <p:txBody>
          <a:bodyPr>
            <a:normAutofit lnSpcReduction="10000"/>
          </a:bodyPr>
          <a:lstStyle/>
          <a:p>
            <a:r>
              <a:rPr lang="pt-BR" b="0" i="0" dirty="0">
                <a:effectLst/>
              </a:rPr>
              <a:t>Usada frequentemente na </a:t>
            </a:r>
            <a:r>
              <a:rPr lang="pt-BR" b="1" i="1" dirty="0">
                <a:effectLst/>
              </a:rPr>
              <a:t>camada de saída</a:t>
            </a:r>
            <a:r>
              <a:rPr lang="pt-BR" b="0" i="0" dirty="0">
                <a:effectLst/>
              </a:rPr>
              <a:t> de redes neurais usadas para tarefas de </a:t>
            </a:r>
            <a:r>
              <a:rPr lang="pt-BR" b="1" i="1" dirty="0">
                <a:effectLst/>
              </a:rPr>
              <a:t>classificação</a:t>
            </a:r>
            <a:r>
              <a:rPr lang="pt-BR" b="0" i="0" dirty="0">
                <a:effectLst/>
              </a:rPr>
              <a:t>, onde a rede precisa </a:t>
            </a:r>
            <a:r>
              <a:rPr lang="pt-BR" b="1" i="1" dirty="0">
                <a:effectLst/>
              </a:rPr>
              <a:t>atribuir</a:t>
            </a:r>
            <a:r>
              <a:rPr lang="pt-BR" b="0" i="0" dirty="0">
                <a:effectLst/>
              </a:rPr>
              <a:t> uma </a:t>
            </a:r>
            <a:r>
              <a:rPr lang="pt-BR" b="1" i="1" dirty="0">
                <a:effectLst/>
              </a:rPr>
              <a:t>probabilidade</a:t>
            </a:r>
            <a:r>
              <a:rPr lang="pt-BR" b="0" i="0" dirty="0">
                <a:effectLst/>
              </a:rPr>
              <a:t> </a:t>
            </a:r>
            <a:r>
              <a:rPr lang="pt-BR" b="1" i="1" dirty="0">
                <a:effectLst/>
              </a:rPr>
              <a:t>para cada classe </a:t>
            </a:r>
            <a:r>
              <a:rPr lang="pt-BR" b="0" i="0" dirty="0">
                <a:effectLst/>
              </a:rPr>
              <a:t>possível.</a:t>
            </a:r>
          </a:p>
          <a:p>
            <a:r>
              <a:rPr lang="pt-BR" dirty="0"/>
              <a:t>T</a:t>
            </a:r>
            <a:r>
              <a:rPr lang="pt-BR" b="0" i="0" dirty="0">
                <a:effectLst/>
              </a:rPr>
              <a:t>ransforma um vetor de valores em uma distribuição de probabilidades.</a:t>
            </a:r>
          </a:p>
          <a:p>
            <a:r>
              <a:rPr lang="pt-BR" dirty="0"/>
              <a:t>É uma generalização da função sigmoide.</a:t>
            </a:r>
          </a:p>
        </p:txBody>
      </p:sp>
      <p:pic>
        <p:nvPicPr>
          <p:cNvPr id="6" name="Imagem 5">
            <a:extLst>
              <a:ext uri="{FF2B5EF4-FFF2-40B4-BE49-F238E27FC236}">
                <a16:creationId xmlns:a16="http://schemas.microsoft.com/office/drawing/2014/main" id="{FE1D1A12-8890-2A4F-4E84-9B7C03CCE669}"/>
              </a:ext>
            </a:extLst>
          </p:cNvPr>
          <p:cNvPicPr>
            <a:picLocks noChangeAspect="1"/>
          </p:cNvPicPr>
          <p:nvPr/>
        </p:nvPicPr>
        <p:blipFill rotWithShape="1">
          <a:blip r:embed="rId3">
            <a:extLst>
              <a:ext uri="{28A0092B-C50C-407E-A947-70E740481C1C}">
                <a14:useLocalDpi xmlns:a14="http://schemas.microsoft.com/office/drawing/2010/main" val="0"/>
              </a:ext>
            </a:extLst>
          </a:blip>
          <a:srcRect l="685" r="1472"/>
          <a:stretch/>
        </p:blipFill>
        <p:spPr>
          <a:xfrm>
            <a:off x="0" y="2235358"/>
            <a:ext cx="7625654" cy="3861940"/>
          </a:xfrm>
          <a:prstGeom prst="rect">
            <a:avLst/>
          </a:prstGeom>
        </p:spPr>
      </p:pic>
    </p:spTree>
    <p:extLst>
      <p:ext uri="{BB962C8B-B14F-4D97-AF65-F5344CB8AC3E}">
        <p14:creationId xmlns:p14="http://schemas.microsoft.com/office/powerpoint/2010/main" val="20118485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244C922-6422-0376-0460-E5941B8CA762}"/>
              </a:ext>
            </a:extLst>
          </p:cNvPr>
          <p:cNvSpPr>
            <a:spLocks noGrp="1"/>
          </p:cNvSpPr>
          <p:nvPr>
            <p:ph type="title"/>
          </p:nvPr>
        </p:nvSpPr>
        <p:spPr/>
        <p:txBody>
          <a:bodyPr/>
          <a:lstStyle/>
          <a:p>
            <a:r>
              <a:rPr lang="pt-BR" dirty="0"/>
              <a:t>Classificação</a:t>
            </a:r>
          </a:p>
        </p:txBody>
      </p:sp>
      <p:sp>
        <p:nvSpPr>
          <p:cNvPr id="3" name="Espaço Reservado para Conteúdo 2">
            <a:extLst>
              <a:ext uri="{FF2B5EF4-FFF2-40B4-BE49-F238E27FC236}">
                <a16:creationId xmlns:a16="http://schemas.microsoft.com/office/drawing/2014/main" id="{C3FA11FE-CF87-8562-0CD2-D8BD4A0A1691}"/>
              </a:ext>
            </a:extLst>
          </p:cNvPr>
          <p:cNvSpPr>
            <a:spLocks noGrp="1"/>
          </p:cNvSpPr>
          <p:nvPr>
            <p:ph idx="1"/>
          </p:nvPr>
        </p:nvSpPr>
        <p:spPr>
          <a:xfrm>
            <a:off x="5441739" y="1825624"/>
            <a:ext cx="6628340" cy="5032375"/>
          </a:xfrm>
        </p:spPr>
        <p:txBody>
          <a:bodyPr>
            <a:normAutofit lnSpcReduction="10000"/>
          </a:bodyPr>
          <a:lstStyle/>
          <a:p>
            <a:r>
              <a:rPr lang="pt-BR" dirty="0"/>
              <a:t>A ideia da classificação, como o próprio nome já diz, é atribuir classes (ou grupos) aos dados de entrada.</a:t>
            </a:r>
          </a:p>
          <a:p>
            <a:r>
              <a:rPr lang="pt-BR" dirty="0"/>
              <a:t>Por exemplo, informar o animal presente em uma imagem (i.e., conjunto de </a:t>
            </a:r>
            <a:r>
              <a:rPr lang="pt-BR" i="1" dirty="0"/>
              <a:t>pixels</a:t>
            </a:r>
            <a:r>
              <a:rPr lang="pt-BR" dirty="0"/>
              <a:t>).</a:t>
            </a:r>
          </a:p>
          <a:p>
            <a:r>
              <a:rPr lang="pt-BR" dirty="0"/>
              <a:t>Existem vários algoritmos de ML para solucionar este problema:</a:t>
            </a:r>
          </a:p>
          <a:p>
            <a:pPr lvl="1">
              <a:buFont typeface="Wingdings" panose="05000000000000000000" pitchFamily="2" charset="2"/>
              <a:buChar char="§"/>
            </a:pPr>
            <a:r>
              <a:rPr lang="pt-BR" dirty="0"/>
              <a:t>Regressão Logística e </a:t>
            </a:r>
            <a:r>
              <a:rPr lang="pt-BR" i="1" dirty="0"/>
              <a:t>Softmax</a:t>
            </a:r>
            <a:r>
              <a:rPr lang="pt-BR" dirty="0"/>
              <a:t>;</a:t>
            </a:r>
          </a:p>
          <a:p>
            <a:pPr lvl="1">
              <a:buFont typeface="Wingdings" panose="05000000000000000000" pitchFamily="2" charset="2"/>
              <a:buChar char="§"/>
            </a:pPr>
            <a:r>
              <a:rPr lang="pt-BR" dirty="0"/>
              <a:t>Árvores de Decisão;</a:t>
            </a:r>
          </a:p>
          <a:p>
            <a:pPr lvl="1">
              <a:buFont typeface="Wingdings" panose="05000000000000000000" pitchFamily="2" charset="2"/>
              <a:buChar char="§"/>
            </a:pPr>
            <a:r>
              <a:rPr lang="pt-BR" dirty="0"/>
              <a:t>Máquinas de vetores de suporte;</a:t>
            </a:r>
          </a:p>
          <a:p>
            <a:pPr lvl="1">
              <a:buFont typeface="Wingdings" panose="05000000000000000000" pitchFamily="2" charset="2"/>
              <a:buChar char="§"/>
            </a:pPr>
            <a:r>
              <a:rPr lang="pt-BR" dirty="0"/>
              <a:t>etc.</a:t>
            </a:r>
          </a:p>
          <a:p>
            <a:r>
              <a:rPr lang="pt-BR" dirty="0"/>
              <a:t>Porém, neste curso, focaremos no uso de redes neurais artificiais para classificação.</a:t>
            </a:r>
          </a:p>
        </p:txBody>
      </p:sp>
      <p:pic>
        <p:nvPicPr>
          <p:cNvPr id="1026" name="Picture 2" descr="10 Papers You Should Read to Understand Image Classification in the Deep  Learning Era | by Imaginaire AI | Towards Data Science">
            <a:extLst>
              <a:ext uri="{FF2B5EF4-FFF2-40B4-BE49-F238E27FC236}">
                <a16:creationId xmlns:a16="http://schemas.microsoft.com/office/drawing/2014/main" id="{43C17FEF-3DA2-2A1E-F068-454FE064573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894" t="13677" r="58812" b="10330"/>
          <a:stretch/>
        </p:blipFill>
        <p:spPr bwMode="auto">
          <a:xfrm>
            <a:off x="541020" y="2459052"/>
            <a:ext cx="1711234" cy="2495007"/>
          </a:xfrm>
          <a:prstGeom prst="rect">
            <a:avLst/>
          </a:prstGeom>
          <a:noFill/>
          <a:extLst>
            <a:ext uri="{909E8E84-426E-40DD-AFC4-6F175D3DCCD1}">
              <a14:hiddenFill xmlns:a14="http://schemas.microsoft.com/office/drawing/2010/main">
                <a:solidFill>
                  <a:srgbClr val="FFFFFF"/>
                </a:solidFill>
              </a14:hiddenFill>
            </a:ext>
          </a:extLst>
        </p:spPr>
      </p:pic>
      <p:sp>
        <p:nvSpPr>
          <p:cNvPr id="4" name="Retângulo 3">
            <a:extLst>
              <a:ext uri="{FF2B5EF4-FFF2-40B4-BE49-F238E27FC236}">
                <a16:creationId xmlns:a16="http://schemas.microsoft.com/office/drawing/2014/main" id="{2EB33EE1-85C3-5727-E6AE-0300FD36B01D}"/>
              </a:ext>
            </a:extLst>
          </p:cNvPr>
          <p:cNvSpPr/>
          <p:nvPr/>
        </p:nvSpPr>
        <p:spPr>
          <a:xfrm>
            <a:off x="2278380" y="2728322"/>
            <a:ext cx="1711234" cy="175695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Modelo de ML</a:t>
            </a:r>
          </a:p>
          <a:p>
            <a:pPr algn="ctr"/>
            <a:r>
              <a:rPr lang="pt-BR" dirty="0"/>
              <a:t>(Classificador)</a:t>
            </a:r>
          </a:p>
        </p:txBody>
      </p:sp>
      <p:sp>
        <p:nvSpPr>
          <p:cNvPr id="7" name="CaixaDeTexto 6">
            <a:extLst>
              <a:ext uri="{FF2B5EF4-FFF2-40B4-BE49-F238E27FC236}">
                <a16:creationId xmlns:a16="http://schemas.microsoft.com/office/drawing/2014/main" id="{390A8D7F-2E62-95FA-8D4B-BEB4E4E37216}"/>
              </a:ext>
            </a:extLst>
          </p:cNvPr>
          <p:cNvSpPr txBox="1"/>
          <p:nvPr/>
        </p:nvSpPr>
        <p:spPr>
          <a:xfrm>
            <a:off x="908960" y="2148977"/>
            <a:ext cx="635559" cy="369332"/>
          </a:xfrm>
          <a:prstGeom prst="rect">
            <a:avLst/>
          </a:prstGeom>
          <a:noFill/>
        </p:spPr>
        <p:txBody>
          <a:bodyPr wrap="none" rtlCol="0">
            <a:spAutoFit/>
          </a:bodyPr>
          <a:lstStyle/>
          <a:p>
            <a:r>
              <a:rPr lang="pt-BR" dirty="0"/>
              <a:t>Gato</a:t>
            </a:r>
          </a:p>
        </p:txBody>
      </p:sp>
      <p:sp>
        <p:nvSpPr>
          <p:cNvPr id="8" name="CaixaDeTexto 7">
            <a:extLst>
              <a:ext uri="{FF2B5EF4-FFF2-40B4-BE49-F238E27FC236}">
                <a16:creationId xmlns:a16="http://schemas.microsoft.com/office/drawing/2014/main" id="{C0CECCBA-A073-D89A-353B-CF8361013F50}"/>
              </a:ext>
            </a:extLst>
          </p:cNvPr>
          <p:cNvSpPr txBox="1"/>
          <p:nvPr/>
        </p:nvSpPr>
        <p:spPr>
          <a:xfrm>
            <a:off x="667210" y="4894802"/>
            <a:ext cx="1119057" cy="369332"/>
          </a:xfrm>
          <a:prstGeom prst="rect">
            <a:avLst/>
          </a:prstGeom>
          <a:noFill/>
        </p:spPr>
        <p:txBody>
          <a:bodyPr wrap="square" rtlCol="0">
            <a:spAutoFit/>
          </a:bodyPr>
          <a:lstStyle/>
          <a:p>
            <a:r>
              <a:rPr lang="pt-BR" dirty="0"/>
              <a:t>Cachorro</a:t>
            </a:r>
          </a:p>
        </p:txBody>
      </p:sp>
      <p:cxnSp>
        <p:nvCxnSpPr>
          <p:cNvPr id="10" name="Conector de Seta Reta 9">
            <a:extLst>
              <a:ext uri="{FF2B5EF4-FFF2-40B4-BE49-F238E27FC236}">
                <a16:creationId xmlns:a16="http://schemas.microsoft.com/office/drawing/2014/main" id="{F5A7C281-6DD1-C005-8F50-AE4EEC5B710B}"/>
              </a:ext>
            </a:extLst>
          </p:cNvPr>
          <p:cNvCxnSpPr>
            <a:cxnSpLocks/>
            <a:stCxn id="4" idx="3"/>
          </p:cNvCxnSpPr>
          <p:nvPr/>
        </p:nvCxnSpPr>
        <p:spPr>
          <a:xfrm>
            <a:off x="3989614" y="3606800"/>
            <a:ext cx="47897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CaixaDeTexto 12">
            <a:extLst>
              <a:ext uri="{FF2B5EF4-FFF2-40B4-BE49-F238E27FC236}">
                <a16:creationId xmlns:a16="http://schemas.microsoft.com/office/drawing/2014/main" id="{74D98742-6218-604B-BF44-EB6E570C6F57}"/>
              </a:ext>
            </a:extLst>
          </p:cNvPr>
          <p:cNvSpPr txBox="1"/>
          <p:nvPr/>
        </p:nvSpPr>
        <p:spPr>
          <a:xfrm>
            <a:off x="4429647" y="3422133"/>
            <a:ext cx="635559" cy="369332"/>
          </a:xfrm>
          <a:prstGeom prst="rect">
            <a:avLst/>
          </a:prstGeom>
          <a:noFill/>
        </p:spPr>
        <p:txBody>
          <a:bodyPr wrap="none" rtlCol="0">
            <a:spAutoFit/>
          </a:bodyPr>
          <a:lstStyle/>
          <a:p>
            <a:r>
              <a:rPr lang="pt-BR" dirty="0"/>
              <a:t>Gato</a:t>
            </a:r>
          </a:p>
        </p:txBody>
      </p:sp>
    </p:spTree>
    <p:extLst>
      <p:ext uri="{BB962C8B-B14F-4D97-AF65-F5344CB8AC3E}">
        <p14:creationId xmlns:p14="http://schemas.microsoft.com/office/powerpoint/2010/main" val="38428686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9DAA83A-B143-94BB-B48B-41A7423070CE}"/>
              </a:ext>
            </a:extLst>
          </p:cNvPr>
          <p:cNvSpPr>
            <a:spLocks noGrp="1"/>
          </p:cNvSpPr>
          <p:nvPr>
            <p:ph type="title"/>
          </p:nvPr>
        </p:nvSpPr>
        <p:spPr/>
        <p:txBody>
          <a:bodyPr/>
          <a:lstStyle/>
          <a:p>
            <a:r>
              <a:rPr lang="pt-BR" dirty="0"/>
              <a:t>Funções de ativação: Softmax</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32DF54A1-52F5-C48C-7CD4-D6E451DF19D8}"/>
                  </a:ext>
                </a:extLst>
              </p:cNvPr>
              <p:cNvSpPr>
                <a:spLocks noGrp="1"/>
              </p:cNvSpPr>
              <p:nvPr>
                <p:ph idx="1"/>
              </p:nvPr>
            </p:nvSpPr>
            <p:spPr>
              <a:xfrm>
                <a:off x="6282812" y="1825624"/>
                <a:ext cx="5781369" cy="5032375"/>
              </a:xfrm>
            </p:spPr>
            <p:txBody>
              <a:bodyPr>
                <a:normAutofit/>
              </a:bodyPr>
              <a:lstStyle/>
              <a:p>
                <a:r>
                  <a:rPr lang="pt-BR" dirty="0">
                    <a:solidFill>
                      <a:schemeClr val="tx1"/>
                    </a:solidFill>
                  </a:rPr>
                  <a:t>A função o</a:t>
                </a:r>
                <a:r>
                  <a:rPr lang="pt-BR" b="0" i="0" dirty="0">
                    <a:solidFill>
                      <a:schemeClr val="tx1"/>
                    </a:solidFill>
                    <a:effectLst/>
                  </a:rPr>
                  <a:t>pera da seguinte maneira: dada um vetor de valores de ativação (</a:t>
                </a:r>
                <a14:m>
                  <m:oMath xmlns:m="http://schemas.openxmlformats.org/officeDocument/2006/math">
                    <m:sSub>
                      <m:sSubPr>
                        <m:ctrlPr>
                          <a:rPr lang="pt-BR" sz="2800" i="1" smtClean="0">
                            <a:solidFill>
                              <a:schemeClr val="tx1"/>
                            </a:solidFill>
                            <a:latin typeface="Cambria Math" panose="02040503050406030204" pitchFamily="18" charset="0"/>
                          </a:rPr>
                        </m:ctrlPr>
                      </m:sSubPr>
                      <m:e>
                        <m:r>
                          <a:rPr lang="pt-BR" sz="2800" i="1">
                            <a:solidFill>
                              <a:schemeClr val="tx1"/>
                            </a:solidFill>
                            <a:latin typeface="Cambria Math" panose="02040503050406030204" pitchFamily="18" charset="0"/>
                          </a:rPr>
                          <m:t>𝑔</m:t>
                        </m:r>
                      </m:e>
                      <m:sub>
                        <m:r>
                          <a:rPr lang="pt-BR" sz="2800" i="1">
                            <a:solidFill>
                              <a:schemeClr val="tx1"/>
                            </a:solidFill>
                            <a:latin typeface="Cambria Math" panose="02040503050406030204" pitchFamily="18" charset="0"/>
                          </a:rPr>
                          <m:t>𝑖</m:t>
                        </m:r>
                      </m:sub>
                    </m:sSub>
                    <m:d>
                      <m:dPr>
                        <m:ctrlPr>
                          <a:rPr lang="pt-BR" sz="2800" i="1">
                            <a:solidFill>
                              <a:schemeClr val="tx1"/>
                            </a:solidFill>
                            <a:latin typeface="Cambria Math" panose="02040503050406030204" pitchFamily="18" charset="0"/>
                          </a:rPr>
                        </m:ctrlPr>
                      </m:dPr>
                      <m:e>
                        <m:r>
                          <a:rPr lang="pt-BR" sz="2800" b="1" i="1">
                            <a:solidFill>
                              <a:schemeClr val="tx1"/>
                            </a:solidFill>
                            <a:latin typeface="Cambria Math" panose="02040503050406030204" pitchFamily="18" charset="0"/>
                          </a:rPr>
                          <m:t>𝒙</m:t>
                        </m:r>
                      </m:e>
                    </m:d>
                    <m:r>
                      <a:rPr lang="pt-BR" sz="2800" b="0" i="1" smtClean="0">
                        <a:solidFill>
                          <a:schemeClr val="tx1"/>
                        </a:solidFill>
                        <a:latin typeface="Cambria Math" panose="02040503050406030204" pitchFamily="18" charset="0"/>
                      </a:rPr>
                      <m:t>,</m:t>
                    </m:r>
                    <m:r>
                      <a:rPr lang="pt-BR" sz="2800" i="1" smtClean="0">
                        <a:solidFill>
                          <a:schemeClr val="tx1"/>
                        </a:solidFill>
                        <a:latin typeface="Cambria Math" panose="02040503050406030204" pitchFamily="18" charset="0"/>
                        <a:ea typeface="Cambria Math" panose="02040503050406030204" pitchFamily="18" charset="0"/>
                      </a:rPr>
                      <m:t>∀</m:t>
                    </m:r>
                    <m:r>
                      <a:rPr lang="pt-BR" sz="2800" b="0" i="1" smtClean="0">
                        <a:solidFill>
                          <a:schemeClr val="tx1"/>
                        </a:solidFill>
                        <a:latin typeface="Cambria Math" panose="02040503050406030204" pitchFamily="18" charset="0"/>
                        <a:ea typeface="Cambria Math" panose="02040503050406030204" pitchFamily="18" charset="0"/>
                      </a:rPr>
                      <m:t>𝑖</m:t>
                    </m:r>
                  </m:oMath>
                </a14:m>
                <a:r>
                  <a:rPr lang="pt-BR" b="0" i="0" dirty="0">
                    <a:solidFill>
                      <a:schemeClr val="tx1"/>
                    </a:solidFill>
                    <a:effectLst/>
                  </a:rPr>
                  <a:t>), ela calcula a exponencial de cada valor, normaliza essas exponenciais dividindo-as pela soma de todas as exponenciais e, assim, gera uma distribuição de probabilidades entre as classes.</a:t>
                </a:r>
              </a:p>
            </p:txBody>
          </p:sp>
        </mc:Choice>
        <mc:Fallback xmlns="">
          <p:sp>
            <p:nvSpPr>
              <p:cNvPr id="3" name="Espaço Reservado para Conteúdo 2">
                <a:extLst>
                  <a:ext uri="{FF2B5EF4-FFF2-40B4-BE49-F238E27FC236}">
                    <a16:creationId xmlns:a16="http://schemas.microsoft.com/office/drawing/2014/main" id="{32DF54A1-52F5-C48C-7CD4-D6E451DF19D8}"/>
                  </a:ext>
                </a:extLst>
              </p:cNvPr>
              <p:cNvSpPr>
                <a:spLocks noGrp="1" noRot="1" noChangeAspect="1" noMove="1" noResize="1" noEditPoints="1" noAdjustHandles="1" noChangeArrowheads="1" noChangeShapeType="1" noTextEdit="1"/>
              </p:cNvSpPr>
              <p:nvPr>
                <p:ph idx="1"/>
              </p:nvPr>
            </p:nvSpPr>
            <p:spPr>
              <a:xfrm>
                <a:off x="6282812" y="1825624"/>
                <a:ext cx="5781369" cy="5032375"/>
              </a:xfrm>
              <a:blipFill>
                <a:blip r:embed="rId2"/>
                <a:stretch>
                  <a:fillRect l="-1899" t="-1937" r="-2426"/>
                </a:stretch>
              </a:blipFill>
            </p:spPr>
            <p:txBody>
              <a:bodyPr/>
              <a:lstStyle/>
              <a:p>
                <a:r>
                  <a:rPr lang="pt-BR">
                    <a:noFill/>
                  </a:rPr>
                  <a:t> </a:t>
                </a:r>
              </a:p>
            </p:txBody>
          </p:sp>
        </mc:Fallback>
      </mc:AlternateContent>
      <p:pic>
        <p:nvPicPr>
          <p:cNvPr id="6" name="Imagem 5">
            <a:extLst>
              <a:ext uri="{FF2B5EF4-FFF2-40B4-BE49-F238E27FC236}">
                <a16:creationId xmlns:a16="http://schemas.microsoft.com/office/drawing/2014/main" id="{ED5D1F5D-F195-0452-50D4-07E9F2B1C4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5559" y="2536723"/>
            <a:ext cx="6066351" cy="2487561"/>
          </a:xfrm>
          <a:prstGeom prst="rect">
            <a:avLst/>
          </a:prstGeom>
        </p:spPr>
      </p:pic>
      <p:sp>
        <p:nvSpPr>
          <p:cNvPr id="8" name="CaixaDeTexto 7">
            <a:extLst>
              <a:ext uri="{FF2B5EF4-FFF2-40B4-BE49-F238E27FC236}">
                <a16:creationId xmlns:a16="http://schemas.microsoft.com/office/drawing/2014/main" id="{0DC5673F-9B77-2E9E-8317-E71CA8896FE0}"/>
              </a:ext>
            </a:extLst>
          </p:cNvPr>
          <p:cNvSpPr txBox="1"/>
          <p:nvPr/>
        </p:nvSpPr>
        <p:spPr>
          <a:xfrm>
            <a:off x="127819" y="6492875"/>
            <a:ext cx="2792362" cy="276999"/>
          </a:xfrm>
          <a:prstGeom prst="rect">
            <a:avLst/>
          </a:prstGeom>
          <a:noFill/>
        </p:spPr>
        <p:txBody>
          <a:bodyPr wrap="square">
            <a:spAutoFit/>
          </a:bodyPr>
          <a:lstStyle/>
          <a:p>
            <a:r>
              <a:rPr lang="pt-BR" sz="1200" b="0" dirty="0">
                <a:effectLst/>
              </a:rPr>
              <a:t>OBS.:</a:t>
            </a:r>
            <a:r>
              <a:rPr lang="pt-BR" sz="1200" b="0" i="1" dirty="0">
                <a:effectLst/>
              </a:rPr>
              <a:t> e</a:t>
            </a:r>
            <a:r>
              <a:rPr lang="pt-BR" sz="1200" b="0" i="0" dirty="0">
                <a:effectLst/>
              </a:rPr>
              <a:t> é a base do logaritmo natural. </a:t>
            </a:r>
            <a:endParaRPr lang="pt-BR" sz="1200" dirty="0"/>
          </a:p>
        </p:txBody>
      </p:sp>
    </p:spTree>
    <p:extLst>
      <p:ext uri="{BB962C8B-B14F-4D97-AF65-F5344CB8AC3E}">
        <p14:creationId xmlns:p14="http://schemas.microsoft.com/office/powerpoint/2010/main" val="2901365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9DAA83A-B143-94BB-B48B-41A7423070CE}"/>
              </a:ext>
            </a:extLst>
          </p:cNvPr>
          <p:cNvSpPr>
            <a:spLocks noGrp="1"/>
          </p:cNvSpPr>
          <p:nvPr>
            <p:ph type="title"/>
          </p:nvPr>
        </p:nvSpPr>
        <p:spPr/>
        <p:txBody>
          <a:bodyPr/>
          <a:lstStyle/>
          <a:p>
            <a:r>
              <a:rPr lang="pt-BR" dirty="0"/>
              <a:t>Funções de ativação: Softmax</a:t>
            </a:r>
          </a:p>
        </p:txBody>
      </p:sp>
      <p:sp>
        <p:nvSpPr>
          <p:cNvPr id="3" name="Espaço Reservado para Conteúdo 2">
            <a:extLst>
              <a:ext uri="{FF2B5EF4-FFF2-40B4-BE49-F238E27FC236}">
                <a16:creationId xmlns:a16="http://schemas.microsoft.com/office/drawing/2014/main" id="{32DF54A1-52F5-C48C-7CD4-D6E451DF19D8}"/>
              </a:ext>
            </a:extLst>
          </p:cNvPr>
          <p:cNvSpPr>
            <a:spLocks noGrp="1"/>
          </p:cNvSpPr>
          <p:nvPr>
            <p:ph idx="1"/>
          </p:nvPr>
        </p:nvSpPr>
        <p:spPr>
          <a:xfrm>
            <a:off x="6282812" y="1825624"/>
            <a:ext cx="5781369" cy="5032375"/>
          </a:xfrm>
        </p:spPr>
        <p:txBody>
          <a:bodyPr>
            <a:normAutofit/>
          </a:bodyPr>
          <a:lstStyle/>
          <a:p>
            <a:r>
              <a:rPr lang="pt-BR" b="0" i="0" dirty="0">
                <a:effectLst/>
              </a:rPr>
              <a:t>Ela garante que as saídas estejam no intervalo entre 0 e 1, e a soma de todas as saídas seja igual a 1, tornando-as interpretáveis como probabilidades.</a:t>
            </a:r>
          </a:p>
          <a:p>
            <a:r>
              <a:rPr lang="pt-BR" b="0" i="0" dirty="0">
                <a:effectLst/>
              </a:rPr>
              <a:t>Isso é crucial para tarefas de classificação </a:t>
            </a:r>
            <a:r>
              <a:rPr lang="pt-BR" b="1" i="1" dirty="0" err="1">
                <a:effectLst/>
              </a:rPr>
              <a:t>multiclasse</a:t>
            </a:r>
            <a:r>
              <a:rPr lang="pt-BR" b="0" i="0" dirty="0">
                <a:effectLst/>
              </a:rPr>
              <a:t>, onde se deseja determinar a probabilidade de uma entrada pertencer a cada classe possível.</a:t>
            </a:r>
          </a:p>
          <a:p>
            <a:pPr lvl="1">
              <a:buFont typeface="Wingdings" panose="05000000000000000000" pitchFamily="2" charset="2"/>
              <a:buChar char="§"/>
            </a:pPr>
            <a:r>
              <a:rPr lang="pt-BR" b="1" i="1" dirty="0">
                <a:effectLst/>
              </a:rPr>
              <a:t>Multiclasse</a:t>
            </a:r>
            <a:r>
              <a:rPr lang="pt-BR" dirty="0"/>
              <a:t>:</a:t>
            </a:r>
            <a:r>
              <a:rPr lang="pt-BR" b="1" dirty="0"/>
              <a:t> </a:t>
            </a:r>
            <a:r>
              <a:rPr lang="pt-BR" b="0" dirty="0">
                <a:effectLst/>
              </a:rPr>
              <a:t>cada exemplo é atribuído a uma única classe exclusiva.</a:t>
            </a:r>
            <a:endParaRPr lang="pt-BR" dirty="0"/>
          </a:p>
        </p:txBody>
      </p:sp>
      <p:pic>
        <p:nvPicPr>
          <p:cNvPr id="6" name="Imagem 5">
            <a:extLst>
              <a:ext uri="{FF2B5EF4-FFF2-40B4-BE49-F238E27FC236}">
                <a16:creationId xmlns:a16="http://schemas.microsoft.com/office/drawing/2014/main" id="{ED5D1F5D-F195-0452-50D4-07E9F2B1C4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5559" y="2536723"/>
            <a:ext cx="6066351" cy="2487561"/>
          </a:xfrm>
          <a:prstGeom prst="rect">
            <a:avLst/>
          </a:prstGeom>
        </p:spPr>
      </p:pic>
    </p:spTree>
    <p:extLst>
      <p:ext uri="{BB962C8B-B14F-4D97-AF65-F5344CB8AC3E}">
        <p14:creationId xmlns:p14="http://schemas.microsoft.com/office/powerpoint/2010/main" val="207114423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CB037F3-790D-C3A7-A7B8-E0644D4BFF21}"/>
              </a:ext>
            </a:extLst>
          </p:cNvPr>
          <p:cNvSpPr>
            <a:spLocks noGrp="1"/>
          </p:cNvSpPr>
          <p:nvPr>
            <p:ph type="title"/>
          </p:nvPr>
        </p:nvSpPr>
        <p:spPr/>
        <p:txBody>
          <a:bodyPr/>
          <a:lstStyle/>
          <a:p>
            <a:r>
              <a:rPr lang="pt-BR" dirty="0"/>
              <a:t>Compilando o modelo</a:t>
            </a:r>
          </a:p>
        </p:txBody>
      </p:sp>
      <p:sp>
        <p:nvSpPr>
          <p:cNvPr id="3" name="Espaço Reservado para Conteúdo 2">
            <a:extLst>
              <a:ext uri="{FF2B5EF4-FFF2-40B4-BE49-F238E27FC236}">
                <a16:creationId xmlns:a16="http://schemas.microsoft.com/office/drawing/2014/main" id="{35B56B1A-2C36-A06D-67F4-9E7E8DF07EE9}"/>
              </a:ext>
            </a:extLst>
          </p:cNvPr>
          <p:cNvSpPr>
            <a:spLocks noGrp="1"/>
          </p:cNvSpPr>
          <p:nvPr>
            <p:ph idx="1"/>
          </p:nvPr>
        </p:nvSpPr>
        <p:spPr>
          <a:xfrm>
            <a:off x="838200" y="5103673"/>
            <a:ext cx="10515600" cy="1754326"/>
          </a:xfrm>
        </p:spPr>
        <p:txBody>
          <a:bodyPr/>
          <a:lstStyle/>
          <a:p>
            <a:r>
              <a:rPr lang="pt-BR" dirty="0"/>
              <a:t>Vamos usar o otimizador Adam, o qual ajusta adaptativamente </a:t>
            </a:r>
            <a:r>
              <a:rPr lang="pt-BR" b="1" i="1" dirty="0"/>
              <a:t>os passos de aprendizagem</a:t>
            </a:r>
            <a:r>
              <a:rPr lang="pt-BR" dirty="0"/>
              <a:t> dependendo do histórico de gradientes passados, acelerando a convergência do algoritmo. </a:t>
            </a:r>
          </a:p>
        </p:txBody>
      </p:sp>
      <p:sp>
        <p:nvSpPr>
          <p:cNvPr id="5" name="CaixaDeTexto 4">
            <a:extLst>
              <a:ext uri="{FF2B5EF4-FFF2-40B4-BE49-F238E27FC236}">
                <a16:creationId xmlns:a16="http://schemas.microsoft.com/office/drawing/2014/main" id="{0B67D1D9-09EE-51C2-A747-086268ECB3B9}"/>
              </a:ext>
            </a:extLst>
          </p:cNvPr>
          <p:cNvSpPr txBox="1"/>
          <p:nvPr/>
        </p:nvSpPr>
        <p:spPr>
          <a:xfrm>
            <a:off x="3048000" y="1868130"/>
            <a:ext cx="6096000" cy="1754326"/>
          </a:xfrm>
          <a:prstGeom prst="rect">
            <a:avLst/>
          </a:prstGeom>
          <a:noFill/>
        </p:spPr>
        <p:txBody>
          <a:bodyPr wrap="square">
            <a:spAutoFit/>
          </a:bodyPr>
          <a:lstStyle/>
          <a:p>
            <a:r>
              <a:rPr lang="pt-BR" sz="1800" dirty="0" err="1">
                <a:solidFill>
                  <a:srgbClr val="000000"/>
                </a:solidFill>
                <a:highlight>
                  <a:srgbClr val="FFFFFF"/>
                </a:highlight>
              </a:rPr>
              <a:t>model</a:t>
            </a:r>
            <a:r>
              <a:rPr lang="pt-BR" sz="1800" b="1" dirty="0" err="1">
                <a:solidFill>
                  <a:srgbClr val="000080"/>
                </a:solidFill>
                <a:highlight>
                  <a:srgbClr val="FFFFFF"/>
                </a:highlight>
              </a:rPr>
              <a:t>.</a:t>
            </a:r>
            <a:r>
              <a:rPr lang="pt-BR" sz="1800" b="1" dirty="0" err="1">
                <a:solidFill>
                  <a:srgbClr val="880088"/>
                </a:solidFill>
                <a:highlight>
                  <a:srgbClr val="FFFFFF"/>
                </a:highlight>
              </a:rPr>
              <a:t>compile</a:t>
            </a:r>
            <a:r>
              <a:rPr lang="pt-BR" sz="1800" b="1" dirty="0">
                <a:solidFill>
                  <a:srgbClr val="000080"/>
                </a:solidFill>
                <a:highlight>
                  <a:srgbClr val="FFFFFF"/>
                </a:highlight>
              </a:rPr>
              <a:t>(</a:t>
            </a:r>
            <a:r>
              <a:rPr lang="pt-BR" sz="1800" b="0" dirty="0" err="1">
                <a:solidFill>
                  <a:srgbClr val="000000"/>
                </a:solidFill>
                <a:highlight>
                  <a:srgbClr val="FFFFFF"/>
                </a:highlight>
              </a:rPr>
              <a:t>optimizer</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a:solidFill>
                  <a:srgbClr val="808080"/>
                </a:solidFill>
                <a:highlight>
                  <a:srgbClr val="FFFFFF"/>
                </a:highlight>
              </a:rPr>
              <a:t>'adam'</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0" dirty="0" err="1">
                <a:solidFill>
                  <a:srgbClr val="000000"/>
                </a:solidFill>
                <a:highlight>
                  <a:srgbClr val="FFFFFF"/>
                </a:highlight>
              </a:rPr>
              <a:t>loss</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a:solidFill>
                  <a:srgbClr val="808080"/>
                </a:solidFill>
                <a:highlight>
                  <a:srgbClr val="FFFFFF"/>
                </a:highlight>
              </a:rPr>
              <a:t>'</a:t>
            </a:r>
            <a:r>
              <a:rPr lang="pt-BR" sz="1800" b="0" dirty="0" err="1">
                <a:solidFill>
                  <a:srgbClr val="808080"/>
                </a:solidFill>
                <a:highlight>
                  <a:srgbClr val="FFFFFF"/>
                </a:highlight>
              </a:rPr>
              <a:t>sparse_categorical_crossentropy</a:t>
            </a:r>
            <a:r>
              <a:rPr lang="pt-BR" sz="1800" b="0" dirty="0">
                <a:solidFill>
                  <a:srgbClr val="808080"/>
                </a:solidFill>
                <a:highlight>
                  <a:srgbClr val="FFFFFF"/>
                </a:highlight>
              </a:rPr>
              <a:t>'</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0" dirty="0" err="1">
                <a:solidFill>
                  <a:srgbClr val="000000"/>
                </a:solidFill>
                <a:highlight>
                  <a:srgbClr val="FFFFFF"/>
                </a:highlight>
              </a:rPr>
              <a:t>metrics</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808080"/>
                </a:solidFill>
                <a:highlight>
                  <a:srgbClr val="FFFFFF"/>
                </a:highlight>
              </a:rPr>
              <a:t>'</a:t>
            </a:r>
            <a:r>
              <a:rPr lang="pt-BR" sz="1800" b="0" dirty="0" err="1">
                <a:solidFill>
                  <a:srgbClr val="808080"/>
                </a:solidFill>
                <a:highlight>
                  <a:srgbClr val="FFFFFF"/>
                </a:highlight>
              </a:rPr>
              <a:t>accuracy</a:t>
            </a:r>
            <a:r>
              <a:rPr lang="pt-BR" sz="1800" b="0" dirty="0">
                <a:solidFill>
                  <a:srgbClr val="808080"/>
                </a:solidFill>
                <a:highlight>
                  <a:srgbClr val="FFFFFF"/>
                </a:highlight>
              </a:rPr>
              <a:t>'</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1" dirty="0">
                <a:solidFill>
                  <a:srgbClr val="000080"/>
                </a:solidFill>
                <a:highlight>
                  <a:srgbClr val="FFFFFF"/>
                </a:highlight>
              </a:rPr>
              <a:t>)</a:t>
            </a:r>
            <a:endParaRPr lang="pt-BR" sz="1800" b="0" dirty="0">
              <a:solidFill>
                <a:srgbClr val="000000"/>
              </a:solidFill>
              <a:highlight>
                <a:srgbClr val="FFFFFF"/>
              </a:highlight>
            </a:endParaRPr>
          </a:p>
          <a:p>
            <a:endParaRPr lang="pt-BR" sz="1800" b="0" dirty="0">
              <a:solidFill>
                <a:srgbClr val="000000"/>
              </a:solidFill>
              <a:highlight>
                <a:srgbClr val="FFFFFF"/>
              </a:highlight>
            </a:endParaRPr>
          </a:p>
          <a:p>
            <a:r>
              <a:rPr lang="fr-FR" sz="1800" b="0" dirty="0" err="1">
                <a:solidFill>
                  <a:srgbClr val="000000"/>
                </a:solidFill>
                <a:highlight>
                  <a:srgbClr val="FFFFFF"/>
                </a:highlight>
              </a:rPr>
              <a:t>history</a:t>
            </a:r>
            <a:r>
              <a:rPr lang="fr-FR" sz="1800" b="0" dirty="0">
                <a:solidFill>
                  <a:srgbClr val="000000"/>
                </a:solidFill>
                <a:highlight>
                  <a:srgbClr val="FFFFFF"/>
                </a:highlight>
              </a:rPr>
              <a:t> </a:t>
            </a:r>
            <a:r>
              <a:rPr lang="fr-FR" sz="1800" b="1" dirty="0">
                <a:solidFill>
                  <a:srgbClr val="000080"/>
                </a:solidFill>
                <a:highlight>
                  <a:srgbClr val="FFFFFF"/>
                </a:highlight>
              </a:rPr>
              <a:t>=</a:t>
            </a:r>
            <a:r>
              <a:rPr lang="fr-FR" sz="1800" b="0" dirty="0">
                <a:solidFill>
                  <a:srgbClr val="000000"/>
                </a:solidFill>
                <a:highlight>
                  <a:srgbClr val="FFFFFF"/>
                </a:highlight>
              </a:rPr>
              <a:t> </a:t>
            </a:r>
            <a:r>
              <a:rPr lang="fr-FR" sz="1800" b="0" dirty="0" err="1">
                <a:solidFill>
                  <a:srgbClr val="000000"/>
                </a:solidFill>
                <a:highlight>
                  <a:srgbClr val="FFFFFF"/>
                </a:highlight>
              </a:rPr>
              <a:t>model</a:t>
            </a:r>
            <a:r>
              <a:rPr lang="fr-FR" sz="1800" b="1" dirty="0" err="1">
                <a:solidFill>
                  <a:srgbClr val="000080"/>
                </a:solidFill>
                <a:highlight>
                  <a:srgbClr val="FFFFFF"/>
                </a:highlight>
              </a:rPr>
              <a:t>.</a:t>
            </a:r>
            <a:r>
              <a:rPr lang="fr-FR" sz="1800" b="0" dirty="0" err="1">
                <a:solidFill>
                  <a:srgbClr val="000000"/>
                </a:solidFill>
                <a:highlight>
                  <a:srgbClr val="FFFFFF"/>
                </a:highlight>
              </a:rPr>
              <a:t>fit</a:t>
            </a:r>
            <a:r>
              <a:rPr lang="fr-FR" sz="1800" b="1" dirty="0">
                <a:solidFill>
                  <a:srgbClr val="000080"/>
                </a:solidFill>
                <a:highlight>
                  <a:srgbClr val="FFFFFF"/>
                </a:highlight>
              </a:rPr>
              <a:t>(</a:t>
            </a:r>
            <a:r>
              <a:rPr lang="fr-FR" sz="1800" b="0" dirty="0" err="1">
                <a:solidFill>
                  <a:srgbClr val="000000"/>
                </a:solidFill>
                <a:highlight>
                  <a:srgbClr val="FFFFFF"/>
                </a:highlight>
              </a:rPr>
              <a:t>X_train</a:t>
            </a:r>
            <a:r>
              <a:rPr lang="fr-FR" sz="1800" b="1" dirty="0">
                <a:solidFill>
                  <a:srgbClr val="000080"/>
                </a:solidFill>
                <a:highlight>
                  <a:srgbClr val="FFFFFF"/>
                </a:highlight>
              </a:rPr>
              <a:t>,</a:t>
            </a:r>
            <a:r>
              <a:rPr lang="fr-FR" sz="1800" b="0" dirty="0">
                <a:solidFill>
                  <a:srgbClr val="000000"/>
                </a:solidFill>
                <a:highlight>
                  <a:srgbClr val="FFFFFF"/>
                </a:highlight>
              </a:rPr>
              <a:t> </a:t>
            </a:r>
            <a:r>
              <a:rPr lang="fr-FR" sz="1800" b="0" dirty="0" err="1">
                <a:solidFill>
                  <a:srgbClr val="000000"/>
                </a:solidFill>
                <a:highlight>
                  <a:srgbClr val="FFFFFF"/>
                </a:highlight>
              </a:rPr>
              <a:t>y_train</a:t>
            </a:r>
            <a:r>
              <a:rPr lang="fr-FR" sz="1800" b="1" dirty="0">
                <a:solidFill>
                  <a:srgbClr val="000080"/>
                </a:solidFill>
                <a:highlight>
                  <a:srgbClr val="FFFFFF"/>
                </a:highlight>
              </a:rPr>
              <a:t>,</a:t>
            </a:r>
            <a:r>
              <a:rPr lang="fr-FR" sz="1800" b="0" dirty="0">
                <a:solidFill>
                  <a:srgbClr val="000000"/>
                </a:solidFill>
                <a:highlight>
                  <a:srgbClr val="FFFFFF"/>
                </a:highlight>
              </a:rPr>
              <a:t> </a:t>
            </a:r>
            <a:r>
              <a:rPr lang="fr-FR" sz="1800" b="0" dirty="0" err="1">
                <a:solidFill>
                  <a:srgbClr val="000000"/>
                </a:solidFill>
                <a:highlight>
                  <a:srgbClr val="FFFFFF"/>
                </a:highlight>
              </a:rPr>
              <a:t>epochs</a:t>
            </a:r>
            <a:r>
              <a:rPr lang="fr-FR" sz="1800" b="1" dirty="0">
                <a:solidFill>
                  <a:srgbClr val="000080"/>
                </a:solidFill>
                <a:highlight>
                  <a:srgbClr val="FFFFFF"/>
                </a:highlight>
              </a:rPr>
              <a:t>=</a:t>
            </a:r>
            <a:r>
              <a:rPr lang="fr-FR" sz="1800" b="0" dirty="0">
                <a:solidFill>
                  <a:srgbClr val="FF0000"/>
                </a:solidFill>
                <a:highlight>
                  <a:srgbClr val="FFFFFF"/>
                </a:highlight>
              </a:rPr>
              <a:t>20</a:t>
            </a:r>
            <a:r>
              <a:rPr lang="fr-FR" sz="1800" b="1" dirty="0">
                <a:solidFill>
                  <a:srgbClr val="000080"/>
                </a:solidFill>
                <a:highlight>
                  <a:srgbClr val="FFFFFF"/>
                </a:highlight>
              </a:rPr>
              <a:t>)</a:t>
            </a:r>
            <a:endParaRPr lang="pt-BR" dirty="0"/>
          </a:p>
        </p:txBody>
      </p:sp>
      <p:sp>
        <p:nvSpPr>
          <p:cNvPr id="4" name="Retângulo 3">
            <a:extLst>
              <a:ext uri="{FF2B5EF4-FFF2-40B4-BE49-F238E27FC236}">
                <a16:creationId xmlns:a16="http://schemas.microsoft.com/office/drawing/2014/main" id="{2F135DA5-7C26-A18D-3695-3367EF68EEC8}"/>
              </a:ext>
            </a:extLst>
          </p:cNvPr>
          <p:cNvSpPr/>
          <p:nvPr/>
        </p:nvSpPr>
        <p:spPr>
          <a:xfrm>
            <a:off x="4529470" y="1868130"/>
            <a:ext cx="1967023" cy="354075"/>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42594974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CB037F3-790D-C3A7-A7B8-E0644D4BFF21}"/>
              </a:ext>
            </a:extLst>
          </p:cNvPr>
          <p:cNvSpPr>
            <a:spLocks noGrp="1"/>
          </p:cNvSpPr>
          <p:nvPr>
            <p:ph type="title"/>
          </p:nvPr>
        </p:nvSpPr>
        <p:spPr/>
        <p:txBody>
          <a:bodyPr/>
          <a:lstStyle/>
          <a:p>
            <a:r>
              <a:rPr lang="pt-BR" dirty="0"/>
              <a:t>Compilando o modelo</a:t>
            </a:r>
          </a:p>
        </p:txBody>
      </p:sp>
      <p:sp>
        <p:nvSpPr>
          <p:cNvPr id="3" name="Espaço Reservado para Conteúdo 2">
            <a:extLst>
              <a:ext uri="{FF2B5EF4-FFF2-40B4-BE49-F238E27FC236}">
                <a16:creationId xmlns:a16="http://schemas.microsoft.com/office/drawing/2014/main" id="{35B56B1A-2C36-A06D-67F4-9E7E8DF07EE9}"/>
              </a:ext>
            </a:extLst>
          </p:cNvPr>
          <p:cNvSpPr>
            <a:spLocks noGrp="1"/>
          </p:cNvSpPr>
          <p:nvPr>
            <p:ph idx="1"/>
          </p:nvPr>
        </p:nvSpPr>
        <p:spPr>
          <a:xfrm>
            <a:off x="838199" y="4082902"/>
            <a:ext cx="11245645" cy="2775097"/>
          </a:xfrm>
        </p:spPr>
        <p:txBody>
          <a:bodyPr>
            <a:normAutofit fontScale="92500" lnSpcReduction="10000"/>
          </a:bodyPr>
          <a:lstStyle/>
          <a:p>
            <a:r>
              <a:rPr lang="pt-BR" dirty="0"/>
              <a:t>Como função de erro (i.e., </a:t>
            </a:r>
            <a:r>
              <a:rPr lang="pt-BR" i="1" dirty="0" err="1"/>
              <a:t>loss</a:t>
            </a:r>
            <a:r>
              <a:rPr lang="pt-BR" dirty="0"/>
              <a:t>), usaremos a função conhecida como entropia cruzada categórica esparsa.</a:t>
            </a:r>
          </a:p>
          <a:p>
            <a:r>
              <a:rPr lang="pt-BR" dirty="0"/>
              <a:t>Não usamos o</a:t>
            </a:r>
            <a:r>
              <a:rPr lang="pt-BR" b="0" i="0" dirty="0">
                <a:effectLst/>
              </a:rPr>
              <a:t> MSE pois ele é uma métrica usada em problemas de regressão, onde queremos prever valores contínuos. </a:t>
            </a:r>
          </a:p>
          <a:p>
            <a:r>
              <a:rPr lang="pt-BR" b="0" i="0" dirty="0">
                <a:effectLst/>
              </a:rPr>
              <a:t>No entanto, em problemas de classificação, as saídas são categóricas (pertencem a diferentes classes) e muitas vezes codificadas como vetores </a:t>
            </a:r>
            <a:r>
              <a:rPr lang="pt-BR" b="1" i="1" dirty="0" err="1">
                <a:effectLst/>
              </a:rPr>
              <a:t>one</a:t>
            </a:r>
            <a:r>
              <a:rPr lang="pt-BR" b="1" i="1" dirty="0">
                <a:effectLst/>
              </a:rPr>
              <a:t>-hot</a:t>
            </a:r>
            <a:r>
              <a:rPr lang="pt-BR" b="0" i="0" dirty="0">
                <a:effectLst/>
              </a:rPr>
              <a:t>.</a:t>
            </a:r>
          </a:p>
          <a:p>
            <a:r>
              <a:rPr lang="pt-BR" dirty="0"/>
              <a:t>Nesses casos, usamos </a:t>
            </a:r>
            <a:r>
              <a:rPr lang="pt-BR" b="0" i="0" dirty="0">
                <a:effectLst/>
              </a:rPr>
              <a:t>entropia cruzada categórica.</a:t>
            </a:r>
            <a:endParaRPr lang="pt-BR" dirty="0"/>
          </a:p>
        </p:txBody>
      </p:sp>
      <p:sp>
        <p:nvSpPr>
          <p:cNvPr id="5" name="CaixaDeTexto 4">
            <a:extLst>
              <a:ext uri="{FF2B5EF4-FFF2-40B4-BE49-F238E27FC236}">
                <a16:creationId xmlns:a16="http://schemas.microsoft.com/office/drawing/2014/main" id="{0B67D1D9-09EE-51C2-A747-086268ECB3B9}"/>
              </a:ext>
            </a:extLst>
          </p:cNvPr>
          <p:cNvSpPr txBox="1"/>
          <p:nvPr/>
        </p:nvSpPr>
        <p:spPr>
          <a:xfrm>
            <a:off x="3048000" y="1868130"/>
            <a:ext cx="6096000" cy="1754326"/>
          </a:xfrm>
          <a:prstGeom prst="rect">
            <a:avLst/>
          </a:prstGeom>
          <a:noFill/>
        </p:spPr>
        <p:txBody>
          <a:bodyPr wrap="square">
            <a:spAutoFit/>
          </a:bodyPr>
          <a:lstStyle/>
          <a:p>
            <a:r>
              <a:rPr lang="pt-BR" sz="1800" dirty="0" err="1">
                <a:solidFill>
                  <a:srgbClr val="000000"/>
                </a:solidFill>
                <a:highlight>
                  <a:srgbClr val="FFFFFF"/>
                </a:highlight>
              </a:rPr>
              <a:t>model</a:t>
            </a:r>
            <a:r>
              <a:rPr lang="pt-BR" sz="1800" b="1" dirty="0" err="1">
                <a:solidFill>
                  <a:srgbClr val="000080"/>
                </a:solidFill>
                <a:highlight>
                  <a:srgbClr val="FFFFFF"/>
                </a:highlight>
              </a:rPr>
              <a:t>.</a:t>
            </a:r>
            <a:r>
              <a:rPr lang="pt-BR" sz="1800" b="1" dirty="0" err="1">
                <a:solidFill>
                  <a:srgbClr val="880088"/>
                </a:solidFill>
                <a:highlight>
                  <a:srgbClr val="FFFFFF"/>
                </a:highlight>
              </a:rPr>
              <a:t>compile</a:t>
            </a:r>
            <a:r>
              <a:rPr lang="pt-BR" sz="1800" b="1" dirty="0">
                <a:solidFill>
                  <a:srgbClr val="000080"/>
                </a:solidFill>
                <a:highlight>
                  <a:srgbClr val="FFFFFF"/>
                </a:highlight>
              </a:rPr>
              <a:t>(</a:t>
            </a:r>
            <a:r>
              <a:rPr lang="pt-BR" sz="1800" b="0" dirty="0" err="1">
                <a:solidFill>
                  <a:srgbClr val="000000"/>
                </a:solidFill>
                <a:highlight>
                  <a:srgbClr val="FFFFFF"/>
                </a:highlight>
              </a:rPr>
              <a:t>optimizer</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a:solidFill>
                  <a:srgbClr val="808080"/>
                </a:solidFill>
                <a:highlight>
                  <a:srgbClr val="FFFFFF"/>
                </a:highlight>
              </a:rPr>
              <a:t>'adam'</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0" dirty="0" err="1">
                <a:solidFill>
                  <a:srgbClr val="000000"/>
                </a:solidFill>
                <a:highlight>
                  <a:srgbClr val="FFFFFF"/>
                </a:highlight>
              </a:rPr>
              <a:t>loss</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a:solidFill>
                  <a:srgbClr val="808080"/>
                </a:solidFill>
                <a:highlight>
                  <a:srgbClr val="FFFFFF"/>
                </a:highlight>
              </a:rPr>
              <a:t>'</a:t>
            </a:r>
            <a:r>
              <a:rPr lang="pt-BR" sz="1800" b="0" dirty="0" err="1">
                <a:solidFill>
                  <a:srgbClr val="808080"/>
                </a:solidFill>
                <a:highlight>
                  <a:srgbClr val="FFFFFF"/>
                </a:highlight>
              </a:rPr>
              <a:t>sparse_categorical_crossentropy</a:t>
            </a:r>
            <a:r>
              <a:rPr lang="pt-BR" sz="1800" b="0" dirty="0">
                <a:solidFill>
                  <a:srgbClr val="808080"/>
                </a:solidFill>
                <a:highlight>
                  <a:srgbClr val="FFFFFF"/>
                </a:highlight>
              </a:rPr>
              <a:t>'</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0" dirty="0" err="1">
                <a:solidFill>
                  <a:srgbClr val="000000"/>
                </a:solidFill>
                <a:highlight>
                  <a:srgbClr val="FFFFFF"/>
                </a:highlight>
              </a:rPr>
              <a:t>metrics</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808080"/>
                </a:solidFill>
                <a:highlight>
                  <a:srgbClr val="FFFFFF"/>
                </a:highlight>
              </a:rPr>
              <a:t>'</a:t>
            </a:r>
            <a:r>
              <a:rPr lang="pt-BR" sz="1800" b="0" dirty="0" err="1">
                <a:solidFill>
                  <a:srgbClr val="808080"/>
                </a:solidFill>
                <a:highlight>
                  <a:srgbClr val="FFFFFF"/>
                </a:highlight>
              </a:rPr>
              <a:t>accuracy</a:t>
            </a:r>
            <a:r>
              <a:rPr lang="pt-BR" sz="1800" b="0" dirty="0">
                <a:solidFill>
                  <a:srgbClr val="808080"/>
                </a:solidFill>
                <a:highlight>
                  <a:srgbClr val="FFFFFF"/>
                </a:highlight>
              </a:rPr>
              <a:t>'</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1" dirty="0">
                <a:solidFill>
                  <a:srgbClr val="000080"/>
                </a:solidFill>
                <a:highlight>
                  <a:srgbClr val="FFFFFF"/>
                </a:highlight>
              </a:rPr>
              <a:t>)</a:t>
            </a:r>
            <a:endParaRPr lang="pt-BR" sz="1800" b="0" dirty="0">
              <a:solidFill>
                <a:srgbClr val="000000"/>
              </a:solidFill>
              <a:highlight>
                <a:srgbClr val="FFFFFF"/>
              </a:highlight>
            </a:endParaRPr>
          </a:p>
          <a:p>
            <a:endParaRPr lang="pt-BR" sz="1800" b="0" dirty="0">
              <a:solidFill>
                <a:srgbClr val="000000"/>
              </a:solidFill>
              <a:highlight>
                <a:srgbClr val="FFFFFF"/>
              </a:highlight>
            </a:endParaRPr>
          </a:p>
          <a:p>
            <a:r>
              <a:rPr lang="fr-FR" sz="1800" b="0" dirty="0" err="1">
                <a:solidFill>
                  <a:srgbClr val="000000"/>
                </a:solidFill>
                <a:highlight>
                  <a:srgbClr val="FFFFFF"/>
                </a:highlight>
              </a:rPr>
              <a:t>history</a:t>
            </a:r>
            <a:r>
              <a:rPr lang="fr-FR" sz="1800" b="0" dirty="0">
                <a:solidFill>
                  <a:srgbClr val="000000"/>
                </a:solidFill>
                <a:highlight>
                  <a:srgbClr val="FFFFFF"/>
                </a:highlight>
              </a:rPr>
              <a:t> </a:t>
            </a:r>
            <a:r>
              <a:rPr lang="fr-FR" sz="1800" b="1" dirty="0">
                <a:solidFill>
                  <a:srgbClr val="000080"/>
                </a:solidFill>
                <a:highlight>
                  <a:srgbClr val="FFFFFF"/>
                </a:highlight>
              </a:rPr>
              <a:t>=</a:t>
            </a:r>
            <a:r>
              <a:rPr lang="fr-FR" sz="1800" b="0" dirty="0">
                <a:solidFill>
                  <a:srgbClr val="000000"/>
                </a:solidFill>
                <a:highlight>
                  <a:srgbClr val="FFFFFF"/>
                </a:highlight>
              </a:rPr>
              <a:t> </a:t>
            </a:r>
            <a:r>
              <a:rPr lang="fr-FR" sz="1800" b="0" dirty="0" err="1">
                <a:solidFill>
                  <a:srgbClr val="000000"/>
                </a:solidFill>
                <a:highlight>
                  <a:srgbClr val="FFFFFF"/>
                </a:highlight>
              </a:rPr>
              <a:t>model</a:t>
            </a:r>
            <a:r>
              <a:rPr lang="fr-FR" sz="1800" b="1" dirty="0" err="1">
                <a:solidFill>
                  <a:srgbClr val="000080"/>
                </a:solidFill>
                <a:highlight>
                  <a:srgbClr val="FFFFFF"/>
                </a:highlight>
              </a:rPr>
              <a:t>.</a:t>
            </a:r>
            <a:r>
              <a:rPr lang="fr-FR" sz="1800" b="0" dirty="0" err="1">
                <a:solidFill>
                  <a:srgbClr val="000000"/>
                </a:solidFill>
                <a:highlight>
                  <a:srgbClr val="FFFFFF"/>
                </a:highlight>
              </a:rPr>
              <a:t>fit</a:t>
            </a:r>
            <a:r>
              <a:rPr lang="fr-FR" sz="1800" b="1" dirty="0">
                <a:solidFill>
                  <a:srgbClr val="000080"/>
                </a:solidFill>
                <a:highlight>
                  <a:srgbClr val="FFFFFF"/>
                </a:highlight>
              </a:rPr>
              <a:t>(</a:t>
            </a:r>
            <a:r>
              <a:rPr lang="fr-FR" sz="1800" b="0" dirty="0" err="1">
                <a:solidFill>
                  <a:srgbClr val="000000"/>
                </a:solidFill>
                <a:highlight>
                  <a:srgbClr val="FFFFFF"/>
                </a:highlight>
              </a:rPr>
              <a:t>X_train</a:t>
            </a:r>
            <a:r>
              <a:rPr lang="fr-FR" sz="1800" b="1" dirty="0">
                <a:solidFill>
                  <a:srgbClr val="000080"/>
                </a:solidFill>
                <a:highlight>
                  <a:srgbClr val="FFFFFF"/>
                </a:highlight>
              </a:rPr>
              <a:t>,</a:t>
            </a:r>
            <a:r>
              <a:rPr lang="fr-FR" sz="1800" b="0" dirty="0">
                <a:solidFill>
                  <a:srgbClr val="000000"/>
                </a:solidFill>
                <a:highlight>
                  <a:srgbClr val="FFFFFF"/>
                </a:highlight>
              </a:rPr>
              <a:t> </a:t>
            </a:r>
            <a:r>
              <a:rPr lang="fr-FR" sz="1800" b="0" dirty="0" err="1">
                <a:solidFill>
                  <a:srgbClr val="000000"/>
                </a:solidFill>
                <a:highlight>
                  <a:srgbClr val="FFFFFF"/>
                </a:highlight>
              </a:rPr>
              <a:t>y_train</a:t>
            </a:r>
            <a:r>
              <a:rPr lang="fr-FR" sz="1800" b="1" dirty="0">
                <a:solidFill>
                  <a:srgbClr val="000080"/>
                </a:solidFill>
                <a:highlight>
                  <a:srgbClr val="FFFFFF"/>
                </a:highlight>
              </a:rPr>
              <a:t>,</a:t>
            </a:r>
            <a:r>
              <a:rPr lang="fr-FR" sz="1800" b="0" dirty="0">
                <a:solidFill>
                  <a:srgbClr val="000000"/>
                </a:solidFill>
                <a:highlight>
                  <a:srgbClr val="FFFFFF"/>
                </a:highlight>
              </a:rPr>
              <a:t> </a:t>
            </a:r>
            <a:r>
              <a:rPr lang="fr-FR" sz="1800" b="0" dirty="0" err="1">
                <a:solidFill>
                  <a:srgbClr val="000000"/>
                </a:solidFill>
                <a:highlight>
                  <a:srgbClr val="FFFFFF"/>
                </a:highlight>
              </a:rPr>
              <a:t>epochs</a:t>
            </a:r>
            <a:r>
              <a:rPr lang="fr-FR" sz="1800" b="1" dirty="0">
                <a:solidFill>
                  <a:srgbClr val="000080"/>
                </a:solidFill>
                <a:highlight>
                  <a:srgbClr val="FFFFFF"/>
                </a:highlight>
              </a:rPr>
              <a:t>=</a:t>
            </a:r>
            <a:r>
              <a:rPr lang="fr-FR" sz="1800" b="0" dirty="0">
                <a:solidFill>
                  <a:srgbClr val="FF0000"/>
                </a:solidFill>
                <a:highlight>
                  <a:srgbClr val="FFFFFF"/>
                </a:highlight>
              </a:rPr>
              <a:t>20</a:t>
            </a:r>
            <a:r>
              <a:rPr lang="fr-FR" sz="1800" b="1" dirty="0">
                <a:solidFill>
                  <a:srgbClr val="000080"/>
                </a:solidFill>
                <a:highlight>
                  <a:srgbClr val="FFFFFF"/>
                </a:highlight>
              </a:rPr>
              <a:t>)</a:t>
            </a:r>
            <a:endParaRPr lang="pt-BR" dirty="0"/>
          </a:p>
        </p:txBody>
      </p:sp>
      <p:sp>
        <p:nvSpPr>
          <p:cNvPr id="4" name="Retângulo 3">
            <a:extLst>
              <a:ext uri="{FF2B5EF4-FFF2-40B4-BE49-F238E27FC236}">
                <a16:creationId xmlns:a16="http://schemas.microsoft.com/office/drawing/2014/main" id="{05061043-7EFC-E058-35A8-0B8DED94F36D}"/>
              </a:ext>
            </a:extLst>
          </p:cNvPr>
          <p:cNvSpPr/>
          <p:nvPr/>
        </p:nvSpPr>
        <p:spPr>
          <a:xfrm>
            <a:off x="3785191" y="2151134"/>
            <a:ext cx="3955311" cy="354075"/>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332574479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5587546-30D6-3127-08AF-CAF41ED54EA9}"/>
              </a:ext>
            </a:extLst>
          </p:cNvPr>
          <p:cNvSpPr>
            <a:spLocks noGrp="1"/>
          </p:cNvSpPr>
          <p:nvPr>
            <p:ph type="title"/>
          </p:nvPr>
        </p:nvSpPr>
        <p:spPr/>
        <p:txBody>
          <a:bodyPr/>
          <a:lstStyle/>
          <a:p>
            <a:r>
              <a:rPr lang="pt-BR" dirty="0">
                <a:latin typeface="+mn-lt"/>
              </a:rPr>
              <a:t>E</a:t>
            </a:r>
            <a:r>
              <a:rPr lang="pt-BR" i="0" dirty="0">
                <a:effectLst/>
                <a:latin typeface="+mn-lt"/>
              </a:rPr>
              <a:t>ntropia</a:t>
            </a:r>
            <a:r>
              <a:rPr lang="pt-BR" b="0" i="0" dirty="0">
                <a:effectLst/>
                <a:latin typeface="+mn-lt"/>
              </a:rPr>
              <a:t> cruzada categórica</a:t>
            </a:r>
            <a:endParaRPr lang="pt-BR" dirty="0">
              <a:latin typeface="+mn-lt"/>
            </a:endParaRP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0B3B220E-81B3-A6B5-2C0E-DC4B2311AC39}"/>
                  </a:ext>
                </a:extLst>
              </p:cNvPr>
              <p:cNvSpPr>
                <a:spLocks noGrp="1"/>
              </p:cNvSpPr>
              <p:nvPr>
                <p:ph idx="1"/>
              </p:nvPr>
            </p:nvSpPr>
            <p:spPr>
              <a:xfrm>
                <a:off x="838199" y="1857522"/>
                <a:ext cx="11176591" cy="5032375"/>
              </a:xfrm>
            </p:spPr>
            <p:txBody>
              <a:bodyPr>
                <a:normAutofit lnSpcReduction="10000"/>
              </a:bodyPr>
              <a:lstStyle/>
              <a:p>
                <a:r>
                  <a:rPr lang="pt-BR" dirty="0"/>
                  <a:t>M</a:t>
                </a:r>
                <a:r>
                  <a:rPr lang="pt-BR" b="0" i="0" dirty="0">
                    <a:effectLst/>
                  </a:rPr>
                  <a:t>étrica frequentemente utilizada para avaliar o desempenho de modelos de classificação </a:t>
                </a:r>
                <a:r>
                  <a:rPr lang="pt-BR" b="1" i="1" dirty="0" err="1">
                    <a:effectLst/>
                  </a:rPr>
                  <a:t>multiclasse</a:t>
                </a:r>
                <a:r>
                  <a:rPr lang="pt-BR" b="0" i="0" dirty="0">
                    <a:effectLst/>
                  </a:rPr>
                  <a:t>. </a:t>
                </a:r>
              </a:p>
              <a:p>
                <a:r>
                  <a:rPr lang="pt-BR" b="0" i="0" dirty="0">
                    <a:effectLst/>
                  </a:rPr>
                  <a:t>Ela mede a diferença entre as distribuições de probabilidade previstas pelo modelo e as distribuições reais dos rótulos das classes.</a:t>
                </a:r>
              </a:p>
              <a:p>
                <a:r>
                  <a:rPr lang="pt-BR" b="0" i="0" dirty="0">
                    <a:effectLst/>
                  </a:rPr>
                  <a:t>A função da </a:t>
                </a:r>
                <a:r>
                  <a:rPr lang="pt-BR" b="1" i="1" dirty="0">
                    <a:effectLst/>
                  </a:rPr>
                  <a:t>entropia cruzada média</a:t>
                </a:r>
                <a:r>
                  <a:rPr lang="pt-BR" b="0" i="0" dirty="0">
                    <a:effectLst/>
                  </a:rPr>
                  <a:t> é dada por</a:t>
                </a:r>
              </a:p>
              <a:p>
                <a:pPr marL="0" indent="0">
                  <a:buNone/>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smtClean="0">
                              <a:latin typeface="Cambria Math" panose="02040503050406030204" pitchFamily="18" charset="0"/>
                            </a:rPr>
                            <m:t>𝑾</m:t>
                          </m:r>
                        </m:e>
                      </m:d>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nary>
                        <m:naryPr>
                          <m:chr m:val="∑"/>
                          <m:ctrlPr>
                            <a:rPr lang="pt-BR" i="1">
                              <a:latin typeface="Cambria Math" panose="02040503050406030204" pitchFamily="18" charset="0"/>
                            </a:rPr>
                          </m:ctrlPr>
                        </m:naryPr>
                        <m:sub>
                          <m:r>
                            <a:rPr lang="pt-BR" b="0" i="1" smtClean="0">
                              <a:latin typeface="Cambria Math" panose="02040503050406030204" pitchFamily="18" charset="0"/>
                            </a:rPr>
                            <m:t>𝑛</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nary>
                            <m:naryPr>
                              <m:chr m:val="∑"/>
                              <m:ctrlPr>
                                <a:rPr lang="pt-BR" i="1">
                                  <a:latin typeface="Cambria Math" panose="02040503050406030204" pitchFamily="18" charset="0"/>
                                </a:rPr>
                              </m:ctrlPr>
                            </m:naryPr>
                            <m:sub>
                              <m:r>
                                <m:rPr>
                                  <m:brk m:alnAt="23"/>
                                </m:rPr>
                                <a:rPr lang="pt-BR" i="1">
                                  <a:latin typeface="Cambria Math" panose="02040503050406030204" pitchFamily="18" charset="0"/>
                                </a:rPr>
                                <m:t>𝑞</m:t>
                              </m:r>
                              <m:r>
                                <a:rPr lang="pt-BR" i="1">
                                  <a:latin typeface="Cambria Math" panose="02040503050406030204" pitchFamily="18" charset="0"/>
                                </a:rPr>
                                <m:t>=</m:t>
                              </m:r>
                              <m:r>
                                <a:rPr lang="pt-BR" b="0" i="1" smtClean="0">
                                  <a:latin typeface="Cambria Math" panose="02040503050406030204" pitchFamily="18" charset="0"/>
                                </a:rPr>
                                <m:t>0</m:t>
                              </m:r>
                            </m:sub>
                            <m:sup>
                              <m:r>
                                <a:rPr lang="pt-BR" i="1">
                                  <a:latin typeface="Cambria Math" panose="02040503050406030204" pitchFamily="18" charset="0"/>
                                </a:rPr>
                                <m:t>𝑄</m:t>
                              </m:r>
                              <m:r>
                                <a:rPr lang="pt-BR" b="0" i="1" smtClean="0">
                                  <a:latin typeface="Cambria Math" panose="02040503050406030204" pitchFamily="18" charset="0"/>
                                </a:rPr>
                                <m:t>−1</m:t>
                              </m:r>
                            </m:sup>
                            <m:e>
                              <m:r>
                                <a:rPr lang="pt-BR" i="1">
                                  <a:latin typeface="Cambria Math" panose="02040503050406030204" pitchFamily="18" charset="0"/>
                                </a:rPr>
                                <m:t>1</m:t>
                              </m:r>
                              <m:d>
                                <m:dPr>
                                  <m:begChr m:val="{"/>
                                  <m:endChr m:val="}"/>
                                  <m:ctrlPr>
                                    <a:rPr lang="pt-BR" i="1">
                                      <a:latin typeface="Cambria Math" panose="02040503050406030204" pitchFamily="18" charset="0"/>
                                    </a:rPr>
                                  </m:ctrlPr>
                                </m:dPr>
                                <m:e>
                                  <m:r>
                                    <a:rPr lang="pt-BR" i="1">
                                      <a:latin typeface="Cambria Math" panose="02040503050406030204" pitchFamily="18" charset="0"/>
                                    </a:rPr>
                                    <m:t>𝑦</m:t>
                                  </m:r>
                                  <m:d>
                                    <m:dPr>
                                      <m:ctrlPr>
                                        <a:rPr lang="pt-BR" i="1">
                                          <a:latin typeface="Cambria Math" panose="02040503050406030204" pitchFamily="18" charset="0"/>
                                        </a:rPr>
                                      </m:ctrlPr>
                                    </m:dPr>
                                    <m:e>
                                      <m:r>
                                        <a:rPr lang="pt-BR" b="0" i="1" smtClean="0">
                                          <a:latin typeface="Cambria Math" panose="02040503050406030204" pitchFamily="18" charset="0"/>
                                        </a:rPr>
                                        <m:t>𝑛</m:t>
                                      </m:r>
                                    </m:e>
                                  </m:d>
                                  <m:r>
                                    <a:rPr lang="pt-BR" i="1">
                                      <a:latin typeface="Cambria Math" panose="02040503050406030204" pitchFamily="18" charset="0"/>
                                    </a:rPr>
                                    <m:t>==</m:t>
                                  </m:r>
                                  <m:r>
                                    <a:rPr lang="pt-BR" i="1">
                                      <a:latin typeface="Cambria Math" panose="02040503050406030204" pitchFamily="18" charset="0"/>
                                    </a:rPr>
                                    <m:t>𝑞</m:t>
                                  </m:r>
                                </m:e>
                              </m:d>
                              <m:func>
                                <m:funcPr>
                                  <m:ctrlPr>
                                    <a:rPr lang="pt-BR" i="1">
                                      <a:latin typeface="Cambria Math" panose="02040503050406030204" pitchFamily="18" charset="0"/>
                                    </a:rPr>
                                  </m:ctrlPr>
                                </m:funcPr>
                                <m:fName>
                                  <m:r>
                                    <m:rPr>
                                      <m:sty m:val="p"/>
                                    </m:rPr>
                                    <a:rPr lang="pt-BR">
                                      <a:latin typeface="Cambria Math" panose="02040503050406030204" pitchFamily="18" charset="0"/>
                                    </a:rPr>
                                    <m:t>log</m:t>
                                  </m:r>
                                </m:fName>
                                <m:e>
                                  <m:d>
                                    <m:dPr>
                                      <m:ctrlPr>
                                        <a:rPr lang="pt-BR" i="1" smtClean="0">
                                          <a:latin typeface="Cambria Math" panose="02040503050406030204" pitchFamily="18" charset="0"/>
                                        </a:rPr>
                                      </m:ctrlPr>
                                    </m:dPr>
                                    <m:e>
                                      <m:sSub>
                                        <m:sSubPr>
                                          <m:ctrlPr>
                                            <a:rPr lang="pt-BR" i="1" smtClean="0">
                                              <a:latin typeface="Cambria Math" panose="02040503050406030204" pitchFamily="18" charset="0"/>
                                            </a:rPr>
                                          </m:ctrlPr>
                                        </m:sSubPr>
                                        <m:e>
                                          <m:acc>
                                            <m:accPr>
                                              <m:chr m:val="̂"/>
                                              <m:ctrlPr>
                                                <a:rPr lang="pt-BR" i="1" smtClean="0">
                                                  <a:latin typeface="Cambria Math" panose="02040503050406030204" pitchFamily="18" charset="0"/>
                                                </a:rPr>
                                              </m:ctrlPr>
                                            </m:accPr>
                                            <m:e>
                                              <m:r>
                                                <a:rPr lang="pt-BR" b="0" i="1" smtClean="0">
                                                  <a:latin typeface="Cambria Math" panose="02040503050406030204" pitchFamily="18" charset="0"/>
                                                </a:rPr>
                                                <m:t>𝑦</m:t>
                                              </m:r>
                                            </m:e>
                                          </m:acc>
                                        </m:e>
                                        <m:sub>
                                          <m:r>
                                            <a:rPr lang="pt-BR" b="0" i="1" smtClean="0">
                                              <a:latin typeface="Cambria Math" panose="02040503050406030204" pitchFamily="18" charset="0"/>
                                            </a:rPr>
                                            <m:t>𝑞</m:t>
                                          </m:r>
                                        </m:sub>
                                      </m:sSub>
                                      <m:d>
                                        <m:dPr>
                                          <m:ctrlPr>
                                            <a:rPr lang="pt-BR" b="0" i="1" smtClean="0">
                                              <a:latin typeface="Cambria Math" panose="02040503050406030204" pitchFamily="18" charset="0"/>
                                            </a:rPr>
                                          </m:ctrlPr>
                                        </m:dPr>
                                        <m:e>
                                          <m:r>
                                            <a:rPr lang="pt-BR" b="0" i="1" smtClean="0">
                                              <a:latin typeface="Cambria Math" panose="02040503050406030204" pitchFamily="18" charset="0"/>
                                            </a:rPr>
                                            <m:t>𝑛</m:t>
                                          </m:r>
                                        </m:e>
                                      </m:d>
                                    </m:e>
                                  </m:d>
                                </m:e>
                              </m:func>
                            </m:e>
                          </m:nary>
                        </m:e>
                      </m:nary>
                      <m:r>
                        <a:rPr lang="pt-BR" b="0" i="1" smtClean="0">
                          <a:latin typeface="Cambria Math" panose="02040503050406030204" pitchFamily="18" charset="0"/>
                        </a:rPr>
                        <m:t>,</m:t>
                      </m:r>
                    </m:oMath>
                  </m:oMathPara>
                </a14:m>
                <a:endParaRPr lang="pt-BR" b="0" i="0" dirty="0">
                  <a:effectLst/>
                </a:endParaRPr>
              </a:p>
              <a:p>
                <a:pPr marL="0" indent="0">
                  <a:buNone/>
                </a:pPr>
                <a:r>
                  <a:rPr lang="pt-BR" dirty="0"/>
                  <a:t>onde </a:t>
                </a:r>
                <a14:m>
                  <m:oMath xmlns:m="http://schemas.openxmlformats.org/officeDocument/2006/math">
                    <m:r>
                      <a:rPr lang="pt-BR" i="1">
                        <a:latin typeface="Cambria Math" panose="02040503050406030204" pitchFamily="18" charset="0"/>
                      </a:rPr>
                      <m:t>𝑁</m:t>
                    </m:r>
                  </m:oMath>
                </a14:m>
                <a:r>
                  <a:rPr lang="pt-BR" dirty="0"/>
                  <a:t> é o número de exemplos, 1{⋅} é a </a:t>
                </a:r>
                <a:r>
                  <a:rPr lang="pt-BR" b="1" i="1" dirty="0"/>
                  <a:t>função indicadora</a:t>
                </a:r>
                <a:r>
                  <a:rPr lang="pt-BR" dirty="0"/>
                  <a:t> (1{condição verdadeira} = 1 e 1{condição falsa} = 0), </a:t>
                </a:r>
                <a14:m>
                  <m:oMath xmlns:m="http://schemas.openxmlformats.org/officeDocument/2006/math">
                    <m:r>
                      <a:rPr lang="pt-BR" b="1" i="1" smtClean="0">
                        <a:latin typeface="Cambria Math" panose="02040503050406030204" pitchFamily="18" charset="0"/>
                      </a:rPr>
                      <m:t>𝑾</m:t>
                    </m:r>
                  </m:oMath>
                </a14:m>
                <a:r>
                  <a:rPr lang="pt-BR" dirty="0"/>
                  <a:t> é a matriz de </a:t>
                </a:r>
                <a:r>
                  <a:rPr lang="pt-BR" b="1" i="1" dirty="0"/>
                  <a:t>pesos</a:t>
                </a:r>
                <a:r>
                  <a:rPr lang="pt-BR" dirty="0"/>
                  <a:t>, </a:t>
                </a:r>
                <a14:m>
                  <m:oMath xmlns:m="http://schemas.openxmlformats.org/officeDocument/2006/math">
                    <m:r>
                      <a:rPr lang="pt-BR" i="1">
                        <a:latin typeface="Cambria Math" panose="02040503050406030204" pitchFamily="18" charset="0"/>
                      </a:rPr>
                      <m:t>𝑦</m:t>
                    </m:r>
                    <m:d>
                      <m:dPr>
                        <m:ctrlPr>
                          <a:rPr lang="pt-BR" i="1">
                            <a:latin typeface="Cambria Math" panose="02040503050406030204" pitchFamily="18" charset="0"/>
                          </a:rPr>
                        </m:ctrlPr>
                      </m:dPr>
                      <m:e>
                        <m:r>
                          <a:rPr lang="pt-BR" b="0" i="1" smtClean="0">
                            <a:latin typeface="Cambria Math" panose="02040503050406030204" pitchFamily="18" charset="0"/>
                          </a:rPr>
                          <m:t>𝑛</m:t>
                        </m:r>
                      </m:e>
                    </m:d>
                  </m:oMath>
                </a14:m>
                <a:r>
                  <a:rPr lang="pt-BR" dirty="0"/>
                  <a:t> é classe a que pertence o </a:t>
                </a:r>
                <a14:m>
                  <m:oMath xmlns:m="http://schemas.openxmlformats.org/officeDocument/2006/math">
                    <m:r>
                      <a:rPr lang="pt-BR" i="1">
                        <a:latin typeface="Cambria Math" panose="02040503050406030204" pitchFamily="18" charset="0"/>
                      </a:rPr>
                      <m:t>𝑛</m:t>
                    </m:r>
                  </m:oMath>
                </a14:m>
                <a:r>
                  <a:rPr lang="pt-BR" dirty="0"/>
                  <a:t>-ésimo exemplo de entrada e </a:t>
                </a:r>
                <a14:m>
                  <m:oMath xmlns:m="http://schemas.openxmlformats.org/officeDocument/2006/math">
                    <m:sSub>
                      <m:sSubPr>
                        <m:ctrlPr>
                          <a:rPr lang="pt-BR" i="1">
                            <a:latin typeface="Cambria Math" panose="02040503050406030204" pitchFamily="18" charset="0"/>
                          </a:rPr>
                        </m:ctrlPr>
                      </m:sSubPr>
                      <m:e>
                        <m:acc>
                          <m:accPr>
                            <m:chr m:val="̂"/>
                            <m:ctrlPr>
                              <a:rPr lang="pt-BR" i="1">
                                <a:latin typeface="Cambria Math" panose="02040503050406030204" pitchFamily="18" charset="0"/>
                              </a:rPr>
                            </m:ctrlPr>
                          </m:accPr>
                          <m:e>
                            <m:r>
                              <a:rPr lang="pt-BR" i="1">
                                <a:latin typeface="Cambria Math" panose="02040503050406030204" pitchFamily="18" charset="0"/>
                              </a:rPr>
                              <m:t>𝑦</m:t>
                            </m:r>
                          </m:e>
                        </m:acc>
                      </m:e>
                      <m:sub>
                        <m:r>
                          <a:rPr lang="pt-BR" i="1">
                            <a:latin typeface="Cambria Math" panose="02040503050406030204" pitchFamily="18" charset="0"/>
                          </a:rPr>
                          <m:t>𝑞</m:t>
                        </m:r>
                      </m:sub>
                    </m:sSub>
                    <m:r>
                      <a:rPr lang="pt-BR" i="1">
                        <a:latin typeface="Cambria Math" panose="02040503050406030204" pitchFamily="18" charset="0"/>
                      </a:rPr>
                      <m:t>(</m:t>
                    </m:r>
                    <m:r>
                      <a:rPr lang="pt-BR" i="1">
                        <a:latin typeface="Cambria Math" panose="02040503050406030204" pitchFamily="18" charset="0"/>
                      </a:rPr>
                      <m:t>𝑛</m:t>
                    </m:r>
                    <m:r>
                      <a:rPr lang="pt-BR" i="1">
                        <a:latin typeface="Cambria Math" panose="02040503050406030204" pitchFamily="18" charset="0"/>
                      </a:rPr>
                      <m:t>)</m:t>
                    </m:r>
                  </m:oMath>
                </a14:m>
                <a:r>
                  <a:rPr lang="pt-BR" dirty="0"/>
                  <a:t> é a </a:t>
                </a:r>
                <a14:m>
                  <m:oMath xmlns:m="http://schemas.openxmlformats.org/officeDocument/2006/math">
                    <m:r>
                      <a:rPr lang="pt-BR" i="1">
                        <a:latin typeface="Cambria Math" panose="02040503050406030204" pitchFamily="18" charset="0"/>
                      </a:rPr>
                      <m:t>𝑞</m:t>
                    </m:r>
                  </m:oMath>
                </a14:m>
                <a:r>
                  <a:rPr lang="pt-BR" dirty="0"/>
                  <a:t>-</a:t>
                </a:r>
                <a:r>
                  <a:rPr lang="pt-BR" dirty="0" err="1"/>
                  <a:t>ésima</a:t>
                </a:r>
                <a:r>
                  <a:rPr lang="pt-BR" dirty="0"/>
                  <a:t> saída do modelo para o </a:t>
                </a:r>
                <a14:m>
                  <m:oMath xmlns:m="http://schemas.openxmlformats.org/officeDocument/2006/math">
                    <m:r>
                      <a:rPr lang="pt-BR" i="1">
                        <a:latin typeface="Cambria Math" panose="02040503050406030204" pitchFamily="18" charset="0"/>
                      </a:rPr>
                      <m:t>𝑛</m:t>
                    </m:r>
                  </m:oMath>
                </a14:m>
                <a:r>
                  <a:rPr lang="pt-BR" dirty="0"/>
                  <a:t>-ésimo exemplo de entrada.</a:t>
                </a:r>
              </a:p>
            </p:txBody>
          </p:sp>
        </mc:Choice>
        <mc:Fallback xmlns="">
          <p:sp>
            <p:nvSpPr>
              <p:cNvPr id="3" name="Espaço Reservado para Conteúdo 2">
                <a:extLst>
                  <a:ext uri="{FF2B5EF4-FFF2-40B4-BE49-F238E27FC236}">
                    <a16:creationId xmlns:a16="http://schemas.microsoft.com/office/drawing/2014/main" id="{0B3B220E-81B3-A6B5-2C0E-DC4B2311AC39}"/>
                  </a:ext>
                </a:extLst>
              </p:cNvPr>
              <p:cNvSpPr>
                <a:spLocks noGrp="1" noRot="1" noChangeAspect="1" noMove="1" noResize="1" noEditPoints="1" noAdjustHandles="1" noChangeArrowheads="1" noChangeShapeType="1" noTextEdit="1"/>
              </p:cNvSpPr>
              <p:nvPr>
                <p:ph idx="1"/>
              </p:nvPr>
            </p:nvSpPr>
            <p:spPr>
              <a:xfrm>
                <a:off x="838199" y="1857522"/>
                <a:ext cx="11176591" cy="5032375"/>
              </a:xfrm>
              <a:blipFill>
                <a:blip r:embed="rId2"/>
                <a:stretch>
                  <a:fillRect l="-1091" t="-2788" r="-545"/>
                </a:stretch>
              </a:blipFill>
            </p:spPr>
            <p:txBody>
              <a:bodyPr/>
              <a:lstStyle/>
              <a:p>
                <a:r>
                  <a:rPr lang="pt-BR">
                    <a:noFill/>
                  </a:rPr>
                  <a:t> </a:t>
                </a:r>
              </a:p>
            </p:txBody>
          </p:sp>
        </mc:Fallback>
      </mc:AlternateContent>
    </p:spTree>
    <p:extLst>
      <p:ext uri="{BB962C8B-B14F-4D97-AF65-F5344CB8AC3E}">
        <p14:creationId xmlns:p14="http://schemas.microsoft.com/office/powerpoint/2010/main" val="18840138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E7CD05-66F2-8967-6154-CCED38E0F987}"/>
              </a:ext>
            </a:extLst>
          </p:cNvPr>
          <p:cNvSpPr>
            <a:spLocks noGrp="1"/>
          </p:cNvSpPr>
          <p:nvPr>
            <p:ph type="title"/>
          </p:nvPr>
        </p:nvSpPr>
        <p:spPr/>
        <p:txBody>
          <a:bodyPr/>
          <a:lstStyle/>
          <a:p>
            <a:r>
              <a:rPr lang="pt-BR" dirty="0">
                <a:latin typeface="+mn-lt"/>
              </a:rPr>
              <a:t>E</a:t>
            </a:r>
            <a:r>
              <a:rPr lang="pt-BR" b="0" i="0" dirty="0">
                <a:effectLst/>
                <a:latin typeface="+mn-lt"/>
              </a:rPr>
              <a:t>ntropia cruzada categórica</a:t>
            </a:r>
            <a:endParaRPr lang="pt-BR" dirty="0">
              <a:latin typeface="+mn-lt"/>
            </a:endParaRP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21A86630-5D79-AD4B-79FC-6C8373E8DB39}"/>
                  </a:ext>
                </a:extLst>
              </p:cNvPr>
              <p:cNvSpPr>
                <a:spLocks noGrp="1"/>
              </p:cNvSpPr>
              <p:nvPr>
                <p:ph idx="1"/>
              </p:nvPr>
            </p:nvSpPr>
            <p:spPr>
              <a:xfrm>
                <a:off x="838199" y="1825624"/>
                <a:ext cx="11144693" cy="5032375"/>
              </a:xfrm>
            </p:spPr>
            <p:txBody>
              <a:bodyPr>
                <a:normAutofit/>
              </a:bodyPr>
              <a:lstStyle/>
              <a:p>
                <a:r>
                  <a:rPr lang="pt-BR" dirty="0"/>
                  <a:t>Usando-se a codificação </a:t>
                </a:r>
                <a:r>
                  <a:rPr lang="pt-BR" b="1" i="1" dirty="0"/>
                  <a:t>one-hot</a:t>
                </a:r>
                <a:r>
                  <a:rPr lang="pt-BR" dirty="0"/>
                  <a:t>, a equação pode ser re-escrita como</a:t>
                </a:r>
              </a:p>
              <a:p>
                <a:pPr marL="0" indent="0" algn="ctr">
                  <a:buNone/>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smtClean="0">
                              <a:latin typeface="Cambria Math" panose="02040503050406030204" pitchFamily="18" charset="0"/>
                            </a:rPr>
                            <m:t>𝑾</m:t>
                          </m:r>
                        </m:e>
                      </m:d>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nary>
                        <m:naryPr>
                          <m:chr m:val="∑"/>
                          <m:ctrlPr>
                            <a:rPr lang="pt-BR" i="1">
                              <a:latin typeface="Cambria Math" panose="02040503050406030204" pitchFamily="18" charset="0"/>
                            </a:rPr>
                          </m:ctrlPr>
                        </m:naryPr>
                        <m:sub>
                          <m:r>
                            <a:rPr lang="pt-BR" b="0" i="1" smtClean="0">
                              <a:latin typeface="Cambria Math" panose="02040503050406030204" pitchFamily="18" charset="0"/>
                            </a:rPr>
                            <m:t>𝑛</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sSup>
                            <m:sSupPr>
                              <m:ctrlPr>
                                <a:rPr lang="pt-BR" i="1">
                                  <a:latin typeface="Cambria Math" panose="02040503050406030204" pitchFamily="18" charset="0"/>
                                </a:rPr>
                              </m:ctrlPr>
                            </m:sSupPr>
                            <m:e>
                              <m:r>
                                <a:rPr lang="pt-BR" b="1" i="1">
                                  <a:latin typeface="Cambria Math" panose="02040503050406030204" pitchFamily="18" charset="0"/>
                                </a:rPr>
                                <m:t>𝒚</m:t>
                              </m:r>
                              <m:d>
                                <m:dPr>
                                  <m:ctrlPr>
                                    <a:rPr lang="pt-BR" b="1" i="1">
                                      <a:latin typeface="Cambria Math" panose="02040503050406030204" pitchFamily="18" charset="0"/>
                                    </a:rPr>
                                  </m:ctrlPr>
                                </m:dPr>
                                <m:e>
                                  <m:r>
                                    <a:rPr lang="pt-BR" b="0" i="1" smtClean="0">
                                      <a:latin typeface="Cambria Math" panose="02040503050406030204" pitchFamily="18" charset="0"/>
                                    </a:rPr>
                                    <m:t>𝑛</m:t>
                                  </m:r>
                                </m:e>
                              </m:d>
                            </m:e>
                            <m:sup>
                              <m:r>
                                <a:rPr lang="pt-BR" i="1">
                                  <a:latin typeface="Cambria Math" panose="02040503050406030204" pitchFamily="18" charset="0"/>
                                </a:rPr>
                                <m:t>𝑇</m:t>
                              </m:r>
                            </m:sup>
                          </m:sSup>
                          <m:func>
                            <m:funcPr>
                              <m:ctrlPr>
                                <a:rPr lang="pt-BR" i="1">
                                  <a:latin typeface="Cambria Math" panose="02040503050406030204" pitchFamily="18" charset="0"/>
                                </a:rPr>
                              </m:ctrlPr>
                            </m:funcPr>
                            <m:fName>
                              <m:r>
                                <m:rPr>
                                  <m:sty m:val="p"/>
                                </m:rPr>
                                <a:rPr lang="pt-BR">
                                  <a:latin typeface="Cambria Math" panose="02040503050406030204" pitchFamily="18" charset="0"/>
                                </a:rPr>
                                <m:t>log</m:t>
                              </m:r>
                            </m:fName>
                            <m:e>
                              <m:d>
                                <m:dPr>
                                  <m:ctrlPr>
                                    <a:rPr lang="pt-BR" i="1" smtClean="0">
                                      <a:latin typeface="Cambria Math" panose="02040503050406030204" pitchFamily="18" charset="0"/>
                                    </a:rPr>
                                  </m:ctrlPr>
                                </m:dPr>
                                <m:e>
                                  <m:acc>
                                    <m:accPr>
                                      <m:chr m:val="̂"/>
                                      <m:ctrlPr>
                                        <a:rPr lang="pt-BR" i="1" smtClean="0">
                                          <a:latin typeface="Cambria Math" panose="02040503050406030204" pitchFamily="18" charset="0"/>
                                        </a:rPr>
                                      </m:ctrlPr>
                                    </m:accPr>
                                    <m:e>
                                      <m:r>
                                        <a:rPr lang="pt-BR" b="1" i="1" smtClean="0">
                                          <a:latin typeface="Cambria Math" panose="02040503050406030204" pitchFamily="18" charset="0"/>
                                        </a:rPr>
                                        <m:t>𝒚</m:t>
                                      </m:r>
                                    </m:e>
                                  </m:acc>
                                  <m:r>
                                    <a:rPr lang="pt-BR" b="0" i="1" smtClean="0">
                                      <a:latin typeface="Cambria Math" panose="02040503050406030204" pitchFamily="18" charset="0"/>
                                    </a:rPr>
                                    <m:t> </m:t>
                                  </m:r>
                                  <m:d>
                                    <m:dPr>
                                      <m:ctrlPr>
                                        <a:rPr lang="pt-BR" b="0" i="1" smtClean="0">
                                          <a:latin typeface="Cambria Math" panose="02040503050406030204" pitchFamily="18" charset="0"/>
                                        </a:rPr>
                                      </m:ctrlPr>
                                    </m:dPr>
                                    <m:e>
                                      <m:r>
                                        <a:rPr lang="pt-BR" b="0" i="1" smtClean="0">
                                          <a:latin typeface="Cambria Math" panose="02040503050406030204" pitchFamily="18" charset="0"/>
                                        </a:rPr>
                                        <m:t>𝑛</m:t>
                                      </m:r>
                                    </m:e>
                                  </m:d>
                                </m:e>
                              </m:d>
                            </m:e>
                          </m:func>
                        </m:e>
                      </m:nary>
                      <m:r>
                        <a:rPr lang="pt-BR" b="0" i="1" smtClean="0">
                          <a:latin typeface="Cambria Math" panose="02040503050406030204" pitchFamily="18" charset="0"/>
                        </a:rPr>
                        <m:t>,</m:t>
                      </m:r>
                    </m:oMath>
                  </m:oMathPara>
                </a14:m>
                <a:endParaRPr lang="pt-BR" b="0" i="0" dirty="0">
                  <a:effectLst/>
                </a:endParaRPr>
              </a:p>
              <a:p>
                <a:pPr marL="0" indent="0">
                  <a:buNone/>
                </a:pPr>
                <a:r>
                  <a:rPr lang="pt-BR" dirty="0"/>
                  <a:t>onde </a:t>
                </a:r>
                <a14:m>
                  <m:oMath xmlns:m="http://schemas.openxmlformats.org/officeDocument/2006/math">
                    <m:r>
                      <a:rPr lang="pt-BR" b="1" i="1">
                        <a:latin typeface="Cambria Math" panose="02040503050406030204" pitchFamily="18" charset="0"/>
                      </a:rPr>
                      <m:t>𝒚</m:t>
                    </m:r>
                    <m:r>
                      <a:rPr lang="pt-BR" i="1">
                        <a:latin typeface="Cambria Math" panose="02040503050406030204" pitchFamily="18" charset="0"/>
                      </a:rPr>
                      <m:t>(</m:t>
                    </m:r>
                    <m:r>
                      <a:rPr lang="pt-BR" b="0" i="1" smtClean="0">
                        <a:latin typeface="Cambria Math" panose="02040503050406030204" pitchFamily="18" charset="0"/>
                      </a:rPr>
                      <m:t>𝑛</m:t>
                    </m:r>
                    <m:r>
                      <a:rPr lang="pt-BR" i="1">
                        <a:latin typeface="Cambria Math" panose="02040503050406030204" pitchFamily="18" charset="0"/>
                      </a:rPr>
                      <m:t>)=</m:t>
                    </m:r>
                    <m:sSup>
                      <m:sSupPr>
                        <m:ctrlPr>
                          <a:rPr lang="pt-BR" i="1" smtClean="0">
                            <a:latin typeface="Cambria Math" panose="02040503050406030204" pitchFamily="18" charset="0"/>
                          </a:rPr>
                        </m:ctrlPr>
                      </m:sSupPr>
                      <m:e>
                        <m:d>
                          <m:dPr>
                            <m:begChr m:val="["/>
                            <m:endChr m:val="]"/>
                            <m:ctrlPr>
                              <a:rPr lang="pt-BR" i="1" smtClean="0">
                                <a:latin typeface="Cambria Math" panose="02040503050406030204" pitchFamily="18" charset="0"/>
                              </a:rPr>
                            </m:ctrlPr>
                          </m:dPr>
                          <m:e>
                            <m:r>
                              <a:rPr lang="pt-BR" i="1">
                                <a:latin typeface="Cambria Math" panose="02040503050406030204" pitchFamily="18" charset="0"/>
                              </a:rPr>
                              <m:t>1</m:t>
                            </m:r>
                            <m:d>
                              <m:dPr>
                                <m:begChr m:val="{"/>
                                <m:endChr m:val="}"/>
                                <m:ctrlPr>
                                  <a:rPr lang="pt-BR" i="1">
                                    <a:latin typeface="Cambria Math" panose="02040503050406030204" pitchFamily="18" charset="0"/>
                                  </a:rPr>
                                </m:ctrlPr>
                              </m:dPr>
                              <m:e>
                                <m:r>
                                  <a:rPr lang="pt-BR" i="1">
                                    <a:latin typeface="Cambria Math" panose="02040503050406030204" pitchFamily="18" charset="0"/>
                                  </a:rPr>
                                  <m:t>𝑦</m:t>
                                </m:r>
                                <m:d>
                                  <m:dPr>
                                    <m:ctrlPr>
                                      <a:rPr lang="pt-BR" i="1">
                                        <a:latin typeface="Cambria Math" panose="02040503050406030204" pitchFamily="18" charset="0"/>
                                      </a:rPr>
                                    </m:ctrlPr>
                                  </m:dPr>
                                  <m:e>
                                    <m:r>
                                      <a:rPr lang="pt-BR" i="1">
                                        <a:latin typeface="Cambria Math" panose="02040503050406030204" pitchFamily="18" charset="0"/>
                                      </a:rPr>
                                      <m:t>𝑛</m:t>
                                    </m:r>
                                  </m:e>
                                </m:d>
                                <m:r>
                                  <a:rPr lang="pt-BR" i="1">
                                    <a:latin typeface="Cambria Math" panose="02040503050406030204" pitchFamily="18" charset="0"/>
                                  </a:rPr>
                                  <m:t>==1</m:t>
                                </m:r>
                              </m:e>
                            </m:d>
                            <m:r>
                              <a:rPr lang="pt-BR" b="0" i="1" smtClean="0">
                                <a:latin typeface="Cambria Math" panose="02040503050406030204" pitchFamily="18" charset="0"/>
                              </a:rPr>
                              <m:t>,</m:t>
                            </m:r>
                            <m:r>
                              <a:rPr lang="pt-BR" i="1">
                                <a:latin typeface="Cambria Math" panose="02040503050406030204" pitchFamily="18" charset="0"/>
                                <a:ea typeface="Cambria Math" panose="02040503050406030204" pitchFamily="18" charset="0"/>
                              </a:rPr>
                              <m:t>⋯</m:t>
                            </m:r>
                            <m:r>
                              <a:rPr lang="pt-BR" b="0" i="1" smtClean="0">
                                <a:latin typeface="Cambria Math" panose="02040503050406030204" pitchFamily="18" charset="0"/>
                              </a:rPr>
                              <m:t>,</m:t>
                            </m:r>
                            <m:r>
                              <a:rPr lang="pt-BR" i="1">
                                <a:latin typeface="Cambria Math" panose="02040503050406030204" pitchFamily="18" charset="0"/>
                              </a:rPr>
                              <m:t>1</m:t>
                            </m:r>
                            <m:d>
                              <m:dPr>
                                <m:begChr m:val="{"/>
                                <m:endChr m:val="}"/>
                                <m:ctrlPr>
                                  <a:rPr lang="pt-BR" i="1">
                                    <a:latin typeface="Cambria Math" panose="02040503050406030204" pitchFamily="18" charset="0"/>
                                  </a:rPr>
                                </m:ctrlPr>
                              </m:dPr>
                              <m:e>
                                <m:r>
                                  <a:rPr lang="pt-BR" i="1">
                                    <a:latin typeface="Cambria Math" panose="02040503050406030204" pitchFamily="18" charset="0"/>
                                  </a:rPr>
                                  <m:t>𝑦</m:t>
                                </m:r>
                                <m:d>
                                  <m:dPr>
                                    <m:ctrlPr>
                                      <a:rPr lang="pt-BR" i="1">
                                        <a:latin typeface="Cambria Math" panose="02040503050406030204" pitchFamily="18" charset="0"/>
                                      </a:rPr>
                                    </m:ctrlPr>
                                  </m:dPr>
                                  <m:e>
                                    <m:r>
                                      <a:rPr lang="pt-BR" i="1">
                                        <a:latin typeface="Cambria Math" panose="02040503050406030204" pitchFamily="18" charset="0"/>
                                      </a:rPr>
                                      <m:t>𝑛</m:t>
                                    </m:r>
                                  </m:e>
                                </m:d>
                                <m:r>
                                  <a:rPr lang="pt-BR" i="1">
                                    <a:latin typeface="Cambria Math" panose="02040503050406030204" pitchFamily="18" charset="0"/>
                                  </a:rPr>
                                  <m:t>==</m:t>
                                </m:r>
                                <m:r>
                                  <a:rPr lang="pt-BR" b="0" i="1" smtClean="0">
                                    <a:latin typeface="Cambria Math" panose="02040503050406030204" pitchFamily="18" charset="0"/>
                                  </a:rPr>
                                  <m:t>𝑄</m:t>
                                </m:r>
                              </m:e>
                            </m:d>
                          </m:e>
                        </m:d>
                      </m:e>
                      <m:sup>
                        <m:r>
                          <a:rPr lang="pt-BR" b="0" i="1" smtClean="0">
                            <a:latin typeface="Cambria Math" panose="02040503050406030204" pitchFamily="18" charset="0"/>
                          </a:rPr>
                          <m:t>𝑇</m:t>
                        </m:r>
                      </m:sup>
                    </m:sSup>
                    <m:r>
                      <a:rPr lang="pt-BR" dirty="0">
                        <a:latin typeface="Cambria Math" panose="02040503050406030204" pitchFamily="18" charset="0"/>
                        <a:ea typeface="Cambria Math" panose="02040503050406030204" pitchFamily="18" charset="0"/>
                      </a:rPr>
                      <m:t>∈</m:t>
                    </m:r>
                    <m:sSup>
                      <m:sSupPr>
                        <m:ctrlPr>
                          <a:rPr lang="pt-BR" i="1" dirty="0">
                            <a:latin typeface="Cambria Math" panose="02040503050406030204" pitchFamily="18" charset="0"/>
                            <a:ea typeface="Cambria Math" panose="02040503050406030204" pitchFamily="18" charset="0"/>
                          </a:rPr>
                        </m:ctrlPr>
                      </m:sSupPr>
                      <m:e>
                        <m:r>
                          <a:rPr lang="pt-BR" i="1" dirty="0">
                            <a:latin typeface="Cambria Math" panose="02040503050406030204" pitchFamily="18" charset="0"/>
                            <a:ea typeface="Cambria Math" panose="02040503050406030204" pitchFamily="18" charset="0"/>
                          </a:rPr>
                          <m:t>ℝ</m:t>
                        </m:r>
                      </m:e>
                      <m:sup>
                        <m:r>
                          <a:rPr lang="pt-BR" b="0" i="1" dirty="0" smtClean="0">
                            <a:latin typeface="Cambria Math" panose="02040503050406030204" pitchFamily="18" charset="0"/>
                            <a:ea typeface="Cambria Math" panose="02040503050406030204" pitchFamily="18" charset="0"/>
                          </a:rPr>
                          <m:t>𝑄</m:t>
                        </m:r>
                        <m:r>
                          <a:rPr lang="pt-BR" i="1" dirty="0">
                            <a:latin typeface="Cambria Math" panose="02040503050406030204" pitchFamily="18" charset="0"/>
                            <a:ea typeface="Cambria Math" panose="02040503050406030204" pitchFamily="18" charset="0"/>
                          </a:rPr>
                          <m:t>×</m:t>
                        </m:r>
                        <m:r>
                          <a:rPr lang="pt-BR" b="0" i="1" dirty="0" smtClean="0">
                            <a:latin typeface="Cambria Math" panose="02040503050406030204" pitchFamily="18" charset="0"/>
                            <a:ea typeface="Cambria Math" panose="02040503050406030204" pitchFamily="18" charset="0"/>
                          </a:rPr>
                          <m:t>1</m:t>
                        </m:r>
                      </m:sup>
                    </m:sSup>
                  </m:oMath>
                </a14:m>
                <a:r>
                  <a:rPr lang="pt-BR" dirty="0"/>
                  <a:t> é o vetor de rótulos utilizando a codificação </a:t>
                </a:r>
                <a:r>
                  <a:rPr lang="pt-BR" b="1" i="1" dirty="0"/>
                  <a:t>one-hot</a:t>
                </a:r>
                <a:r>
                  <a:rPr lang="pt-BR" dirty="0"/>
                  <a:t> e </a:t>
                </a:r>
                <a14:m>
                  <m:oMath xmlns:m="http://schemas.openxmlformats.org/officeDocument/2006/math">
                    <m:acc>
                      <m:accPr>
                        <m:chr m:val="̂"/>
                        <m:ctrlPr>
                          <a:rPr lang="pt-BR" i="1">
                            <a:latin typeface="Cambria Math" panose="02040503050406030204" pitchFamily="18" charset="0"/>
                          </a:rPr>
                        </m:ctrlPr>
                      </m:accPr>
                      <m:e>
                        <m:r>
                          <a:rPr lang="pt-BR" b="1" i="1">
                            <a:latin typeface="Cambria Math" panose="02040503050406030204" pitchFamily="18" charset="0"/>
                          </a:rPr>
                          <m:t>𝒚</m:t>
                        </m:r>
                      </m:e>
                    </m:acc>
                    <m:r>
                      <a:rPr lang="pt-BR" i="1">
                        <a:latin typeface="Cambria Math" panose="02040503050406030204" pitchFamily="18" charset="0"/>
                      </a:rPr>
                      <m:t> </m:t>
                    </m:r>
                    <m:d>
                      <m:dPr>
                        <m:ctrlPr>
                          <a:rPr lang="pt-BR" i="1">
                            <a:latin typeface="Cambria Math" panose="02040503050406030204" pitchFamily="18" charset="0"/>
                          </a:rPr>
                        </m:ctrlPr>
                      </m:dPr>
                      <m:e>
                        <m:r>
                          <a:rPr lang="pt-BR" i="1">
                            <a:latin typeface="Cambria Math" panose="02040503050406030204" pitchFamily="18" charset="0"/>
                          </a:rPr>
                          <m:t>𝑛</m:t>
                        </m:r>
                      </m:e>
                    </m:d>
                    <m:r>
                      <a:rPr lang="pt-BR" b="0" i="1" smtClean="0">
                        <a:latin typeface="Cambria Math" panose="02040503050406030204" pitchFamily="18" charset="0"/>
                      </a:rPr>
                      <m:t>=</m:t>
                    </m:r>
                    <m:sSup>
                      <m:sSupPr>
                        <m:ctrlPr>
                          <a:rPr lang="pt-BR" b="0" i="1" smtClean="0">
                            <a:latin typeface="Cambria Math" panose="02040503050406030204" pitchFamily="18" charset="0"/>
                          </a:rPr>
                        </m:ctrlPr>
                      </m:sSupPr>
                      <m:e>
                        <m:d>
                          <m:dPr>
                            <m:begChr m:val="["/>
                            <m:endChr m:val="]"/>
                            <m:ctrlPr>
                              <a:rPr lang="pt-BR" i="1">
                                <a:latin typeface="Cambria Math" panose="02040503050406030204" pitchFamily="18" charset="0"/>
                              </a:rPr>
                            </m:ctrlPr>
                          </m:dPr>
                          <m:e>
                            <m:sSub>
                              <m:sSubPr>
                                <m:ctrlPr>
                                  <a:rPr lang="pt-BR" i="1">
                                    <a:latin typeface="Cambria Math" panose="02040503050406030204" pitchFamily="18" charset="0"/>
                                  </a:rPr>
                                </m:ctrlPr>
                              </m:sSubPr>
                              <m:e>
                                <m:acc>
                                  <m:accPr>
                                    <m:chr m:val="̂"/>
                                    <m:ctrlPr>
                                      <a:rPr lang="pt-BR" i="1">
                                        <a:latin typeface="Cambria Math" panose="02040503050406030204" pitchFamily="18" charset="0"/>
                                      </a:rPr>
                                    </m:ctrlPr>
                                  </m:accPr>
                                  <m:e>
                                    <m:r>
                                      <a:rPr lang="pt-BR" i="1">
                                        <a:latin typeface="Cambria Math" panose="02040503050406030204" pitchFamily="18" charset="0"/>
                                      </a:rPr>
                                      <m:t>𝑦</m:t>
                                    </m:r>
                                  </m:e>
                                </m:acc>
                              </m:e>
                              <m:sub>
                                <m:r>
                                  <a:rPr lang="pt-BR" b="0" i="1" smtClean="0">
                                    <a:latin typeface="Cambria Math" panose="02040503050406030204" pitchFamily="18" charset="0"/>
                                  </a:rPr>
                                  <m:t>0</m:t>
                                </m:r>
                              </m:sub>
                            </m:sSub>
                            <m:d>
                              <m:dPr>
                                <m:ctrlPr>
                                  <a:rPr lang="pt-BR" i="1">
                                    <a:latin typeface="Cambria Math" panose="02040503050406030204" pitchFamily="18" charset="0"/>
                                  </a:rPr>
                                </m:ctrlPr>
                              </m:dPr>
                              <m:e>
                                <m:r>
                                  <a:rPr lang="pt-BR" i="1">
                                    <a:latin typeface="Cambria Math" panose="02040503050406030204" pitchFamily="18" charset="0"/>
                                  </a:rPr>
                                  <m:t>𝑛</m:t>
                                </m:r>
                              </m:e>
                            </m:d>
                            <m:r>
                              <a:rPr lang="pt-BR" b="1" i="1">
                                <a:latin typeface="Cambria Math" panose="02040503050406030204" pitchFamily="18" charset="0"/>
                              </a:rPr>
                              <m:t>,⋯</m:t>
                            </m:r>
                            <m:r>
                              <a:rPr lang="pt-BR" i="1">
                                <a:latin typeface="Cambria Math" panose="02040503050406030204" pitchFamily="18" charset="0"/>
                              </a:rPr>
                              <m:t>,</m:t>
                            </m:r>
                            <m:sSub>
                              <m:sSubPr>
                                <m:ctrlPr>
                                  <a:rPr lang="pt-BR" i="1">
                                    <a:latin typeface="Cambria Math" panose="02040503050406030204" pitchFamily="18" charset="0"/>
                                  </a:rPr>
                                </m:ctrlPr>
                              </m:sSubPr>
                              <m:e>
                                <m:acc>
                                  <m:accPr>
                                    <m:chr m:val="̂"/>
                                    <m:ctrlPr>
                                      <a:rPr lang="pt-BR" i="1">
                                        <a:latin typeface="Cambria Math" panose="02040503050406030204" pitchFamily="18" charset="0"/>
                                      </a:rPr>
                                    </m:ctrlPr>
                                  </m:accPr>
                                  <m:e>
                                    <m:r>
                                      <a:rPr lang="pt-BR" i="1">
                                        <a:latin typeface="Cambria Math" panose="02040503050406030204" pitchFamily="18" charset="0"/>
                                      </a:rPr>
                                      <m:t>𝑦</m:t>
                                    </m:r>
                                  </m:e>
                                </m:acc>
                              </m:e>
                              <m:sub>
                                <m:r>
                                  <a:rPr lang="pt-BR" i="1">
                                    <a:latin typeface="Cambria Math" panose="02040503050406030204" pitchFamily="18" charset="0"/>
                                  </a:rPr>
                                  <m:t>𝑄</m:t>
                                </m:r>
                                <m:r>
                                  <a:rPr lang="pt-BR" b="0" i="1" smtClean="0">
                                    <a:latin typeface="Cambria Math" panose="02040503050406030204" pitchFamily="18" charset="0"/>
                                  </a:rPr>
                                  <m:t>−1</m:t>
                                </m:r>
                              </m:sub>
                            </m:sSub>
                            <m:d>
                              <m:dPr>
                                <m:ctrlPr>
                                  <a:rPr lang="pt-BR" i="1">
                                    <a:latin typeface="Cambria Math" panose="02040503050406030204" pitchFamily="18" charset="0"/>
                                  </a:rPr>
                                </m:ctrlPr>
                              </m:dPr>
                              <m:e>
                                <m:r>
                                  <a:rPr lang="pt-BR" i="1">
                                    <a:latin typeface="Cambria Math" panose="02040503050406030204" pitchFamily="18" charset="0"/>
                                  </a:rPr>
                                  <m:t>𝑛</m:t>
                                </m:r>
                              </m:e>
                            </m:d>
                          </m:e>
                        </m:d>
                      </m:e>
                      <m:sup>
                        <m:r>
                          <a:rPr lang="pt-BR" b="0" i="1" smtClean="0">
                            <a:latin typeface="Cambria Math" panose="02040503050406030204" pitchFamily="18" charset="0"/>
                          </a:rPr>
                          <m:t>𝑇</m:t>
                        </m:r>
                      </m:sup>
                    </m:sSup>
                    <m:r>
                      <a:rPr lang="pt-BR" dirty="0">
                        <a:latin typeface="Cambria Math" panose="02040503050406030204" pitchFamily="18" charset="0"/>
                        <a:ea typeface="Cambria Math" panose="02040503050406030204" pitchFamily="18" charset="0"/>
                      </a:rPr>
                      <m:t>∈</m:t>
                    </m:r>
                    <m:sSup>
                      <m:sSupPr>
                        <m:ctrlPr>
                          <a:rPr lang="pt-BR" i="1" dirty="0">
                            <a:latin typeface="Cambria Math" panose="02040503050406030204" pitchFamily="18" charset="0"/>
                            <a:ea typeface="Cambria Math" panose="02040503050406030204" pitchFamily="18" charset="0"/>
                          </a:rPr>
                        </m:ctrlPr>
                      </m:sSupPr>
                      <m:e>
                        <m:r>
                          <a:rPr lang="pt-BR" i="1" dirty="0">
                            <a:latin typeface="Cambria Math" panose="02040503050406030204" pitchFamily="18" charset="0"/>
                            <a:ea typeface="Cambria Math" panose="02040503050406030204" pitchFamily="18" charset="0"/>
                          </a:rPr>
                          <m:t>ℝ</m:t>
                        </m:r>
                      </m:e>
                      <m:sup>
                        <m:r>
                          <a:rPr lang="pt-BR" b="0" i="1" dirty="0" smtClean="0">
                            <a:latin typeface="Cambria Math" panose="02040503050406030204" pitchFamily="18" charset="0"/>
                            <a:ea typeface="Cambria Math" panose="02040503050406030204" pitchFamily="18" charset="0"/>
                          </a:rPr>
                          <m:t>𝑄</m:t>
                        </m:r>
                        <m:r>
                          <a:rPr lang="pt-BR" i="1" dirty="0">
                            <a:latin typeface="Cambria Math" panose="02040503050406030204" pitchFamily="18" charset="0"/>
                            <a:ea typeface="Cambria Math" panose="02040503050406030204" pitchFamily="18" charset="0"/>
                          </a:rPr>
                          <m:t>×</m:t>
                        </m:r>
                        <m:r>
                          <a:rPr lang="pt-BR" b="0" i="1" dirty="0" smtClean="0">
                            <a:latin typeface="Cambria Math" panose="02040503050406030204" pitchFamily="18" charset="0"/>
                            <a:ea typeface="Cambria Math" panose="02040503050406030204" pitchFamily="18" charset="0"/>
                          </a:rPr>
                          <m:t>1</m:t>
                        </m:r>
                      </m:sup>
                    </m:sSup>
                    <m:r>
                      <a:rPr lang="pt-BR" i="1" dirty="0">
                        <a:latin typeface="Cambria Math" panose="02040503050406030204" pitchFamily="18" charset="0"/>
                        <a:ea typeface="Cambria Math" panose="02040503050406030204" pitchFamily="18" charset="0"/>
                      </a:rPr>
                      <m:t> </m:t>
                    </m:r>
                  </m:oMath>
                </a14:m>
                <a:r>
                  <a:rPr lang="pt-BR" dirty="0"/>
                  <a:t>é o vetor com as </a:t>
                </a:r>
                <a14:m>
                  <m:oMath xmlns:m="http://schemas.openxmlformats.org/officeDocument/2006/math">
                    <m:r>
                      <a:rPr lang="pt-BR" i="1" dirty="0">
                        <a:latin typeface="Cambria Math" panose="02040503050406030204" pitchFamily="18" charset="0"/>
                        <a:ea typeface="Cambria Math" panose="02040503050406030204" pitchFamily="18" charset="0"/>
                      </a:rPr>
                      <m:t>𝑄</m:t>
                    </m:r>
                  </m:oMath>
                </a14:m>
                <a:r>
                  <a:rPr lang="pt-BR" dirty="0"/>
                  <a:t> saídas do modelo.</a:t>
                </a:r>
                <a:endParaRPr lang="pt-BR" b="1" i="1" dirty="0"/>
              </a:p>
              <a:p>
                <a:r>
                  <a:rPr lang="pt-BR" b="0" i="0" dirty="0">
                    <a:effectLst/>
                  </a:rPr>
                  <a:t>Durante o treinamento do modelo, o objetivo é minimizar a entropia cruzada categórica, ou seja, fazer com que as probabilidades previstas pelo modelo se aproximem ao máximo dos rótulos verdadeiros das classes. </a:t>
                </a:r>
              </a:p>
            </p:txBody>
          </p:sp>
        </mc:Choice>
        <mc:Fallback xmlns="">
          <p:sp>
            <p:nvSpPr>
              <p:cNvPr id="3" name="Espaço Reservado para Conteúdo 2">
                <a:extLst>
                  <a:ext uri="{FF2B5EF4-FFF2-40B4-BE49-F238E27FC236}">
                    <a16:creationId xmlns:a16="http://schemas.microsoft.com/office/drawing/2014/main" id="{21A86630-5D79-AD4B-79FC-6C8373E8DB39}"/>
                  </a:ext>
                </a:extLst>
              </p:cNvPr>
              <p:cNvSpPr>
                <a:spLocks noGrp="1" noRot="1" noChangeAspect="1" noMove="1" noResize="1" noEditPoints="1" noAdjustHandles="1" noChangeArrowheads="1" noChangeShapeType="1" noTextEdit="1"/>
              </p:cNvSpPr>
              <p:nvPr>
                <p:ph idx="1"/>
              </p:nvPr>
            </p:nvSpPr>
            <p:spPr>
              <a:xfrm>
                <a:off x="838199" y="1825624"/>
                <a:ext cx="11144693" cy="5032375"/>
              </a:xfrm>
              <a:blipFill>
                <a:blip r:embed="rId2"/>
                <a:stretch>
                  <a:fillRect l="-1093" t="-193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E4CB800B-878A-1333-FA80-61292D6145C7}"/>
                  </a:ext>
                </a:extLst>
              </p:cNvPr>
              <p:cNvSpPr txBox="1"/>
              <p:nvPr/>
            </p:nvSpPr>
            <p:spPr>
              <a:xfrm>
                <a:off x="10046851" y="2688158"/>
                <a:ext cx="1840348" cy="760080"/>
              </a:xfrm>
              <a:prstGeom prst="rect">
                <a:avLst/>
              </a:prstGeom>
              <a:noFill/>
            </p:spPr>
            <p:txBody>
              <a:bodyPr wrap="square" rtlCol="0">
                <a:spAutoFit/>
              </a:bodyPr>
              <a:lstStyle/>
              <a:p>
                <a:pPr algn="ctr"/>
                <a:r>
                  <a:rPr lang="pt-BR" sz="1200" dirty="0"/>
                  <a:t>O erro tende a 0 quando </a:t>
                </a:r>
                <a14:m>
                  <m:oMath xmlns:m="http://schemas.openxmlformats.org/officeDocument/2006/math">
                    <m:sSub>
                      <m:sSubPr>
                        <m:ctrlPr>
                          <a:rPr lang="pt-BR" sz="1800" i="1" smtClean="0">
                            <a:latin typeface="Cambria Math" panose="02040503050406030204" pitchFamily="18" charset="0"/>
                          </a:rPr>
                        </m:ctrlPr>
                      </m:sSubPr>
                      <m:e>
                        <m:acc>
                          <m:accPr>
                            <m:chr m:val="̂"/>
                            <m:ctrlPr>
                              <a:rPr lang="pt-BR" sz="1800" i="1" smtClean="0">
                                <a:latin typeface="Cambria Math" panose="02040503050406030204" pitchFamily="18" charset="0"/>
                              </a:rPr>
                            </m:ctrlPr>
                          </m:accPr>
                          <m:e>
                            <m:r>
                              <a:rPr lang="pt-BR" sz="1800" b="0" i="1" smtClean="0">
                                <a:latin typeface="Cambria Math" panose="02040503050406030204" pitchFamily="18" charset="0"/>
                              </a:rPr>
                              <m:t>𝑦</m:t>
                            </m:r>
                          </m:e>
                        </m:acc>
                      </m:e>
                      <m:sub>
                        <m:r>
                          <a:rPr lang="pt-BR" sz="1800" b="0" i="1" smtClean="0">
                            <a:latin typeface="Cambria Math" panose="02040503050406030204" pitchFamily="18" charset="0"/>
                          </a:rPr>
                          <m:t>𝑞</m:t>
                        </m:r>
                      </m:sub>
                    </m:sSub>
                    <m:r>
                      <a:rPr lang="pt-BR" sz="1800" b="0" i="1" smtClean="0">
                        <a:latin typeface="Cambria Math" panose="02040503050406030204" pitchFamily="18" charset="0"/>
                      </a:rPr>
                      <m:t>(</m:t>
                    </m:r>
                    <m:r>
                      <a:rPr lang="pt-BR" sz="1800" b="0" i="1" smtClean="0">
                        <a:latin typeface="Cambria Math" panose="02040503050406030204" pitchFamily="18" charset="0"/>
                      </a:rPr>
                      <m:t>𝑛</m:t>
                    </m:r>
                    <m:r>
                      <a:rPr lang="pt-BR" sz="1800" b="0" i="1" smtClean="0">
                        <a:latin typeface="Cambria Math" panose="02040503050406030204" pitchFamily="18" charset="0"/>
                      </a:rPr>
                      <m:t>) </m:t>
                    </m:r>
                  </m:oMath>
                </a14:m>
                <a:r>
                  <a:rPr lang="pt-BR" sz="1200" dirty="0"/>
                  <a:t>tende a 1, caso contrário, o erro aumenta.</a:t>
                </a:r>
              </a:p>
            </p:txBody>
          </p:sp>
        </mc:Choice>
        <mc:Fallback xmlns="">
          <p:sp>
            <p:nvSpPr>
              <p:cNvPr id="4" name="TextBox 3">
                <a:extLst>
                  <a:ext uri="{FF2B5EF4-FFF2-40B4-BE49-F238E27FC236}">
                    <a16:creationId xmlns:a16="http://schemas.microsoft.com/office/drawing/2014/main" id="{E4CB800B-878A-1333-FA80-61292D6145C7}"/>
                  </a:ext>
                </a:extLst>
              </p:cNvPr>
              <p:cNvSpPr txBox="1">
                <a:spLocks noRot="1" noChangeAspect="1" noMove="1" noResize="1" noEditPoints="1" noAdjustHandles="1" noChangeArrowheads="1" noChangeShapeType="1" noTextEdit="1"/>
              </p:cNvSpPr>
              <p:nvPr/>
            </p:nvSpPr>
            <p:spPr>
              <a:xfrm>
                <a:off x="10046851" y="2688158"/>
                <a:ext cx="1840348" cy="760080"/>
              </a:xfrm>
              <a:prstGeom prst="rect">
                <a:avLst/>
              </a:prstGeom>
              <a:blipFill>
                <a:blip r:embed="rId3"/>
                <a:stretch>
                  <a:fillRect t="-800" b="-5600"/>
                </a:stretch>
              </a:blipFill>
            </p:spPr>
            <p:txBody>
              <a:bodyPr/>
              <a:lstStyle/>
              <a:p>
                <a:r>
                  <a:rPr lang="pt-BR">
                    <a:noFill/>
                  </a:rPr>
                  <a:t> </a:t>
                </a:r>
              </a:p>
            </p:txBody>
          </p:sp>
        </mc:Fallback>
      </mc:AlternateContent>
      <p:cxnSp>
        <p:nvCxnSpPr>
          <p:cNvPr id="5" name="Straight Arrow Connector 4">
            <a:extLst>
              <a:ext uri="{FF2B5EF4-FFF2-40B4-BE49-F238E27FC236}">
                <a16:creationId xmlns:a16="http://schemas.microsoft.com/office/drawing/2014/main" id="{196B7FD5-8A3B-A898-C136-D58391441540}"/>
              </a:ext>
            </a:extLst>
          </p:cNvPr>
          <p:cNvCxnSpPr>
            <a:cxnSpLocks/>
          </p:cNvCxnSpPr>
          <p:nvPr/>
        </p:nvCxnSpPr>
        <p:spPr>
          <a:xfrm flipH="1" flipV="1">
            <a:off x="8537944" y="3068198"/>
            <a:ext cx="1508907" cy="18333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0439802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96C2A53-74D8-E49C-5ACB-20A8EA43DCD1}"/>
              </a:ext>
            </a:extLst>
          </p:cNvPr>
          <p:cNvSpPr>
            <a:spLocks noGrp="1"/>
          </p:cNvSpPr>
          <p:nvPr>
            <p:ph type="title"/>
          </p:nvPr>
        </p:nvSpPr>
        <p:spPr/>
        <p:txBody>
          <a:bodyPr/>
          <a:lstStyle/>
          <a:p>
            <a:r>
              <a:rPr lang="pt-BR" dirty="0">
                <a:latin typeface="+mn-lt"/>
              </a:rPr>
              <a:t>E</a:t>
            </a:r>
            <a:r>
              <a:rPr lang="pt-BR" b="0" i="0" dirty="0">
                <a:effectLst/>
                <a:latin typeface="+mn-lt"/>
              </a:rPr>
              <a:t>ntropia cruzada categórica esparsa</a:t>
            </a:r>
            <a:endParaRPr lang="pt-BR" dirty="0">
              <a:latin typeface="+mn-lt"/>
            </a:endParaRPr>
          </a:p>
        </p:txBody>
      </p:sp>
      <p:sp>
        <p:nvSpPr>
          <p:cNvPr id="3" name="Espaço Reservado para Conteúdo 2">
            <a:extLst>
              <a:ext uri="{FF2B5EF4-FFF2-40B4-BE49-F238E27FC236}">
                <a16:creationId xmlns:a16="http://schemas.microsoft.com/office/drawing/2014/main" id="{D7CCA71B-FA7B-C4F0-3F72-04C52F3D33CF}"/>
              </a:ext>
            </a:extLst>
          </p:cNvPr>
          <p:cNvSpPr>
            <a:spLocks noGrp="1"/>
          </p:cNvSpPr>
          <p:nvPr>
            <p:ph idx="1"/>
          </p:nvPr>
        </p:nvSpPr>
        <p:spPr>
          <a:xfrm>
            <a:off x="5124893" y="1825624"/>
            <a:ext cx="6836735" cy="5032375"/>
          </a:xfrm>
        </p:spPr>
        <p:txBody>
          <a:bodyPr>
            <a:normAutofit fontScale="92500" lnSpcReduction="10000"/>
          </a:bodyPr>
          <a:lstStyle/>
          <a:p>
            <a:r>
              <a:rPr lang="pt-BR" dirty="0"/>
              <a:t>É uma v</a:t>
            </a:r>
            <a:r>
              <a:rPr lang="pt-BR" b="0" i="0" dirty="0">
                <a:effectLst/>
              </a:rPr>
              <a:t>ariação da entropia cruzada categórica que ao invés de usar a codificação </a:t>
            </a:r>
            <a:r>
              <a:rPr lang="pt-BR" b="1" i="1" dirty="0" err="1">
                <a:effectLst/>
              </a:rPr>
              <a:t>one</a:t>
            </a:r>
            <a:r>
              <a:rPr lang="pt-BR" b="1" i="1" dirty="0">
                <a:effectLst/>
              </a:rPr>
              <a:t>-hot </a:t>
            </a:r>
            <a:r>
              <a:rPr lang="pt-BR" b="0" i="0" dirty="0">
                <a:effectLst/>
              </a:rPr>
              <a:t>para os rótulos, utiliza </a:t>
            </a:r>
            <a:r>
              <a:rPr lang="pt-BR" b="1" i="1" dirty="0">
                <a:solidFill>
                  <a:srgbClr val="00B050"/>
                </a:solidFill>
                <a:effectLst/>
              </a:rPr>
              <a:t>inteiros</a:t>
            </a:r>
            <a:r>
              <a:rPr lang="pt-BR" b="0" i="0" dirty="0">
                <a:effectLst/>
              </a:rPr>
              <a:t> para indicar a classe verdadeira.</a:t>
            </a:r>
          </a:p>
          <a:p>
            <a:r>
              <a:rPr lang="pt-BR" b="0" i="0" dirty="0">
                <a:effectLst/>
              </a:rPr>
              <a:t>Essa variação é particularmente útil quando se lida com uma grande quantidade de classes.</a:t>
            </a:r>
          </a:p>
          <a:p>
            <a:r>
              <a:rPr lang="pt-BR" b="0" i="0" dirty="0">
                <a:effectLst/>
              </a:rPr>
              <a:t>Isso economiza memória, já que apenas um valor inteiro é necessário em vez de um vetor </a:t>
            </a:r>
            <a:r>
              <a:rPr lang="pt-BR" b="1" i="1" dirty="0" err="1">
                <a:effectLst/>
              </a:rPr>
              <a:t>one</a:t>
            </a:r>
            <a:r>
              <a:rPr lang="pt-BR" b="1" i="1" dirty="0">
                <a:effectLst/>
              </a:rPr>
              <a:t>-hot</a:t>
            </a:r>
            <a:r>
              <a:rPr lang="pt-BR" b="0" i="0" dirty="0">
                <a:effectLst/>
              </a:rPr>
              <a:t>.</a:t>
            </a:r>
          </a:p>
          <a:p>
            <a:r>
              <a:rPr lang="pt-BR" dirty="0"/>
              <a:t>Além disso, há uma diminuição no tempo de cálculo, já que podemos indexar diretamente a probabilidade de saída correta através do índice fornecido pelo rótulo.</a:t>
            </a:r>
          </a:p>
          <a:p>
            <a:pPr lvl="1">
              <a:buFont typeface="Wingdings" panose="05000000000000000000" pitchFamily="2" charset="2"/>
              <a:buChar char="§"/>
            </a:pPr>
            <a:r>
              <a:rPr lang="pt-BR" dirty="0"/>
              <a:t>Evita-se vários cálculos de multiplicação, log e soma.</a:t>
            </a:r>
          </a:p>
        </p:txBody>
      </p:sp>
      <p:grpSp>
        <p:nvGrpSpPr>
          <p:cNvPr id="18" name="Agrupar 17">
            <a:extLst>
              <a:ext uri="{FF2B5EF4-FFF2-40B4-BE49-F238E27FC236}">
                <a16:creationId xmlns:a16="http://schemas.microsoft.com/office/drawing/2014/main" id="{1C75113D-F0D3-40F0-7EB7-3F38C71EEED3}"/>
              </a:ext>
            </a:extLst>
          </p:cNvPr>
          <p:cNvGrpSpPr/>
          <p:nvPr/>
        </p:nvGrpSpPr>
        <p:grpSpPr>
          <a:xfrm>
            <a:off x="272894" y="2711732"/>
            <a:ext cx="4335608" cy="2525685"/>
            <a:chOff x="-14185" y="2032324"/>
            <a:chExt cx="4335608" cy="2525685"/>
          </a:xfrm>
        </p:grpSpPr>
        <p:sp>
          <p:nvSpPr>
            <p:cNvPr id="6" name="Retângulo 5">
              <a:extLst>
                <a:ext uri="{FF2B5EF4-FFF2-40B4-BE49-F238E27FC236}">
                  <a16:creationId xmlns:a16="http://schemas.microsoft.com/office/drawing/2014/main" id="{A2511A0C-A351-8C36-97F4-842C0F8277A1}"/>
                </a:ext>
              </a:extLst>
            </p:cNvPr>
            <p:cNvSpPr/>
            <p:nvPr/>
          </p:nvSpPr>
          <p:spPr>
            <a:xfrm>
              <a:off x="1382233" y="2032324"/>
              <a:ext cx="720000" cy="720000"/>
            </a:xfrm>
            <a:prstGeom prst="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 name="Triângulo isósceles 6">
              <a:extLst>
                <a:ext uri="{FF2B5EF4-FFF2-40B4-BE49-F238E27FC236}">
                  <a16:creationId xmlns:a16="http://schemas.microsoft.com/office/drawing/2014/main" id="{DAA887C1-C5C8-24B2-392D-8533579DC702}"/>
                </a:ext>
              </a:extLst>
            </p:cNvPr>
            <p:cNvSpPr/>
            <p:nvPr/>
          </p:nvSpPr>
          <p:spPr>
            <a:xfrm>
              <a:off x="2477386" y="2032324"/>
              <a:ext cx="720000" cy="720000"/>
            </a:xfrm>
            <a:prstGeom prst="triangl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 name="Elipse 7">
              <a:extLst>
                <a:ext uri="{FF2B5EF4-FFF2-40B4-BE49-F238E27FC236}">
                  <a16:creationId xmlns:a16="http://schemas.microsoft.com/office/drawing/2014/main" id="{8A3CDA9F-67CF-C2B4-099A-C5BE81D643DC}"/>
                </a:ext>
              </a:extLst>
            </p:cNvPr>
            <p:cNvSpPr/>
            <p:nvPr/>
          </p:nvSpPr>
          <p:spPr>
            <a:xfrm>
              <a:off x="3572539" y="2032324"/>
              <a:ext cx="720000" cy="720000"/>
            </a:xfrm>
            <a:prstGeom prst="ellipse">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CaixaDeTexto 8">
              <a:extLst>
                <a:ext uri="{FF2B5EF4-FFF2-40B4-BE49-F238E27FC236}">
                  <a16:creationId xmlns:a16="http://schemas.microsoft.com/office/drawing/2014/main" id="{8199A5A8-0A24-4EC2-20A3-98F83377DBFD}"/>
                </a:ext>
              </a:extLst>
            </p:cNvPr>
            <p:cNvSpPr txBox="1"/>
            <p:nvPr/>
          </p:nvSpPr>
          <p:spPr>
            <a:xfrm>
              <a:off x="248087" y="2207658"/>
              <a:ext cx="925033" cy="369332"/>
            </a:xfrm>
            <a:prstGeom prst="rect">
              <a:avLst/>
            </a:prstGeom>
            <a:noFill/>
          </p:spPr>
          <p:txBody>
            <a:bodyPr wrap="square" rtlCol="0">
              <a:spAutoFit/>
            </a:bodyPr>
            <a:lstStyle/>
            <a:p>
              <a:r>
                <a:rPr lang="pt-BR" dirty="0"/>
                <a:t>Classe</a:t>
              </a:r>
            </a:p>
          </p:txBody>
        </p:sp>
        <p:sp>
          <p:nvSpPr>
            <p:cNvPr id="10" name="CaixaDeTexto 9">
              <a:extLst>
                <a:ext uri="{FF2B5EF4-FFF2-40B4-BE49-F238E27FC236}">
                  <a16:creationId xmlns:a16="http://schemas.microsoft.com/office/drawing/2014/main" id="{F55ABC8B-6228-1C4D-A9AB-E0B71E40180A}"/>
                </a:ext>
              </a:extLst>
            </p:cNvPr>
            <p:cNvSpPr txBox="1"/>
            <p:nvPr/>
          </p:nvSpPr>
          <p:spPr>
            <a:xfrm>
              <a:off x="248086" y="3244334"/>
              <a:ext cx="925033" cy="369332"/>
            </a:xfrm>
            <a:prstGeom prst="rect">
              <a:avLst/>
            </a:prstGeom>
            <a:noFill/>
          </p:spPr>
          <p:txBody>
            <a:bodyPr wrap="square" rtlCol="0">
              <a:spAutoFit/>
            </a:bodyPr>
            <a:lstStyle/>
            <a:p>
              <a:r>
                <a:rPr lang="pt-BR" dirty="0"/>
                <a:t>Rótulo</a:t>
              </a:r>
            </a:p>
          </p:txBody>
        </p:sp>
        <p:sp>
          <p:nvSpPr>
            <p:cNvPr id="11" name="CaixaDeTexto 10">
              <a:extLst>
                <a:ext uri="{FF2B5EF4-FFF2-40B4-BE49-F238E27FC236}">
                  <a16:creationId xmlns:a16="http://schemas.microsoft.com/office/drawing/2014/main" id="{11C67FAC-3435-3B5F-95EC-1347224EF4D7}"/>
                </a:ext>
              </a:extLst>
            </p:cNvPr>
            <p:cNvSpPr txBox="1"/>
            <p:nvPr/>
          </p:nvSpPr>
          <p:spPr>
            <a:xfrm>
              <a:off x="-14185" y="3911678"/>
              <a:ext cx="1268822" cy="646331"/>
            </a:xfrm>
            <a:prstGeom prst="rect">
              <a:avLst/>
            </a:prstGeom>
            <a:noFill/>
          </p:spPr>
          <p:txBody>
            <a:bodyPr wrap="square" rtlCol="0">
              <a:spAutoFit/>
            </a:bodyPr>
            <a:lstStyle/>
            <a:p>
              <a:pPr algn="ctr"/>
              <a:r>
                <a:rPr lang="pt-BR" dirty="0"/>
                <a:t>Codificação </a:t>
              </a:r>
              <a:r>
                <a:rPr lang="pt-BR" i="1" dirty="0" err="1"/>
                <a:t>one</a:t>
              </a:r>
              <a:r>
                <a:rPr lang="pt-BR" i="1" dirty="0"/>
                <a:t>-hot</a:t>
              </a:r>
            </a:p>
          </p:txBody>
        </p:sp>
        <p:sp>
          <p:nvSpPr>
            <p:cNvPr id="12" name="CaixaDeTexto 11">
              <a:extLst>
                <a:ext uri="{FF2B5EF4-FFF2-40B4-BE49-F238E27FC236}">
                  <a16:creationId xmlns:a16="http://schemas.microsoft.com/office/drawing/2014/main" id="{2BB958DE-B0F0-6123-72F8-7604263C45EE}"/>
                </a:ext>
              </a:extLst>
            </p:cNvPr>
            <p:cNvSpPr txBox="1"/>
            <p:nvPr/>
          </p:nvSpPr>
          <p:spPr>
            <a:xfrm>
              <a:off x="1382233" y="3244334"/>
              <a:ext cx="720000" cy="369332"/>
            </a:xfrm>
            <a:prstGeom prst="rect">
              <a:avLst/>
            </a:prstGeom>
            <a:noFill/>
          </p:spPr>
          <p:txBody>
            <a:bodyPr wrap="square" rtlCol="0">
              <a:spAutoFit/>
            </a:bodyPr>
            <a:lstStyle/>
            <a:p>
              <a:pPr algn="ctr"/>
              <a:r>
                <a:rPr lang="pt-BR" dirty="0"/>
                <a:t>0</a:t>
              </a:r>
            </a:p>
          </p:txBody>
        </p:sp>
        <p:sp>
          <p:nvSpPr>
            <p:cNvPr id="13" name="CaixaDeTexto 12">
              <a:extLst>
                <a:ext uri="{FF2B5EF4-FFF2-40B4-BE49-F238E27FC236}">
                  <a16:creationId xmlns:a16="http://schemas.microsoft.com/office/drawing/2014/main" id="{85E2DF27-6AAD-6444-FE8C-FA004DBB3D92}"/>
                </a:ext>
              </a:extLst>
            </p:cNvPr>
            <p:cNvSpPr txBox="1"/>
            <p:nvPr/>
          </p:nvSpPr>
          <p:spPr>
            <a:xfrm>
              <a:off x="2483943" y="3244334"/>
              <a:ext cx="720000" cy="369332"/>
            </a:xfrm>
            <a:prstGeom prst="rect">
              <a:avLst/>
            </a:prstGeom>
            <a:noFill/>
          </p:spPr>
          <p:txBody>
            <a:bodyPr wrap="square" rtlCol="0">
              <a:spAutoFit/>
            </a:bodyPr>
            <a:lstStyle/>
            <a:p>
              <a:pPr algn="ctr"/>
              <a:r>
                <a:rPr lang="pt-BR" dirty="0"/>
                <a:t>1</a:t>
              </a:r>
            </a:p>
          </p:txBody>
        </p:sp>
        <p:sp>
          <p:nvSpPr>
            <p:cNvPr id="14" name="CaixaDeTexto 13">
              <a:extLst>
                <a:ext uri="{FF2B5EF4-FFF2-40B4-BE49-F238E27FC236}">
                  <a16:creationId xmlns:a16="http://schemas.microsoft.com/office/drawing/2014/main" id="{A61C1416-031D-5CF6-5262-B4734B088127}"/>
                </a:ext>
              </a:extLst>
            </p:cNvPr>
            <p:cNvSpPr txBox="1"/>
            <p:nvPr/>
          </p:nvSpPr>
          <p:spPr>
            <a:xfrm>
              <a:off x="3601423" y="3244334"/>
              <a:ext cx="720000" cy="369332"/>
            </a:xfrm>
            <a:prstGeom prst="rect">
              <a:avLst/>
            </a:prstGeom>
            <a:noFill/>
          </p:spPr>
          <p:txBody>
            <a:bodyPr wrap="square" rtlCol="0">
              <a:spAutoFit/>
            </a:bodyPr>
            <a:lstStyle/>
            <a:p>
              <a:pPr algn="ctr"/>
              <a:r>
                <a:rPr lang="pt-BR" dirty="0"/>
                <a:t>2</a:t>
              </a:r>
            </a:p>
          </p:txBody>
        </p:sp>
        <mc:AlternateContent xmlns:mc="http://schemas.openxmlformats.org/markup-compatibility/2006" xmlns:a14="http://schemas.microsoft.com/office/drawing/2010/main">
          <mc:Choice Requires="a14">
            <p:sp>
              <p:nvSpPr>
                <p:cNvPr id="15" name="CaixaDeTexto 14">
                  <a:extLst>
                    <a:ext uri="{FF2B5EF4-FFF2-40B4-BE49-F238E27FC236}">
                      <a16:creationId xmlns:a16="http://schemas.microsoft.com/office/drawing/2014/main" id="{F9BF22EE-6C63-4594-6D5C-9762C67D7015}"/>
                    </a:ext>
                  </a:extLst>
                </p:cNvPr>
                <p:cNvSpPr txBox="1"/>
                <p:nvPr/>
              </p:nvSpPr>
              <p:spPr>
                <a:xfrm>
                  <a:off x="1382233" y="4050177"/>
                  <a:ext cx="720000" cy="36933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d>
                          <m:dPr>
                            <m:begChr m:val="["/>
                            <m:endChr m:val="]"/>
                            <m:ctrlPr>
                              <a:rPr lang="pt-BR" i="1" smtClean="0">
                                <a:latin typeface="Cambria Math" panose="02040503050406030204" pitchFamily="18" charset="0"/>
                              </a:rPr>
                            </m:ctrlPr>
                          </m:dPr>
                          <m:e>
                            <m:r>
                              <a:rPr lang="pt-BR" b="0" i="1" smtClean="0">
                                <a:latin typeface="Cambria Math" panose="02040503050406030204" pitchFamily="18" charset="0"/>
                              </a:rPr>
                              <m:t>1,0,0</m:t>
                            </m:r>
                          </m:e>
                        </m:d>
                      </m:oMath>
                    </m:oMathPara>
                  </a14:m>
                  <a:endParaRPr lang="pt-BR" dirty="0"/>
                </a:p>
              </p:txBody>
            </p:sp>
          </mc:Choice>
          <mc:Fallback xmlns="">
            <p:sp>
              <p:nvSpPr>
                <p:cNvPr id="15" name="CaixaDeTexto 14">
                  <a:extLst>
                    <a:ext uri="{FF2B5EF4-FFF2-40B4-BE49-F238E27FC236}">
                      <a16:creationId xmlns:a16="http://schemas.microsoft.com/office/drawing/2014/main" id="{F9BF22EE-6C63-4594-6D5C-9762C67D7015}"/>
                    </a:ext>
                  </a:extLst>
                </p:cNvPr>
                <p:cNvSpPr txBox="1">
                  <a:spLocks noRot="1" noChangeAspect="1" noMove="1" noResize="1" noEditPoints="1" noAdjustHandles="1" noChangeArrowheads="1" noChangeShapeType="1" noTextEdit="1"/>
                </p:cNvSpPr>
                <p:nvPr/>
              </p:nvSpPr>
              <p:spPr>
                <a:xfrm>
                  <a:off x="1382233" y="4050177"/>
                  <a:ext cx="720000" cy="369332"/>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6" name="CaixaDeTexto 15">
                  <a:extLst>
                    <a:ext uri="{FF2B5EF4-FFF2-40B4-BE49-F238E27FC236}">
                      <a16:creationId xmlns:a16="http://schemas.microsoft.com/office/drawing/2014/main" id="{89CD4DF6-4803-71CD-14A0-8362AF38ADA3}"/>
                    </a:ext>
                  </a:extLst>
                </p:cNvPr>
                <p:cNvSpPr txBox="1"/>
                <p:nvPr/>
              </p:nvSpPr>
              <p:spPr>
                <a:xfrm>
                  <a:off x="2483943" y="4050177"/>
                  <a:ext cx="720000" cy="36933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d>
                          <m:dPr>
                            <m:begChr m:val="["/>
                            <m:endChr m:val="]"/>
                            <m:ctrlPr>
                              <a:rPr lang="pt-BR" i="1" smtClean="0">
                                <a:latin typeface="Cambria Math" panose="02040503050406030204" pitchFamily="18" charset="0"/>
                              </a:rPr>
                            </m:ctrlPr>
                          </m:dPr>
                          <m:e>
                            <m:r>
                              <a:rPr lang="pt-BR" b="0" i="1" smtClean="0">
                                <a:latin typeface="Cambria Math" panose="02040503050406030204" pitchFamily="18" charset="0"/>
                              </a:rPr>
                              <m:t>0,1,0</m:t>
                            </m:r>
                          </m:e>
                        </m:d>
                      </m:oMath>
                    </m:oMathPara>
                  </a14:m>
                  <a:endParaRPr lang="pt-BR" dirty="0"/>
                </a:p>
              </p:txBody>
            </p:sp>
          </mc:Choice>
          <mc:Fallback xmlns="">
            <p:sp>
              <p:nvSpPr>
                <p:cNvPr id="16" name="CaixaDeTexto 15">
                  <a:extLst>
                    <a:ext uri="{FF2B5EF4-FFF2-40B4-BE49-F238E27FC236}">
                      <a16:creationId xmlns:a16="http://schemas.microsoft.com/office/drawing/2014/main" id="{89CD4DF6-4803-71CD-14A0-8362AF38ADA3}"/>
                    </a:ext>
                  </a:extLst>
                </p:cNvPr>
                <p:cNvSpPr txBox="1">
                  <a:spLocks noRot="1" noChangeAspect="1" noMove="1" noResize="1" noEditPoints="1" noAdjustHandles="1" noChangeArrowheads="1" noChangeShapeType="1" noTextEdit="1"/>
                </p:cNvSpPr>
                <p:nvPr/>
              </p:nvSpPr>
              <p:spPr>
                <a:xfrm>
                  <a:off x="2483943" y="4050177"/>
                  <a:ext cx="720000" cy="369332"/>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7" name="CaixaDeTexto 16">
                  <a:extLst>
                    <a:ext uri="{FF2B5EF4-FFF2-40B4-BE49-F238E27FC236}">
                      <a16:creationId xmlns:a16="http://schemas.microsoft.com/office/drawing/2014/main" id="{C58013ED-1F40-DF8D-6894-8059D9E60D75}"/>
                    </a:ext>
                  </a:extLst>
                </p:cNvPr>
                <p:cNvSpPr txBox="1"/>
                <p:nvPr/>
              </p:nvSpPr>
              <p:spPr>
                <a:xfrm>
                  <a:off x="3601423" y="4050177"/>
                  <a:ext cx="720000" cy="36933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d>
                          <m:dPr>
                            <m:begChr m:val="["/>
                            <m:endChr m:val="]"/>
                            <m:ctrlPr>
                              <a:rPr lang="pt-BR" i="1" smtClean="0">
                                <a:latin typeface="Cambria Math" panose="02040503050406030204" pitchFamily="18" charset="0"/>
                              </a:rPr>
                            </m:ctrlPr>
                          </m:dPr>
                          <m:e>
                            <m:r>
                              <a:rPr lang="pt-BR" b="0" i="1" smtClean="0">
                                <a:latin typeface="Cambria Math" panose="02040503050406030204" pitchFamily="18" charset="0"/>
                              </a:rPr>
                              <m:t>0,0,1</m:t>
                            </m:r>
                          </m:e>
                        </m:d>
                      </m:oMath>
                    </m:oMathPara>
                  </a14:m>
                  <a:endParaRPr lang="pt-BR" dirty="0"/>
                </a:p>
              </p:txBody>
            </p:sp>
          </mc:Choice>
          <mc:Fallback xmlns="">
            <p:sp>
              <p:nvSpPr>
                <p:cNvPr id="17" name="CaixaDeTexto 16">
                  <a:extLst>
                    <a:ext uri="{FF2B5EF4-FFF2-40B4-BE49-F238E27FC236}">
                      <a16:creationId xmlns:a16="http://schemas.microsoft.com/office/drawing/2014/main" id="{C58013ED-1F40-DF8D-6894-8059D9E60D75}"/>
                    </a:ext>
                  </a:extLst>
                </p:cNvPr>
                <p:cNvSpPr txBox="1">
                  <a:spLocks noRot="1" noChangeAspect="1" noMove="1" noResize="1" noEditPoints="1" noAdjustHandles="1" noChangeArrowheads="1" noChangeShapeType="1" noTextEdit="1"/>
                </p:cNvSpPr>
                <p:nvPr/>
              </p:nvSpPr>
              <p:spPr>
                <a:xfrm>
                  <a:off x="3601423" y="4050177"/>
                  <a:ext cx="720000" cy="369332"/>
                </a:xfrm>
                <a:prstGeom prst="rect">
                  <a:avLst/>
                </a:prstGeom>
                <a:blipFill>
                  <a:blip r:embed="rId5"/>
                  <a:stretch>
                    <a:fillRect/>
                  </a:stretch>
                </a:blipFill>
              </p:spPr>
              <p:txBody>
                <a:bodyPr/>
                <a:lstStyle/>
                <a:p>
                  <a:r>
                    <a:rPr lang="pt-BR">
                      <a:noFill/>
                    </a:rPr>
                    <a:t> </a:t>
                  </a:r>
                </a:p>
              </p:txBody>
            </p:sp>
          </mc:Fallback>
        </mc:AlternateContent>
      </p:grpSp>
    </p:spTree>
    <p:extLst>
      <p:ext uri="{BB962C8B-B14F-4D97-AF65-F5344CB8AC3E}">
        <p14:creationId xmlns:p14="http://schemas.microsoft.com/office/powerpoint/2010/main" val="61060170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CB037F3-790D-C3A7-A7B8-E0644D4BFF21}"/>
              </a:ext>
            </a:extLst>
          </p:cNvPr>
          <p:cNvSpPr>
            <a:spLocks noGrp="1"/>
          </p:cNvSpPr>
          <p:nvPr>
            <p:ph type="title"/>
          </p:nvPr>
        </p:nvSpPr>
        <p:spPr/>
        <p:txBody>
          <a:bodyPr/>
          <a:lstStyle/>
          <a:p>
            <a:r>
              <a:rPr lang="pt-BR" dirty="0"/>
              <a:t>Compilando o modelo</a:t>
            </a:r>
          </a:p>
        </p:txBody>
      </p:sp>
      <p:sp>
        <p:nvSpPr>
          <p:cNvPr id="3" name="Espaço Reservado para Conteúdo 2">
            <a:extLst>
              <a:ext uri="{FF2B5EF4-FFF2-40B4-BE49-F238E27FC236}">
                <a16:creationId xmlns:a16="http://schemas.microsoft.com/office/drawing/2014/main" id="{35B56B1A-2C36-A06D-67F4-9E7E8DF07EE9}"/>
              </a:ext>
            </a:extLst>
          </p:cNvPr>
          <p:cNvSpPr>
            <a:spLocks noGrp="1"/>
          </p:cNvSpPr>
          <p:nvPr>
            <p:ph idx="1"/>
          </p:nvPr>
        </p:nvSpPr>
        <p:spPr>
          <a:xfrm>
            <a:off x="838199" y="4752753"/>
            <a:ext cx="11245645" cy="2105246"/>
          </a:xfrm>
        </p:spPr>
        <p:txBody>
          <a:bodyPr>
            <a:normAutofit/>
          </a:bodyPr>
          <a:lstStyle/>
          <a:p>
            <a:r>
              <a:rPr lang="pt-BR" dirty="0"/>
              <a:t>Se os rótulos são números inteiros, usamos a função de perda </a:t>
            </a:r>
            <a:r>
              <a:rPr lang="pt-BR" sz="2800" b="1" i="1" dirty="0" err="1">
                <a:solidFill>
                  <a:srgbClr val="00B050"/>
                </a:solidFill>
                <a:highlight>
                  <a:srgbClr val="FFFFFF"/>
                </a:highlight>
              </a:rPr>
              <a:t>sparse_categorical_crossentropy</a:t>
            </a:r>
            <a:r>
              <a:rPr lang="pt-BR" sz="2800" b="0" dirty="0">
                <a:highlight>
                  <a:srgbClr val="FFFFFF"/>
                </a:highlight>
              </a:rPr>
              <a:t>.</a:t>
            </a:r>
          </a:p>
          <a:p>
            <a:r>
              <a:rPr lang="pt-BR" dirty="0">
                <a:highlight>
                  <a:srgbClr val="FFFFFF"/>
                </a:highlight>
              </a:rPr>
              <a:t>Caso contrário, se os rótulos estão no formato </a:t>
            </a:r>
            <a:r>
              <a:rPr lang="pt-BR" b="1" i="1" dirty="0" err="1">
                <a:highlight>
                  <a:srgbClr val="FFFFFF"/>
                </a:highlight>
              </a:rPr>
              <a:t>one</a:t>
            </a:r>
            <a:r>
              <a:rPr lang="pt-BR" b="1" i="1" dirty="0">
                <a:highlight>
                  <a:srgbClr val="FFFFFF"/>
                </a:highlight>
              </a:rPr>
              <a:t>-hot</a:t>
            </a:r>
            <a:r>
              <a:rPr lang="pt-BR" dirty="0">
                <a:highlight>
                  <a:srgbClr val="FFFFFF"/>
                </a:highlight>
              </a:rPr>
              <a:t>, deve-se usar a função de perda </a:t>
            </a:r>
            <a:r>
              <a:rPr lang="pt-BR" sz="2800" b="1" i="1" dirty="0" err="1">
                <a:solidFill>
                  <a:srgbClr val="00B050"/>
                </a:solidFill>
                <a:highlight>
                  <a:srgbClr val="FFFFFF"/>
                </a:highlight>
              </a:rPr>
              <a:t>categorical_crossentropy</a:t>
            </a:r>
            <a:r>
              <a:rPr lang="pt-BR" sz="2800" b="0" dirty="0">
                <a:highlight>
                  <a:srgbClr val="FFFFFF"/>
                </a:highlight>
              </a:rPr>
              <a:t>.</a:t>
            </a:r>
            <a:endParaRPr lang="pt-BR" dirty="0"/>
          </a:p>
        </p:txBody>
      </p:sp>
      <p:sp>
        <p:nvSpPr>
          <p:cNvPr id="5" name="CaixaDeTexto 4">
            <a:extLst>
              <a:ext uri="{FF2B5EF4-FFF2-40B4-BE49-F238E27FC236}">
                <a16:creationId xmlns:a16="http://schemas.microsoft.com/office/drawing/2014/main" id="{0B67D1D9-09EE-51C2-A747-086268ECB3B9}"/>
              </a:ext>
            </a:extLst>
          </p:cNvPr>
          <p:cNvSpPr txBox="1"/>
          <p:nvPr/>
        </p:nvSpPr>
        <p:spPr>
          <a:xfrm>
            <a:off x="3048000" y="1868130"/>
            <a:ext cx="6096000" cy="1754326"/>
          </a:xfrm>
          <a:prstGeom prst="rect">
            <a:avLst/>
          </a:prstGeom>
          <a:noFill/>
        </p:spPr>
        <p:txBody>
          <a:bodyPr wrap="square">
            <a:spAutoFit/>
          </a:bodyPr>
          <a:lstStyle/>
          <a:p>
            <a:r>
              <a:rPr lang="pt-BR" sz="1800" dirty="0" err="1">
                <a:solidFill>
                  <a:srgbClr val="000000"/>
                </a:solidFill>
                <a:highlight>
                  <a:srgbClr val="FFFFFF"/>
                </a:highlight>
              </a:rPr>
              <a:t>model</a:t>
            </a:r>
            <a:r>
              <a:rPr lang="pt-BR" sz="1800" b="1" dirty="0" err="1">
                <a:solidFill>
                  <a:srgbClr val="000080"/>
                </a:solidFill>
                <a:highlight>
                  <a:srgbClr val="FFFFFF"/>
                </a:highlight>
              </a:rPr>
              <a:t>.</a:t>
            </a:r>
            <a:r>
              <a:rPr lang="pt-BR" sz="1800" b="1" dirty="0" err="1">
                <a:solidFill>
                  <a:srgbClr val="880088"/>
                </a:solidFill>
                <a:highlight>
                  <a:srgbClr val="FFFFFF"/>
                </a:highlight>
              </a:rPr>
              <a:t>compile</a:t>
            </a:r>
            <a:r>
              <a:rPr lang="pt-BR" sz="1800" b="1" dirty="0">
                <a:solidFill>
                  <a:srgbClr val="000080"/>
                </a:solidFill>
                <a:highlight>
                  <a:srgbClr val="FFFFFF"/>
                </a:highlight>
              </a:rPr>
              <a:t>(</a:t>
            </a:r>
            <a:r>
              <a:rPr lang="pt-BR" sz="1800" b="0" dirty="0" err="1">
                <a:solidFill>
                  <a:srgbClr val="000000"/>
                </a:solidFill>
                <a:highlight>
                  <a:srgbClr val="FFFFFF"/>
                </a:highlight>
              </a:rPr>
              <a:t>optimizer</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a:solidFill>
                  <a:srgbClr val="808080"/>
                </a:solidFill>
                <a:highlight>
                  <a:srgbClr val="FFFFFF"/>
                </a:highlight>
              </a:rPr>
              <a:t>'adam'</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0" dirty="0" err="1">
                <a:solidFill>
                  <a:srgbClr val="000000"/>
                </a:solidFill>
                <a:highlight>
                  <a:srgbClr val="FFFFFF"/>
                </a:highlight>
              </a:rPr>
              <a:t>loss</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a:solidFill>
                  <a:srgbClr val="808080"/>
                </a:solidFill>
                <a:highlight>
                  <a:srgbClr val="FFFFFF"/>
                </a:highlight>
              </a:rPr>
              <a:t>'</a:t>
            </a:r>
            <a:r>
              <a:rPr lang="pt-BR" sz="1800" b="0" dirty="0" err="1">
                <a:solidFill>
                  <a:srgbClr val="808080"/>
                </a:solidFill>
                <a:highlight>
                  <a:srgbClr val="FFFFFF"/>
                </a:highlight>
              </a:rPr>
              <a:t>sparse_categorical_crossentropy</a:t>
            </a:r>
            <a:r>
              <a:rPr lang="pt-BR" sz="1800" b="0" dirty="0">
                <a:solidFill>
                  <a:srgbClr val="808080"/>
                </a:solidFill>
                <a:highlight>
                  <a:srgbClr val="FFFFFF"/>
                </a:highlight>
              </a:rPr>
              <a:t>'</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0" dirty="0" err="1">
                <a:solidFill>
                  <a:srgbClr val="000000"/>
                </a:solidFill>
                <a:highlight>
                  <a:srgbClr val="FFFFFF"/>
                </a:highlight>
              </a:rPr>
              <a:t>metrics</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808080"/>
                </a:solidFill>
                <a:highlight>
                  <a:srgbClr val="FFFFFF"/>
                </a:highlight>
              </a:rPr>
              <a:t>'</a:t>
            </a:r>
            <a:r>
              <a:rPr lang="pt-BR" sz="1800" b="0" dirty="0" err="1">
                <a:solidFill>
                  <a:srgbClr val="808080"/>
                </a:solidFill>
                <a:highlight>
                  <a:srgbClr val="FFFFFF"/>
                </a:highlight>
              </a:rPr>
              <a:t>accuracy</a:t>
            </a:r>
            <a:r>
              <a:rPr lang="pt-BR" sz="1800" b="0" dirty="0">
                <a:solidFill>
                  <a:srgbClr val="808080"/>
                </a:solidFill>
                <a:highlight>
                  <a:srgbClr val="FFFFFF"/>
                </a:highlight>
              </a:rPr>
              <a:t>'</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1" dirty="0">
                <a:solidFill>
                  <a:srgbClr val="000080"/>
                </a:solidFill>
                <a:highlight>
                  <a:srgbClr val="FFFFFF"/>
                </a:highlight>
              </a:rPr>
              <a:t>)</a:t>
            </a:r>
            <a:endParaRPr lang="pt-BR" sz="1800" b="0" dirty="0">
              <a:solidFill>
                <a:srgbClr val="000000"/>
              </a:solidFill>
              <a:highlight>
                <a:srgbClr val="FFFFFF"/>
              </a:highlight>
            </a:endParaRPr>
          </a:p>
          <a:p>
            <a:endParaRPr lang="pt-BR" sz="1800" b="0" dirty="0">
              <a:solidFill>
                <a:srgbClr val="000000"/>
              </a:solidFill>
              <a:highlight>
                <a:srgbClr val="FFFFFF"/>
              </a:highlight>
            </a:endParaRPr>
          </a:p>
          <a:p>
            <a:r>
              <a:rPr lang="fr-FR" sz="1800" b="0" dirty="0" err="1">
                <a:solidFill>
                  <a:srgbClr val="000000"/>
                </a:solidFill>
                <a:highlight>
                  <a:srgbClr val="FFFFFF"/>
                </a:highlight>
              </a:rPr>
              <a:t>history</a:t>
            </a:r>
            <a:r>
              <a:rPr lang="fr-FR" sz="1800" b="0" dirty="0">
                <a:solidFill>
                  <a:srgbClr val="000000"/>
                </a:solidFill>
                <a:highlight>
                  <a:srgbClr val="FFFFFF"/>
                </a:highlight>
              </a:rPr>
              <a:t> </a:t>
            </a:r>
            <a:r>
              <a:rPr lang="fr-FR" sz="1800" b="1" dirty="0">
                <a:solidFill>
                  <a:srgbClr val="000080"/>
                </a:solidFill>
                <a:highlight>
                  <a:srgbClr val="FFFFFF"/>
                </a:highlight>
              </a:rPr>
              <a:t>=</a:t>
            </a:r>
            <a:r>
              <a:rPr lang="fr-FR" sz="1800" b="0" dirty="0">
                <a:solidFill>
                  <a:srgbClr val="000000"/>
                </a:solidFill>
                <a:highlight>
                  <a:srgbClr val="FFFFFF"/>
                </a:highlight>
              </a:rPr>
              <a:t> </a:t>
            </a:r>
            <a:r>
              <a:rPr lang="fr-FR" sz="1800" b="0" dirty="0" err="1">
                <a:solidFill>
                  <a:srgbClr val="000000"/>
                </a:solidFill>
                <a:highlight>
                  <a:srgbClr val="FFFFFF"/>
                </a:highlight>
              </a:rPr>
              <a:t>model</a:t>
            </a:r>
            <a:r>
              <a:rPr lang="fr-FR" sz="1800" b="1" dirty="0" err="1">
                <a:solidFill>
                  <a:srgbClr val="000080"/>
                </a:solidFill>
                <a:highlight>
                  <a:srgbClr val="FFFFFF"/>
                </a:highlight>
              </a:rPr>
              <a:t>.</a:t>
            </a:r>
            <a:r>
              <a:rPr lang="fr-FR" sz="1800" b="0" dirty="0" err="1">
                <a:solidFill>
                  <a:srgbClr val="000000"/>
                </a:solidFill>
                <a:highlight>
                  <a:srgbClr val="FFFFFF"/>
                </a:highlight>
              </a:rPr>
              <a:t>fit</a:t>
            </a:r>
            <a:r>
              <a:rPr lang="fr-FR" sz="1800" b="1" dirty="0">
                <a:solidFill>
                  <a:srgbClr val="000080"/>
                </a:solidFill>
                <a:highlight>
                  <a:srgbClr val="FFFFFF"/>
                </a:highlight>
              </a:rPr>
              <a:t>(</a:t>
            </a:r>
            <a:r>
              <a:rPr lang="fr-FR" sz="1800" b="0" dirty="0" err="1">
                <a:solidFill>
                  <a:srgbClr val="000000"/>
                </a:solidFill>
                <a:highlight>
                  <a:srgbClr val="FFFFFF"/>
                </a:highlight>
              </a:rPr>
              <a:t>X_train</a:t>
            </a:r>
            <a:r>
              <a:rPr lang="fr-FR" sz="1800" b="1" dirty="0">
                <a:solidFill>
                  <a:srgbClr val="000080"/>
                </a:solidFill>
                <a:highlight>
                  <a:srgbClr val="FFFFFF"/>
                </a:highlight>
              </a:rPr>
              <a:t>,</a:t>
            </a:r>
            <a:r>
              <a:rPr lang="fr-FR" sz="1800" b="0" dirty="0">
                <a:solidFill>
                  <a:srgbClr val="000000"/>
                </a:solidFill>
                <a:highlight>
                  <a:srgbClr val="FFFFFF"/>
                </a:highlight>
              </a:rPr>
              <a:t> </a:t>
            </a:r>
            <a:r>
              <a:rPr lang="fr-FR" sz="1800" b="0" dirty="0" err="1">
                <a:solidFill>
                  <a:srgbClr val="000000"/>
                </a:solidFill>
                <a:highlight>
                  <a:srgbClr val="FFFFFF"/>
                </a:highlight>
              </a:rPr>
              <a:t>y_train</a:t>
            </a:r>
            <a:r>
              <a:rPr lang="fr-FR" sz="1800" b="1" dirty="0">
                <a:solidFill>
                  <a:srgbClr val="000080"/>
                </a:solidFill>
                <a:highlight>
                  <a:srgbClr val="FFFFFF"/>
                </a:highlight>
              </a:rPr>
              <a:t>,</a:t>
            </a:r>
            <a:r>
              <a:rPr lang="fr-FR" sz="1800" b="0" dirty="0">
                <a:solidFill>
                  <a:srgbClr val="000000"/>
                </a:solidFill>
                <a:highlight>
                  <a:srgbClr val="FFFFFF"/>
                </a:highlight>
              </a:rPr>
              <a:t> </a:t>
            </a:r>
            <a:r>
              <a:rPr lang="fr-FR" sz="1800" b="0" dirty="0" err="1">
                <a:solidFill>
                  <a:srgbClr val="000000"/>
                </a:solidFill>
                <a:highlight>
                  <a:srgbClr val="FFFFFF"/>
                </a:highlight>
              </a:rPr>
              <a:t>epochs</a:t>
            </a:r>
            <a:r>
              <a:rPr lang="fr-FR" sz="1800" b="1" dirty="0">
                <a:solidFill>
                  <a:srgbClr val="000080"/>
                </a:solidFill>
                <a:highlight>
                  <a:srgbClr val="FFFFFF"/>
                </a:highlight>
              </a:rPr>
              <a:t>=</a:t>
            </a:r>
            <a:r>
              <a:rPr lang="fr-FR" sz="1800" b="0" dirty="0">
                <a:solidFill>
                  <a:srgbClr val="FF0000"/>
                </a:solidFill>
                <a:highlight>
                  <a:srgbClr val="FFFFFF"/>
                </a:highlight>
              </a:rPr>
              <a:t>20</a:t>
            </a:r>
            <a:r>
              <a:rPr lang="fr-FR" sz="1800" b="1" dirty="0">
                <a:solidFill>
                  <a:srgbClr val="000080"/>
                </a:solidFill>
                <a:highlight>
                  <a:srgbClr val="FFFFFF"/>
                </a:highlight>
              </a:rPr>
              <a:t>)</a:t>
            </a:r>
            <a:endParaRPr lang="pt-BR" dirty="0"/>
          </a:p>
        </p:txBody>
      </p:sp>
      <p:sp>
        <p:nvSpPr>
          <p:cNvPr id="4" name="Retângulo 3">
            <a:extLst>
              <a:ext uri="{FF2B5EF4-FFF2-40B4-BE49-F238E27FC236}">
                <a16:creationId xmlns:a16="http://schemas.microsoft.com/office/drawing/2014/main" id="{05061043-7EFC-E058-35A8-0B8DED94F36D}"/>
              </a:ext>
            </a:extLst>
          </p:cNvPr>
          <p:cNvSpPr/>
          <p:nvPr/>
        </p:nvSpPr>
        <p:spPr>
          <a:xfrm>
            <a:off x="3785191" y="2151134"/>
            <a:ext cx="3955311" cy="354075"/>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285385635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CB037F3-790D-C3A7-A7B8-E0644D4BFF21}"/>
              </a:ext>
            </a:extLst>
          </p:cNvPr>
          <p:cNvSpPr>
            <a:spLocks noGrp="1"/>
          </p:cNvSpPr>
          <p:nvPr>
            <p:ph type="title"/>
          </p:nvPr>
        </p:nvSpPr>
        <p:spPr/>
        <p:txBody>
          <a:bodyPr/>
          <a:lstStyle/>
          <a:p>
            <a:r>
              <a:rPr lang="pt-BR" dirty="0"/>
              <a:t>Treinando o modelo</a:t>
            </a:r>
          </a:p>
        </p:txBody>
      </p:sp>
      <p:sp>
        <p:nvSpPr>
          <p:cNvPr id="3" name="Espaço Reservado para Conteúdo 2">
            <a:extLst>
              <a:ext uri="{FF2B5EF4-FFF2-40B4-BE49-F238E27FC236}">
                <a16:creationId xmlns:a16="http://schemas.microsoft.com/office/drawing/2014/main" id="{35B56B1A-2C36-A06D-67F4-9E7E8DF07EE9}"/>
              </a:ext>
            </a:extLst>
          </p:cNvPr>
          <p:cNvSpPr>
            <a:spLocks noGrp="1"/>
          </p:cNvSpPr>
          <p:nvPr>
            <p:ph idx="1"/>
          </p:nvPr>
        </p:nvSpPr>
        <p:spPr>
          <a:xfrm>
            <a:off x="6469626" y="1690688"/>
            <a:ext cx="5604387" cy="5167311"/>
          </a:xfrm>
        </p:spPr>
        <p:txBody>
          <a:bodyPr>
            <a:normAutofit/>
          </a:bodyPr>
          <a:lstStyle/>
          <a:p>
            <a:r>
              <a:rPr lang="pt-BR" dirty="0"/>
              <a:t>Treinamos o modelo por apenas 20 épocas.</a:t>
            </a:r>
          </a:p>
          <a:p>
            <a:pPr lvl="1">
              <a:buFont typeface="Wingdings" panose="05000000000000000000" pitchFamily="2" charset="2"/>
              <a:buChar char="§"/>
            </a:pPr>
            <a:r>
              <a:rPr lang="pt-BR" dirty="0"/>
              <a:t>Já teremos bons resultados.</a:t>
            </a:r>
          </a:p>
        </p:txBody>
      </p:sp>
      <p:sp>
        <p:nvSpPr>
          <p:cNvPr id="5" name="CaixaDeTexto 4">
            <a:extLst>
              <a:ext uri="{FF2B5EF4-FFF2-40B4-BE49-F238E27FC236}">
                <a16:creationId xmlns:a16="http://schemas.microsoft.com/office/drawing/2014/main" id="{0B67D1D9-09EE-51C2-A747-086268ECB3B9}"/>
              </a:ext>
            </a:extLst>
          </p:cNvPr>
          <p:cNvSpPr txBox="1"/>
          <p:nvPr/>
        </p:nvSpPr>
        <p:spPr>
          <a:xfrm>
            <a:off x="648929" y="2795919"/>
            <a:ext cx="6096000" cy="1754326"/>
          </a:xfrm>
          <a:prstGeom prst="rect">
            <a:avLst/>
          </a:prstGeom>
          <a:noFill/>
        </p:spPr>
        <p:txBody>
          <a:bodyPr wrap="square">
            <a:spAutoFit/>
          </a:bodyPr>
          <a:lstStyle/>
          <a:p>
            <a:r>
              <a:rPr lang="pt-BR" sz="1800" dirty="0" err="1">
                <a:solidFill>
                  <a:srgbClr val="000000"/>
                </a:solidFill>
                <a:highlight>
                  <a:srgbClr val="FFFFFF"/>
                </a:highlight>
              </a:rPr>
              <a:t>model</a:t>
            </a:r>
            <a:r>
              <a:rPr lang="pt-BR" sz="1800" b="1" dirty="0" err="1">
                <a:solidFill>
                  <a:srgbClr val="000080"/>
                </a:solidFill>
                <a:highlight>
                  <a:srgbClr val="FFFFFF"/>
                </a:highlight>
              </a:rPr>
              <a:t>.</a:t>
            </a:r>
            <a:r>
              <a:rPr lang="pt-BR" sz="1800" b="1" dirty="0" err="1">
                <a:solidFill>
                  <a:srgbClr val="880088"/>
                </a:solidFill>
                <a:highlight>
                  <a:srgbClr val="FFFFFF"/>
                </a:highlight>
              </a:rPr>
              <a:t>compile</a:t>
            </a:r>
            <a:r>
              <a:rPr lang="pt-BR" sz="1800" b="1" dirty="0">
                <a:solidFill>
                  <a:srgbClr val="000080"/>
                </a:solidFill>
                <a:highlight>
                  <a:srgbClr val="FFFFFF"/>
                </a:highlight>
              </a:rPr>
              <a:t>(</a:t>
            </a:r>
            <a:r>
              <a:rPr lang="pt-BR" sz="1800" b="0" dirty="0" err="1">
                <a:solidFill>
                  <a:srgbClr val="000000"/>
                </a:solidFill>
                <a:highlight>
                  <a:srgbClr val="FFFFFF"/>
                </a:highlight>
              </a:rPr>
              <a:t>optimizer</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a:solidFill>
                  <a:srgbClr val="808080"/>
                </a:solidFill>
                <a:highlight>
                  <a:srgbClr val="FFFFFF"/>
                </a:highlight>
              </a:rPr>
              <a:t>'adam'</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0" dirty="0" err="1">
                <a:solidFill>
                  <a:srgbClr val="000000"/>
                </a:solidFill>
                <a:highlight>
                  <a:srgbClr val="FFFFFF"/>
                </a:highlight>
              </a:rPr>
              <a:t>loss</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a:solidFill>
                  <a:srgbClr val="808080"/>
                </a:solidFill>
                <a:highlight>
                  <a:srgbClr val="FFFFFF"/>
                </a:highlight>
              </a:rPr>
              <a:t>'</a:t>
            </a:r>
            <a:r>
              <a:rPr lang="pt-BR" sz="1800" b="0" dirty="0" err="1">
                <a:solidFill>
                  <a:srgbClr val="808080"/>
                </a:solidFill>
                <a:highlight>
                  <a:srgbClr val="FFFFFF"/>
                </a:highlight>
              </a:rPr>
              <a:t>sparse_categorical_crossentropy</a:t>
            </a:r>
            <a:r>
              <a:rPr lang="pt-BR" sz="1800" b="0" dirty="0">
                <a:solidFill>
                  <a:srgbClr val="808080"/>
                </a:solidFill>
                <a:highlight>
                  <a:srgbClr val="FFFFFF"/>
                </a:highlight>
              </a:rPr>
              <a:t>'</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0" dirty="0" err="1">
                <a:solidFill>
                  <a:srgbClr val="000000"/>
                </a:solidFill>
                <a:highlight>
                  <a:srgbClr val="FFFFFF"/>
                </a:highlight>
              </a:rPr>
              <a:t>metrics</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808080"/>
                </a:solidFill>
                <a:highlight>
                  <a:srgbClr val="FFFFFF"/>
                </a:highlight>
              </a:rPr>
              <a:t>'</a:t>
            </a:r>
            <a:r>
              <a:rPr lang="pt-BR" sz="1800" b="0" dirty="0" err="1">
                <a:solidFill>
                  <a:srgbClr val="808080"/>
                </a:solidFill>
                <a:highlight>
                  <a:srgbClr val="FFFFFF"/>
                </a:highlight>
              </a:rPr>
              <a:t>accuracy</a:t>
            </a:r>
            <a:r>
              <a:rPr lang="pt-BR" sz="1800" b="0" dirty="0">
                <a:solidFill>
                  <a:srgbClr val="808080"/>
                </a:solidFill>
                <a:highlight>
                  <a:srgbClr val="FFFFFF"/>
                </a:highlight>
              </a:rPr>
              <a:t>'</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1" dirty="0">
                <a:solidFill>
                  <a:srgbClr val="000080"/>
                </a:solidFill>
                <a:highlight>
                  <a:srgbClr val="FFFFFF"/>
                </a:highlight>
              </a:rPr>
              <a:t>)</a:t>
            </a:r>
            <a:endParaRPr lang="pt-BR" sz="1800" b="0" dirty="0">
              <a:solidFill>
                <a:srgbClr val="000000"/>
              </a:solidFill>
              <a:highlight>
                <a:srgbClr val="FFFFFF"/>
              </a:highlight>
            </a:endParaRPr>
          </a:p>
          <a:p>
            <a:endParaRPr lang="pt-BR" sz="1800" b="0" dirty="0">
              <a:solidFill>
                <a:srgbClr val="000000"/>
              </a:solidFill>
              <a:highlight>
                <a:srgbClr val="FFFFFF"/>
              </a:highlight>
            </a:endParaRPr>
          </a:p>
          <a:p>
            <a:r>
              <a:rPr lang="fr-FR" sz="1800" b="0" dirty="0" err="1">
                <a:solidFill>
                  <a:srgbClr val="000000"/>
                </a:solidFill>
                <a:highlight>
                  <a:srgbClr val="FFFFFF"/>
                </a:highlight>
              </a:rPr>
              <a:t>history</a:t>
            </a:r>
            <a:r>
              <a:rPr lang="fr-FR" sz="1800" b="0" dirty="0">
                <a:solidFill>
                  <a:srgbClr val="000000"/>
                </a:solidFill>
                <a:highlight>
                  <a:srgbClr val="FFFFFF"/>
                </a:highlight>
              </a:rPr>
              <a:t> </a:t>
            </a:r>
            <a:r>
              <a:rPr lang="fr-FR" sz="1800" b="1" dirty="0">
                <a:solidFill>
                  <a:srgbClr val="000080"/>
                </a:solidFill>
                <a:highlight>
                  <a:srgbClr val="FFFFFF"/>
                </a:highlight>
              </a:rPr>
              <a:t>=</a:t>
            </a:r>
            <a:r>
              <a:rPr lang="fr-FR" sz="1800" b="0" dirty="0">
                <a:solidFill>
                  <a:srgbClr val="000000"/>
                </a:solidFill>
                <a:highlight>
                  <a:srgbClr val="FFFFFF"/>
                </a:highlight>
              </a:rPr>
              <a:t> </a:t>
            </a:r>
            <a:r>
              <a:rPr lang="fr-FR" sz="1800" b="0" dirty="0" err="1">
                <a:solidFill>
                  <a:srgbClr val="000000"/>
                </a:solidFill>
                <a:highlight>
                  <a:srgbClr val="FFFFFF"/>
                </a:highlight>
              </a:rPr>
              <a:t>model</a:t>
            </a:r>
            <a:r>
              <a:rPr lang="fr-FR" sz="1800" b="1" dirty="0" err="1">
                <a:solidFill>
                  <a:srgbClr val="000080"/>
                </a:solidFill>
                <a:highlight>
                  <a:srgbClr val="FFFFFF"/>
                </a:highlight>
              </a:rPr>
              <a:t>.</a:t>
            </a:r>
            <a:r>
              <a:rPr lang="fr-FR" sz="1800" b="0" dirty="0" err="1">
                <a:solidFill>
                  <a:srgbClr val="000000"/>
                </a:solidFill>
                <a:highlight>
                  <a:srgbClr val="FFFFFF"/>
                </a:highlight>
              </a:rPr>
              <a:t>fit</a:t>
            </a:r>
            <a:r>
              <a:rPr lang="fr-FR" sz="1800" b="1" dirty="0">
                <a:solidFill>
                  <a:srgbClr val="000080"/>
                </a:solidFill>
                <a:highlight>
                  <a:srgbClr val="FFFFFF"/>
                </a:highlight>
              </a:rPr>
              <a:t>(</a:t>
            </a:r>
            <a:r>
              <a:rPr lang="fr-FR" sz="1800" b="0" dirty="0" err="1">
                <a:solidFill>
                  <a:srgbClr val="000000"/>
                </a:solidFill>
                <a:highlight>
                  <a:srgbClr val="FFFFFF"/>
                </a:highlight>
              </a:rPr>
              <a:t>X_train</a:t>
            </a:r>
            <a:r>
              <a:rPr lang="fr-FR" sz="1800" b="1" dirty="0">
                <a:solidFill>
                  <a:srgbClr val="000080"/>
                </a:solidFill>
                <a:highlight>
                  <a:srgbClr val="FFFFFF"/>
                </a:highlight>
              </a:rPr>
              <a:t>,</a:t>
            </a:r>
            <a:r>
              <a:rPr lang="fr-FR" sz="1800" b="0" dirty="0">
                <a:solidFill>
                  <a:srgbClr val="000000"/>
                </a:solidFill>
                <a:highlight>
                  <a:srgbClr val="FFFFFF"/>
                </a:highlight>
              </a:rPr>
              <a:t> </a:t>
            </a:r>
            <a:r>
              <a:rPr lang="fr-FR" sz="1800" b="0" dirty="0" err="1">
                <a:solidFill>
                  <a:srgbClr val="000000"/>
                </a:solidFill>
                <a:highlight>
                  <a:srgbClr val="FFFFFF"/>
                </a:highlight>
              </a:rPr>
              <a:t>y_train</a:t>
            </a:r>
            <a:r>
              <a:rPr lang="fr-FR" sz="1800" b="1" dirty="0">
                <a:solidFill>
                  <a:srgbClr val="000080"/>
                </a:solidFill>
                <a:highlight>
                  <a:srgbClr val="FFFFFF"/>
                </a:highlight>
              </a:rPr>
              <a:t>,</a:t>
            </a:r>
            <a:r>
              <a:rPr lang="fr-FR" sz="1800" b="0" dirty="0">
                <a:solidFill>
                  <a:srgbClr val="000000"/>
                </a:solidFill>
                <a:highlight>
                  <a:srgbClr val="FFFFFF"/>
                </a:highlight>
              </a:rPr>
              <a:t> </a:t>
            </a:r>
            <a:r>
              <a:rPr lang="fr-FR" sz="1800" b="0" dirty="0" err="1">
                <a:solidFill>
                  <a:srgbClr val="000000"/>
                </a:solidFill>
                <a:highlight>
                  <a:srgbClr val="FFFFFF"/>
                </a:highlight>
              </a:rPr>
              <a:t>epochs</a:t>
            </a:r>
            <a:r>
              <a:rPr lang="fr-FR" sz="1800" b="1" dirty="0">
                <a:solidFill>
                  <a:srgbClr val="000080"/>
                </a:solidFill>
                <a:highlight>
                  <a:srgbClr val="FFFFFF"/>
                </a:highlight>
              </a:rPr>
              <a:t>=</a:t>
            </a:r>
            <a:r>
              <a:rPr lang="fr-FR" sz="1800" b="0" dirty="0">
                <a:solidFill>
                  <a:srgbClr val="FF0000"/>
                </a:solidFill>
                <a:highlight>
                  <a:srgbClr val="FFFFFF"/>
                </a:highlight>
              </a:rPr>
              <a:t>20</a:t>
            </a:r>
            <a:r>
              <a:rPr lang="fr-FR" sz="1800" b="1" dirty="0">
                <a:solidFill>
                  <a:srgbClr val="000080"/>
                </a:solidFill>
                <a:highlight>
                  <a:srgbClr val="FFFFFF"/>
                </a:highlight>
              </a:rPr>
              <a:t>)</a:t>
            </a:r>
            <a:endParaRPr lang="pt-BR" dirty="0"/>
          </a:p>
        </p:txBody>
      </p:sp>
      <p:sp>
        <p:nvSpPr>
          <p:cNvPr id="4" name="Retângulo 3">
            <a:extLst>
              <a:ext uri="{FF2B5EF4-FFF2-40B4-BE49-F238E27FC236}">
                <a16:creationId xmlns:a16="http://schemas.microsoft.com/office/drawing/2014/main" id="{05061043-7EFC-E058-35A8-0B8DED94F36D}"/>
              </a:ext>
            </a:extLst>
          </p:cNvPr>
          <p:cNvSpPr/>
          <p:nvPr/>
        </p:nvSpPr>
        <p:spPr>
          <a:xfrm>
            <a:off x="648929" y="4196170"/>
            <a:ext cx="4542503" cy="354075"/>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Seta: Divisa 5">
            <a:extLst>
              <a:ext uri="{FF2B5EF4-FFF2-40B4-BE49-F238E27FC236}">
                <a16:creationId xmlns:a16="http://schemas.microsoft.com/office/drawing/2014/main" id="{D1F6E259-C8E9-6879-FE76-E5668A110B89}"/>
              </a:ext>
            </a:extLst>
          </p:cNvPr>
          <p:cNvSpPr/>
          <p:nvPr/>
        </p:nvSpPr>
        <p:spPr>
          <a:xfrm>
            <a:off x="383458" y="5655477"/>
            <a:ext cx="1769654" cy="837398"/>
          </a:xfrm>
          <a:prstGeom prst="chevron">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Treinar  modelo</a:t>
            </a:r>
          </a:p>
        </p:txBody>
      </p:sp>
    </p:spTree>
    <p:extLst>
      <p:ext uri="{BB962C8B-B14F-4D97-AF65-F5344CB8AC3E}">
        <p14:creationId xmlns:p14="http://schemas.microsoft.com/office/powerpoint/2010/main" val="400328135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CB037F3-790D-C3A7-A7B8-E0644D4BFF21}"/>
              </a:ext>
            </a:extLst>
          </p:cNvPr>
          <p:cNvSpPr>
            <a:spLocks noGrp="1"/>
          </p:cNvSpPr>
          <p:nvPr>
            <p:ph type="title"/>
          </p:nvPr>
        </p:nvSpPr>
        <p:spPr/>
        <p:txBody>
          <a:bodyPr/>
          <a:lstStyle/>
          <a:p>
            <a:r>
              <a:rPr lang="pt-BR" dirty="0"/>
              <a:t>Avaliando o modelo</a:t>
            </a:r>
          </a:p>
        </p:txBody>
      </p:sp>
      <p:sp>
        <p:nvSpPr>
          <p:cNvPr id="3" name="Espaço Reservado para Conteúdo 2">
            <a:extLst>
              <a:ext uri="{FF2B5EF4-FFF2-40B4-BE49-F238E27FC236}">
                <a16:creationId xmlns:a16="http://schemas.microsoft.com/office/drawing/2014/main" id="{35B56B1A-2C36-A06D-67F4-9E7E8DF07EE9}"/>
              </a:ext>
            </a:extLst>
          </p:cNvPr>
          <p:cNvSpPr>
            <a:spLocks noGrp="1"/>
          </p:cNvSpPr>
          <p:nvPr>
            <p:ph idx="1"/>
          </p:nvPr>
        </p:nvSpPr>
        <p:spPr>
          <a:xfrm>
            <a:off x="6096000" y="1690688"/>
            <a:ext cx="5978013" cy="5167311"/>
          </a:xfrm>
        </p:spPr>
        <p:txBody>
          <a:bodyPr>
            <a:normAutofit/>
          </a:bodyPr>
          <a:lstStyle/>
          <a:p>
            <a:r>
              <a:rPr lang="pt-BR" dirty="0"/>
              <a:t>Na sequência, avaliamos o desempenho do modelo durante o treinamento.</a:t>
            </a:r>
          </a:p>
          <a:p>
            <a:r>
              <a:rPr lang="pt-BR" dirty="0"/>
              <a:t>Além da entropia cruzada, vejam que usamos a </a:t>
            </a:r>
            <a:r>
              <a:rPr lang="pt-BR" b="1" i="1" dirty="0"/>
              <a:t>acurácia</a:t>
            </a:r>
            <a:r>
              <a:rPr lang="pt-BR" dirty="0"/>
              <a:t> como métrica.</a:t>
            </a:r>
          </a:p>
          <a:p>
            <a:pPr lvl="1">
              <a:buFont typeface="Wingdings" panose="05000000000000000000" pitchFamily="2" charset="2"/>
              <a:buChar char="§"/>
            </a:pPr>
            <a:r>
              <a:rPr lang="pt-BR" dirty="0"/>
              <a:t>M</a:t>
            </a:r>
            <a:r>
              <a:rPr lang="pt-BR" b="0" i="0" dirty="0">
                <a:effectLst/>
              </a:rPr>
              <a:t>ede a proporção de exemplos classificados corretamente em relação ao número total de exemplos.</a:t>
            </a:r>
          </a:p>
          <a:p>
            <a:pPr>
              <a:buFont typeface="Wingdings" panose="05000000000000000000" pitchFamily="2" charset="2"/>
              <a:buChar char="§"/>
            </a:pPr>
            <a:r>
              <a:rPr lang="pt-BR" dirty="0"/>
              <a:t>Observando os resultados, percebe-se que o modelo ainda poderia melhorar seu desempenho se ele fosse treinado por mais épocas.</a:t>
            </a:r>
          </a:p>
        </p:txBody>
      </p:sp>
      <p:sp>
        <p:nvSpPr>
          <p:cNvPr id="7" name="Seta: Divisa 6">
            <a:extLst>
              <a:ext uri="{FF2B5EF4-FFF2-40B4-BE49-F238E27FC236}">
                <a16:creationId xmlns:a16="http://schemas.microsoft.com/office/drawing/2014/main" id="{828C9270-183F-5159-B388-4FCCC1BCA1B2}"/>
              </a:ext>
            </a:extLst>
          </p:cNvPr>
          <p:cNvSpPr/>
          <p:nvPr/>
        </p:nvSpPr>
        <p:spPr>
          <a:xfrm>
            <a:off x="192293" y="5926505"/>
            <a:ext cx="1835915" cy="837398"/>
          </a:xfrm>
          <a:prstGeom prst="chevron">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Avaliar e otimizar</a:t>
            </a:r>
          </a:p>
        </p:txBody>
      </p:sp>
      <p:grpSp>
        <p:nvGrpSpPr>
          <p:cNvPr id="10" name="Agrupar 9">
            <a:extLst>
              <a:ext uri="{FF2B5EF4-FFF2-40B4-BE49-F238E27FC236}">
                <a16:creationId xmlns:a16="http://schemas.microsoft.com/office/drawing/2014/main" id="{41589CFB-7373-81AA-A118-384F4CBFF2FD}"/>
              </a:ext>
            </a:extLst>
          </p:cNvPr>
          <p:cNvGrpSpPr/>
          <p:nvPr/>
        </p:nvGrpSpPr>
        <p:grpSpPr>
          <a:xfrm>
            <a:off x="475533" y="1690688"/>
            <a:ext cx="6096000" cy="1754326"/>
            <a:chOff x="801329" y="2948319"/>
            <a:chExt cx="6096000" cy="1754326"/>
          </a:xfrm>
        </p:grpSpPr>
        <p:sp>
          <p:nvSpPr>
            <p:cNvPr id="8" name="CaixaDeTexto 7">
              <a:extLst>
                <a:ext uri="{FF2B5EF4-FFF2-40B4-BE49-F238E27FC236}">
                  <a16:creationId xmlns:a16="http://schemas.microsoft.com/office/drawing/2014/main" id="{56B5A9D3-6BA0-1B4D-686E-27068F215D1E}"/>
                </a:ext>
              </a:extLst>
            </p:cNvPr>
            <p:cNvSpPr txBox="1"/>
            <p:nvPr/>
          </p:nvSpPr>
          <p:spPr>
            <a:xfrm>
              <a:off x="801329" y="2948319"/>
              <a:ext cx="6096000" cy="1754326"/>
            </a:xfrm>
            <a:prstGeom prst="rect">
              <a:avLst/>
            </a:prstGeom>
            <a:noFill/>
          </p:spPr>
          <p:txBody>
            <a:bodyPr wrap="square">
              <a:spAutoFit/>
            </a:bodyPr>
            <a:lstStyle/>
            <a:p>
              <a:r>
                <a:rPr lang="pt-BR" sz="1800" dirty="0" err="1">
                  <a:solidFill>
                    <a:srgbClr val="000000"/>
                  </a:solidFill>
                  <a:highlight>
                    <a:srgbClr val="FFFFFF"/>
                  </a:highlight>
                </a:rPr>
                <a:t>model</a:t>
              </a:r>
              <a:r>
                <a:rPr lang="pt-BR" sz="1800" b="1" dirty="0" err="1">
                  <a:solidFill>
                    <a:srgbClr val="000080"/>
                  </a:solidFill>
                  <a:highlight>
                    <a:srgbClr val="FFFFFF"/>
                  </a:highlight>
                </a:rPr>
                <a:t>.</a:t>
              </a:r>
              <a:r>
                <a:rPr lang="pt-BR" sz="1800" b="1" dirty="0" err="1">
                  <a:solidFill>
                    <a:srgbClr val="880088"/>
                  </a:solidFill>
                  <a:highlight>
                    <a:srgbClr val="FFFFFF"/>
                  </a:highlight>
                </a:rPr>
                <a:t>compile</a:t>
              </a:r>
              <a:r>
                <a:rPr lang="pt-BR" sz="1800" b="1" dirty="0">
                  <a:solidFill>
                    <a:srgbClr val="000080"/>
                  </a:solidFill>
                  <a:highlight>
                    <a:srgbClr val="FFFFFF"/>
                  </a:highlight>
                </a:rPr>
                <a:t>(</a:t>
              </a:r>
              <a:r>
                <a:rPr lang="pt-BR" sz="1800" b="0" dirty="0" err="1">
                  <a:solidFill>
                    <a:srgbClr val="000000"/>
                  </a:solidFill>
                  <a:highlight>
                    <a:srgbClr val="FFFFFF"/>
                  </a:highlight>
                </a:rPr>
                <a:t>optimizer</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a:solidFill>
                    <a:srgbClr val="808080"/>
                  </a:solidFill>
                  <a:highlight>
                    <a:srgbClr val="FFFFFF"/>
                  </a:highlight>
                </a:rPr>
                <a:t>'adam'</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0" dirty="0" err="1">
                  <a:solidFill>
                    <a:srgbClr val="000000"/>
                  </a:solidFill>
                  <a:highlight>
                    <a:srgbClr val="FFFFFF"/>
                  </a:highlight>
                </a:rPr>
                <a:t>loss</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a:solidFill>
                    <a:srgbClr val="808080"/>
                  </a:solidFill>
                  <a:highlight>
                    <a:srgbClr val="FFFFFF"/>
                  </a:highlight>
                </a:rPr>
                <a:t>'</a:t>
              </a:r>
              <a:r>
                <a:rPr lang="pt-BR" sz="1800" b="0" dirty="0" err="1">
                  <a:solidFill>
                    <a:srgbClr val="808080"/>
                  </a:solidFill>
                  <a:highlight>
                    <a:srgbClr val="FFFFFF"/>
                  </a:highlight>
                </a:rPr>
                <a:t>sparse_categorical_crossentropy</a:t>
              </a:r>
              <a:r>
                <a:rPr lang="pt-BR" sz="1800" b="0" dirty="0">
                  <a:solidFill>
                    <a:srgbClr val="808080"/>
                  </a:solidFill>
                  <a:highlight>
                    <a:srgbClr val="FFFFFF"/>
                  </a:highlight>
                </a:rPr>
                <a:t>'</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0" dirty="0" err="1">
                  <a:solidFill>
                    <a:srgbClr val="000000"/>
                  </a:solidFill>
                  <a:highlight>
                    <a:srgbClr val="FFFFFF"/>
                  </a:highlight>
                </a:rPr>
                <a:t>metrics</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808080"/>
                  </a:solidFill>
                  <a:highlight>
                    <a:srgbClr val="FFFFFF"/>
                  </a:highlight>
                </a:rPr>
                <a:t>'</a:t>
              </a:r>
              <a:r>
                <a:rPr lang="pt-BR" sz="1800" b="0" dirty="0" err="1">
                  <a:solidFill>
                    <a:srgbClr val="808080"/>
                  </a:solidFill>
                  <a:highlight>
                    <a:srgbClr val="FFFFFF"/>
                  </a:highlight>
                </a:rPr>
                <a:t>accuracy</a:t>
              </a:r>
              <a:r>
                <a:rPr lang="pt-BR" sz="1800" b="0" dirty="0">
                  <a:solidFill>
                    <a:srgbClr val="808080"/>
                  </a:solidFill>
                  <a:highlight>
                    <a:srgbClr val="FFFFFF"/>
                  </a:highlight>
                </a:rPr>
                <a:t>'</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1" dirty="0">
                  <a:solidFill>
                    <a:srgbClr val="000080"/>
                  </a:solidFill>
                  <a:highlight>
                    <a:srgbClr val="FFFFFF"/>
                  </a:highlight>
                </a:rPr>
                <a:t>)</a:t>
              </a:r>
              <a:endParaRPr lang="pt-BR" sz="1800" b="0" dirty="0">
                <a:solidFill>
                  <a:srgbClr val="000000"/>
                </a:solidFill>
                <a:highlight>
                  <a:srgbClr val="FFFFFF"/>
                </a:highlight>
              </a:endParaRPr>
            </a:p>
            <a:p>
              <a:endParaRPr lang="pt-BR" sz="1800" b="0" dirty="0">
                <a:solidFill>
                  <a:srgbClr val="000000"/>
                </a:solidFill>
                <a:highlight>
                  <a:srgbClr val="FFFFFF"/>
                </a:highlight>
              </a:endParaRPr>
            </a:p>
            <a:p>
              <a:r>
                <a:rPr lang="fr-FR" sz="1800" b="0" dirty="0" err="1">
                  <a:solidFill>
                    <a:srgbClr val="000000"/>
                  </a:solidFill>
                  <a:highlight>
                    <a:srgbClr val="FFFFFF"/>
                  </a:highlight>
                </a:rPr>
                <a:t>history</a:t>
              </a:r>
              <a:r>
                <a:rPr lang="fr-FR" sz="1800" b="0" dirty="0">
                  <a:solidFill>
                    <a:srgbClr val="000000"/>
                  </a:solidFill>
                  <a:highlight>
                    <a:srgbClr val="FFFFFF"/>
                  </a:highlight>
                </a:rPr>
                <a:t> </a:t>
              </a:r>
              <a:r>
                <a:rPr lang="fr-FR" sz="1800" b="1" dirty="0">
                  <a:solidFill>
                    <a:srgbClr val="000080"/>
                  </a:solidFill>
                  <a:highlight>
                    <a:srgbClr val="FFFFFF"/>
                  </a:highlight>
                </a:rPr>
                <a:t>=</a:t>
              </a:r>
              <a:r>
                <a:rPr lang="fr-FR" sz="1800" b="0" dirty="0">
                  <a:solidFill>
                    <a:srgbClr val="000000"/>
                  </a:solidFill>
                  <a:highlight>
                    <a:srgbClr val="FFFFFF"/>
                  </a:highlight>
                </a:rPr>
                <a:t> </a:t>
              </a:r>
              <a:r>
                <a:rPr lang="fr-FR" sz="1800" b="0" dirty="0" err="1">
                  <a:solidFill>
                    <a:srgbClr val="000000"/>
                  </a:solidFill>
                  <a:highlight>
                    <a:srgbClr val="FFFFFF"/>
                  </a:highlight>
                </a:rPr>
                <a:t>model</a:t>
              </a:r>
              <a:r>
                <a:rPr lang="fr-FR" sz="1800" b="1" dirty="0" err="1">
                  <a:solidFill>
                    <a:srgbClr val="000080"/>
                  </a:solidFill>
                  <a:highlight>
                    <a:srgbClr val="FFFFFF"/>
                  </a:highlight>
                </a:rPr>
                <a:t>.</a:t>
              </a:r>
              <a:r>
                <a:rPr lang="fr-FR" sz="1800" b="0" dirty="0" err="1">
                  <a:solidFill>
                    <a:srgbClr val="000000"/>
                  </a:solidFill>
                  <a:highlight>
                    <a:srgbClr val="FFFFFF"/>
                  </a:highlight>
                </a:rPr>
                <a:t>fit</a:t>
              </a:r>
              <a:r>
                <a:rPr lang="fr-FR" sz="1800" b="1" dirty="0">
                  <a:solidFill>
                    <a:srgbClr val="000080"/>
                  </a:solidFill>
                  <a:highlight>
                    <a:srgbClr val="FFFFFF"/>
                  </a:highlight>
                </a:rPr>
                <a:t>(</a:t>
              </a:r>
              <a:r>
                <a:rPr lang="fr-FR" sz="1800" b="0" dirty="0" err="1">
                  <a:solidFill>
                    <a:srgbClr val="000000"/>
                  </a:solidFill>
                  <a:highlight>
                    <a:srgbClr val="FFFFFF"/>
                  </a:highlight>
                </a:rPr>
                <a:t>X_train</a:t>
              </a:r>
              <a:r>
                <a:rPr lang="fr-FR" sz="1800" b="1" dirty="0">
                  <a:solidFill>
                    <a:srgbClr val="000080"/>
                  </a:solidFill>
                  <a:highlight>
                    <a:srgbClr val="FFFFFF"/>
                  </a:highlight>
                </a:rPr>
                <a:t>,</a:t>
              </a:r>
              <a:r>
                <a:rPr lang="fr-FR" sz="1800" b="0" dirty="0">
                  <a:solidFill>
                    <a:srgbClr val="000000"/>
                  </a:solidFill>
                  <a:highlight>
                    <a:srgbClr val="FFFFFF"/>
                  </a:highlight>
                </a:rPr>
                <a:t> </a:t>
              </a:r>
              <a:r>
                <a:rPr lang="fr-FR" sz="1800" b="0" dirty="0" err="1">
                  <a:solidFill>
                    <a:srgbClr val="000000"/>
                  </a:solidFill>
                  <a:highlight>
                    <a:srgbClr val="FFFFFF"/>
                  </a:highlight>
                </a:rPr>
                <a:t>y_train</a:t>
              </a:r>
              <a:r>
                <a:rPr lang="fr-FR" sz="1800" b="1" dirty="0">
                  <a:solidFill>
                    <a:srgbClr val="000080"/>
                  </a:solidFill>
                  <a:highlight>
                    <a:srgbClr val="FFFFFF"/>
                  </a:highlight>
                </a:rPr>
                <a:t>,</a:t>
              </a:r>
              <a:r>
                <a:rPr lang="fr-FR" sz="1800" b="0" dirty="0">
                  <a:solidFill>
                    <a:srgbClr val="000000"/>
                  </a:solidFill>
                  <a:highlight>
                    <a:srgbClr val="FFFFFF"/>
                  </a:highlight>
                </a:rPr>
                <a:t> </a:t>
              </a:r>
              <a:r>
                <a:rPr lang="fr-FR" sz="1800" b="0" dirty="0" err="1">
                  <a:solidFill>
                    <a:srgbClr val="000000"/>
                  </a:solidFill>
                  <a:highlight>
                    <a:srgbClr val="FFFFFF"/>
                  </a:highlight>
                </a:rPr>
                <a:t>epochs</a:t>
              </a:r>
              <a:r>
                <a:rPr lang="fr-FR" sz="1800" b="1" dirty="0">
                  <a:solidFill>
                    <a:srgbClr val="000080"/>
                  </a:solidFill>
                  <a:highlight>
                    <a:srgbClr val="FFFFFF"/>
                  </a:highlight>
                </a:rPr>
                <a:t>=</a:t>
              </a:r>
              <a:r>
                <a:rPr lang="fr-FR" sz="1800" b="0" dirty="0">
                  <a:solidFill>
                    <a:srgbClr val="FF0000"/>
                  </a:solidFill>
                  <a:highlight>
                    <a:srgbClr val="FFFFFF"/>
                  </a:highlight>
                </a:rPr>
                <a:t>20</a:t>
              </a:r>
              <a:r>
                <a:rPr lang="fr-FR" sz="1800" b="1" dirty="0">
                  <a:solidFill>
                    <a:srgbClr val="000080"/>
                  </a:solidFill>
                  <a:highlight>
                    <a:srgbClr val="FFFFFF"/>
                  </a:highlight>
                </a:rPr>
                <a:t>)</a:t>
              </a:r>
              <a:endParaRPr lang="pt-BR" dirty="0"/>
            </a:p>
          </p:txBody>
        </p:sp>
        <p:sp>
          <p:nvSpPr>
            <p:cNvPr id="9" name="Retângulo 8">
              <a:extLst>
                <a:ext uri="{FF2B5EF4-FFF2-40B4-BE49-F238E27FC236}">
                  <a16:creationId xmlns:a16="http://schemas.microsoft.com/office/drawing/2014/main" id="{6C9CA011-6827-72A9-7D9E-1955FE3F4F7A}"/>
                </a:ext>
              </a:extLst>
            </p:cNvPr>
            <p:cNvSpPr/>
            <p:nvPr/>
          </p:nvSpPr>
          <p:spPr>
            <a:xfrm>
              <a:off x="801329" y="4348570"/>
              <a:ext cx="4542503" cy="354075"/>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grpSp>
      <p:pic>
        <p:nvPicPr>
          <p:cNvPr id="1026" name="Picture 2">
            <a:extLst>
              <a:ext uri="{FF2B5EF4-FFF2-40B4-BE49-F238E27FC236}">
                <a16:creationId xmlns:a16="http://schemas.microsoft.com/office/drawing/2014/main" id="{2B9E047C-AB8D-4DCF-80A8-BD50FE1A34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2293" y="3817193"/>
            <a:ext cx="2688679" cy="190676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5B5758EF-DBA2-DBB4-D936-B350A973093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33696" y="3817193"/>
            <a:ext cx="2688679" cy="1906767"/>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Conector de Seta Reta 11">
            <a:extLst>
              <a:ext uri="{FF2B5EF4-FFF2-40B4-BE49-F238E27FC236}">
                <a16:creationId xmlns:a16="http://schemas.microsoft.com/office/drawing/2014/main" id="{6136C6A2-7AFD-9CDF-4590-FAC5D482BEA5}"/>
              </a:ext>
            </a:extLst>
          </p:cNvPr>
          <p:cNvCxnSpPr/>
          <p:nvPr/>
        </p:nvCxnSpPr>
        <p:spPr>
          <a:xfrm flipH="1">
            <a:off x="838200" y="3429000"/>
            <a:ext cx="135194" cy="46457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Conector de Seta Reta 13">
            <a:extLst>
              <a:ext uri="{FF2B5EF4-FFF2-40B4-BE49-F238E27FC236}">
                <a16:creationId xmlns:a16="http://schemas.microsoft.com/office/drawing/2014/main" id="{73634C2D-C315-2E8C-D1F9-BB8D28FE2221}"/>
              </a:ext>
            </a:extLst>
          </p:cNvPr>
          <p:cNvCxnSpPr/>
          <p:nvPr/>
        </p:nvCxnSpPr>
        <p:spPr>
          <a:xfrm>
            <a:off x="973394" y="3429000"/>
            <a:ext cx="2733367" cy="46457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565697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DA15D2F-CA3F-6ACF-1437-34DB58B7C6C7}"/>
              </a:ext>
            </a:extLst>
          </p:cNvPr>
          <p:cNvSpPr>
            <a:spLocks noGrp="1"/>
          </p:cNvSpPr>
          <p:nvPr>
            <p:ph type="title"/>
          </p:nvPr>
        </p:nvSpPr>
        <p:spPr/>
        <p:txBody>
          <a:bodyPr/>
          <a:lstStyle/>
          <a:p>
            <a:r>
              <a:rPr lang="pt-BR" dirty="0"/>
              <a:t>Classificação com redes neurais</a:t>
            </a:r>
          </a:p>
        </p:txBody>
      </p:sp>
      <p:sp>
        <p:nvSpPr>
          <p:cNvPr id="3" name="Espaço Reservado para Conteúdo 2">
            <a:extLst>
              <a:ext uri="{FF2B5EF4-FFF2-40B4-BE49-F238E27FC236}">
                <a16:creationId xmlns:a16="http://schemas.microsoft.com/office/drawing/2014/main" id="{1B6928F2-8CF4-902B-F77B-0CEB4962FD9F}"/>
              </a:ext>
            </a:extLst>
          </p:cNvPr>
          <p:cNvSpPr>
            <a:spLocks noGrp="1"/>
          </p:cNvSpPr>
          <p:nvPr>
            <p:ph idx="1"/>
          </p:nvPr>
        </p:nvSpPr>
        <p:spPr>
          <a:xfrm>
            <a:off x="5761704" y="1825624"/>
            <a:ext cx="6201696" cy="5032376"/>
          </a:xfrm>
        </p:spPr>
        <p:txBody>
          <a:bodyPr/>
          <a:lstStyle/>
          <a:p>
            <a:r>
              <a:rPr lang="pt-BR" dirty="0"/>
              <a:t>Na sequência, veremos como neurônios e redes neurais com múltiplas camadas podem também resolver problemas de classificação, bastando fazer algumas alterações na arquitetura da rede.</a:t>
            </a:r>
          </a:p>
          <a:p>
            <a:r>
              <a:rPr lang="pt-BR" dirty="0"/>
              <a:t>Basicamente, precisamos alterar a função de ativação da camada de saída e a função de erro/</a:t>
            </a:r>
            <a:r>
              <a:rPr lang="pt-BR" i="1" dirty="0" err="1"/>
              <a:t>loss</a:t>
            </a:r>
            <a:r>
              <a:rPr lang="pt-BR" dirty="0"/>
              <a:t>. </a:t>
            </a:r>
          </a:p>
        </p:txBody>
      </p:sp>
      <p:grpSp>
        <p:nvGrpSpPr>
          <p:cNvPr id="112" name="Agrupar 111">
            <a:extLst>
              <a:ext uri="{FF2B5EF4-FFF2-40B4-BE49-F238E27FC236}">
                <a16:creationId xmlns:a16="http://schemas.microsoft.com/office/drawing/2014/main" id="{B997B907-8A2D-3DBE-81C2-DB3E6F227A21}"/>
              </a:ext>
            </a:extLst>
          </p:cNvPr>
          <p:cNvGrpSpPr/>
          <p:nvPr/>
        </p:nvGrpSpPr>
        <p:grpSpPr>
          <a:xfrm>
            <a:off x="838200" y="2378547"/>
            <a:ext cx="4577263" cy="3036592"/>
            <a:chOff x="983980" y="3614532"/>
            <a:chExt cx="4577263" cy="3036592"/>
          </a:xfrm>
        </p:grpSpPr>
        <p:sp>
          <p:nvSpPr>
            <p:cNvPr id="5" name="Elipse 4">
              <a:extLst>
                <a:ext uri="{FF2B5EF4-FFF2-40B4-BE49-F238E27FC236}">
                  <a16:creationId xmlns:a16="http://schemas.microsoft.com/office/drawing/2014/main" id="{AC09EE0F-D651-213D-C091-233BB0EA7834}"/>
                </a:ext>
              </a:extLst>
            </p:cNvPr>
            <p:cNvSpPr/>
            <p:nvPr/>
          </p:nvSpPr>
          <p:spPr>
            <a:xfrm>
              <a:off x="3328962" y="3756976"/>
              <a:ext cx="566057" cy="566057"/>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 name="Elipse 5">
              <a:extLst>
                <a:ext uri="{FF2B5EF4-FFF2-40B4-BE49-F238E27FC236}">
                  <a16:creationId xmlns:a16="http://schemas.microsoft.com/office/drawing/2014/main" id="{D0EB724E-752B-3371-3E87-C1C22DBA391C}"/>
                </a:ext>
              </a:extLst>
            </p:cNvPr>
            <p:cNvSpPr/>
            <p:nvPr/>
          </p:nvSpPr>
          <p:spPr>
            <a:xfrm>
              <a:off x="3328961" y="4526233"/>
              <a:ext cx="566057" cy="566057"/>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 name="Elipse 6">
              <a:extLst>
                <a:ext uri="{FF2B5EF4-FFF2-40B4-BE49-F238E27FC236}">
                  <a16:creationId xmlns:a16="http://schemas.microsoft.com/office/drawing/2014/main" id="{D5726C68-B3E2-7052-157C-FC597C945136}"/>
                </a:ext>
              </a:extLst>
            </p:cNvPr>
            <p:cNvSpPr/>
            <p:nvPr/>
          </p:nvSpPr>
          <p:spPr>
            <a:xfrm>
              <a:off x="3328961" y="5305650"/>
              <a:ext cx="566057" cy="566057"/>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 name="Elipse 7">
              <a:extLst>
                <a:ext uri="{FF2B5EF4-FFF2-40B4-BE49-F238E27FC236}">
                  <a16:creationId xmlns:a16="http://schemas.microsoft.com/office/drawing/2014/main" id="{6AEC253F-A9E0-1B04-D52C-82328E4C3202}"/>
                </a:ext>
              </a:extLst>
            </p:cNvPr>
            <p:cNvSpPr/>
            <p:nvPr/>
          </p:nvSpPr>
          <p:spPr>
            <a:xfrm>
              <a:off x="3328961" y="6085067"/>
              <a:ext cx="566057" cy="566057"/>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 name="Elipse 8">
              <a:extLst>
                <a:ext uri="{FF2B5EF4-FFF2-40B4-BE49-F238E27FC236}">
                  <a16:creationId xmlns:a16="http://schemas.microsoft.com/office/drawing/2014/main" id="{6F861C49-2EB5-4973-7566-702EB370960D}"/>
                </a:ext>
              </a:extLst>
            </p:cNvPr>
            <p:cNvSpPr/>
            <p:nvPr/>
          </p:nvSpPr>
          <p:spPr>
            <a:xfrm>
              <a:off x="4389392" y="4524905"/>
              <a:ext cx="566057" cy="566057"/>
            </a:xfrm>
            <a:prstGeom prst="ellipse">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0" name="Elipse 9">
              <a:extLst>
                <a:ext uri="{FF2B5EF4-FFF2-40B4-BE49-F238E27FC236}">
                  <a16:creationId xmlns:a16="http://schemas.microsoft.com/office/drawing/2014/main" id="{123ABECD-0EEF-2B6C-6E82-461F3FE6E104}"/>
                </a:ext>
              </a:extLst>
            </p:cNvPr>
            <p:cNvSpPr/>
            <p:nvPr/>
          </p:nvSpPr>
          <p:spPr>
            <a:xfrm>
              <a:off x="2123189" y="3756976"/>
              <a:ext cx="566057" cy="566057"/>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1" name="Elipse 10">
              <a:extLst>
                <a:ext uri="{FF2B5EF4-FFF2-40B4-BE49-F238E27FC236}">
                  <a16:creationId xmlns:a16="http://schemas.microsoft.com/office/drawing/2014/main" id="{75233CF2-AD19-B6E9-48AF-059D2BA40BE6}"/>
                </a:ext>
              </a:extLst>
            </p:cNvPr>
            <p:cNvSpPr/>
            <p:nvPr/>
          </p:nvSpPr>
          <p:spPr>
            <a:xfrm>
              <a:off x="2127901" y="4526230"/>
              <a:ext cx="566057" cy="566057"/>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2" name="Elipse 11">
              <a:extLst>
                <a:ext uri="{FF2B5EF4-FFF2-40B4-BE49-F238E27FC236}">
                  <a16:creationId xmlns:a16="http://schemas.microsoft.com/office/drawing/2014/main" id="{BB4A6668-F909-1EF5-7536-AD27A1EBD12B}"/>
                </a:ext>
              </a:extLst>
            </p:cNvPr>
            <p:cNvSpPr/>
            <p:nvPr/>
          </p:nvSpPr>
          <p:spPr>
            <a:xfrm>
              <a:off x="2123189" y="5303324"/>
              <a:ext cx="566057" cy="566057"/>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cxnSp>
          <p:nvCxnSpPr>
            <p:cNvPr id="13" name="Conector de Seta Reta 12">
              <a:extLst>
                <a:ext uri="{FF2B5EF4-FFF2-40B4-BE49-F238E27FC236}">
                  <a16:creationId xmlns:a16="http://schemas.microsoft.com/office/drawing/2014/main" id="{F07CEC05-137B-6D92-6C0D-BF6B833903F1}"/>
                </a:ext>
              </a:extLst>
            </p:cNvPr>
            <p:cNvCxnSpPr>
              <a:stCxn id="10" idx="6"/>
              <a:endCxn id="5" idx="2"/>
            </p:cNvCxnSpPr>
            <p:nvPr/>
          </p:nvCxnSpPr>
          <p:spPr>
            <a:xfrm>
              <a:off x="2689246" y="4040005"/>
              <a:ext cx="63971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Conector de Seta Reta 13">
              <a:extLst>
                <a:ext uri="{FF2B5EF4-FFF2-40B4-BE49-F238E27FC236}">
                  <a16:creationId xmlns:a16="http://schemas.microsoft.com/office/drawing/2014/main" id="{3C0F17F7-8C24-F3B6-D580-85909B5DA878}"/>
                </a:ext>
              </a:extLst>
            </p:cNvPr>
            <p:cNvCxnSpPr>
              <a:stCxn id="10" idx="6"/>
              <a:endCxn id="6" idx="2"/>
            </p:cNvCxnSpPr>
            <p:nvPr/>
          </p:nvCxnSpPr>
          <p:spPr>
            <a:xfrm>
              <a:off x="2689246" y="4040005"/>
              <a:ext cx="639715" cy="7692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Conector de Seta Reta 14">
              <a:extLst>
                <a:ext uri="{FF2B5EF4-FFF2-40B4-BE49-F238E27FC236}">
                  <a16:creationId xmlns:a16="http://schemas.microsoft.com/office/drawing/2014/main" id="{23159A67-BBD2-8678-90F5-5D57ACE874B4}"/>
                </a:ext>
              </a:extLst>
            </p:cNvPr>
            <p:cNvCxnSpPr>
              <a:stCxn id="10" idx="6"/>
              <a:endCxn id="7" idx="2"/>
            </p:cNvCxnSpPr>
            <p:nvPr/>
          </p:nvCxnSpPr>
          <p:spPr>
            <a:xfrm>
              <a:off x="2689246" y="4040005"/>
              <a:ext cx="639715" cy="15486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Conector de Seta Reta 15">
              <a:extLst>
                <a:ext uri="{FF2B5EF4-FFF2-40B4-BE49-F238E27FC236}">
                  <a16:creationId xmlns:a16="http://schemas.microsoft.com/office/drawing/2014/main" id="{9F14FF2C-9BA3-00C1-D89A-ECE21237969B}"/>
                </a:ext>
              </a:extLst>
            </p:cNvPr>
            <p:cNvCxnSpPr>
              <a:stCxn id="10" idx="6"/>
              <a:endCxn id="8" idx="2"/>
            </p:cNvCxnSpPr>
            <p:nvPr/>
          </p:nvCxnSpPr>
          <p:spPr>
            <a:xfrm>
              <a:off x="2689246" y="4040005"/>
              <a:ext cx="639715" cy="23280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Conector de Seta Reta 16">
              <a:extLst>
                <a:ext uri="{FF2B5EF4-FFF2-40B4-BE49-F238E27FC236}">
                  <a16:creationId xmlns:a16="http://schemas.microsoft.com/office/drawing/2014/main" id="{34EBEC84-59E2-8FD4-C60C-875866E6B44F}"/>
                </a:ext>
              </a:extLst>
            </p:cNvPr>
            <p:cNvCxnSpPr>
              <a:stCxn id="11" idx="6"/>
              <a:endCxn id="5" idx="2"/>
            </p:cNvCxnSpPr>
            <p:nvPr/>
          </p:nvCxnSpPr>
          <p:spPr>
            <a:xfrm flipV="1">
              <a:off x="2693958" y="4040005"/>
              <a:ext cx="635004" cy="7692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Conector de Seta Reta 17">
              <a:extLst>
                <a:ext uri="{FF2B5EF4-FFF2-40B4-BE49-F238E27FC236}">
                  <a16:creationId xmlns:a16="http://schemas.microsoft.com/office/drawing/2014/main" id="{BC11B3C1-3B2C-2D9C-B475-46746D921BA9}"/>
                </a:ext>
              </a:extLst>
            </p:cNvPr>
            <p:cNvCxnSpPr>
              <a:stCxn id="12" idx="6"/>
              <a:endCxn id="6" idx="2"/>
            </p:cNvCxnSpPr>
            <p:nvPr/>
          </p:nvCxnSpPr>
          <p:spPr>
            <a:xfrm flipV="1">
              <a:off x="2689246" y="4809262"/>
              <a:ext cx="639715" cy="7770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Conector de Seta Reta 18">
              <a:extLst>
                <a:ext uri="{FF2B5EF4-FFF2-40B4-BE49-F238E27FC236}">
                  <a16:creationId xmlns:a16="http://schemas.microsoft.com/office/drawing/2014/main" id="{1ABE596F-A213-FBDA-6344-E1AAA1BC6560}"/>
                </a:ext>
              </a:extLst>
            </p:cNvPr>
            <p:cNvCxnSpPr>
              <a:stCxn id="11" idx="6"/>
              <a:endCxn id="6" idx="2"/>
            </p:cNvCxnSpPr>
            <p:nvPr/>
          </p:nvCxnSpPr>
          <p:spPr>
            <a:xfrm>
              <a:off x="2693958" y="4809259"/>
              <a:ext cx="635003" cy="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Conector de Seta Reta 19">
              <a:extLst>
                <a:ext uri="{FF2B5EF4-FFF2-40B4-BE49-F238E27FC236}">
                  <a16:creationId xmlns:a16="http://schemas.microsoft.com/office/drawing/2014/main" id="{7181954E-1413-6D51-851B-0DB1AAEF8FFB}"/>
                </a:ext>
              </a:extLst>
            </p:cNvPr>
            <p:cNvCxnSpPr>
              <a:stCxn id="11" idx="6"/>
              <a:endCxn id="7" idx="2"/>
            </p:cNvCxnSpPr>
            <p:nvPr/>
          </p:nvCxnSpPr>
          <p:spPr>
            <a:xfrm>
              <a:off x="2693958" y="4809259"/>
              <a:ext cx="635003" cy="7794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Conector de Seta Reta 20">
              <a:extLst>
                <a:ext uri="{FF2B5EF4-FFF2-40B4-BE49-F238E27FC236}">
                  <a16:creationId xmlns:a16="http://schemas.microsoft.com/office/drawing/2014/main" id="{01B4C663-DA1F-23E7-D72E-C2331C82CE19}"/>
                </a:ext>
              </a:extLst>
            </p:cNvPr>
            <p:cNvCxnSpPr>
              <a:stCxn id="11" idx="6"/>
              <a:endCxn id="8" idx="2"/>
            </p:cNvCxnSpPr>
            <p:nvPr/>
          </p:nvCxnSpPr>
          <p:spPr>
            <a:xfrm>
              <a:off x="2693958" y="4809259"/>
              <a:ext cx="635003" cy="15588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Conector de Seta Reta 21">
              <a:extLst>
                <a:ext uri="{FF2B5EF4-FFF2-40B4-BE49-F238E27FC236}">
                  <a16:creationId xmlns:a16="http://schemas.microsoft.com/office/drawing/2014/main" id="{4E933C71-2BF6-B429-3F45-02E9F0638646}"/>
                </a:ext>
              </a:extLst>
            </p:cNvPr>
            <p:cNvCxnSpPr>
              <a:stCxn id="12" idx="6"/>
              <a:endCxn id="5" idx="2"/>
            </p:cNvCxnSpPr>
            <p:nvPr/>
          </p:nvCxnSpPr>
          <p:spPr>
            <a:xfrm flipV="1">
              <a:off x="2689246" y="4040005"/>
              <a:ext cx="639716" cy="15463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Conector de Seta Reta 22">
              <a:extLst>
                <a:ext uri="{FF2B5EF4-FFF2-40B4-BE49-F238E27FC236}">
                  <a16:creationId xmlns:a16="http://schemas.microsoft.com/office/drawing/2014/main" id="{56192370-D5A7-CA37-A4D0-4C2C66CEC4F0}"/>
                </a:ext>
              </a:extLst>
            </p:cNvPr>
            <p:cNvCxnSpPr>
              <a:stCxn id="12" idx="6"/>
              <a:endCxn id="7" idx="2"/>
            </p:cNvCxnSpPr>
            <p:nvPr/>
          </p:nvCxnSpPr>
          <p:spPr>
            <a:xfrm>
              <a:off x="2689246" y="5586353"/>
              <a:ext cx="639715" cy="23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Conector de Seta Reta 23">
              <a:extLst>
                <a:ext uri="{FF2B5EF4-FFF2-40B4-BE49-F238E27FC236}">
                  <a16:creationId xmlns:a16="http://schemas.microsoft.com/office/drawing/2014/main" id="{6435DCE1-30A1-9D38-1F20-969550FC9105}"/>
                </a:ext>
              </a:extLst>
            </p:cNvPr>
            <p:cNvCxnSpPr>
              <a:stCxn id="12" idx="6"/>
              <a:endCxn id="8" idx="2"/>
            </p:cNvCxnSpPr>
            <p:nvPr/>
          </p:nvCxnSpPr>
          <p:spPr>
            <a:xfrm>
              <a:off x="2689246" y="5586353"/>
              <a:ext cx="639715" cy="781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Conector de Seta Reta 24">
              <a:extLst>
                <a:ext uri="{FF2B5EF4-FFF2-40B4-BE49-F238E27FC236}">
                  <a16:creationId xmlns:a16="http://schemas.microsoft.com/office/drawing/2014/main" id="{F4966C6F-1C7B-ED34-E88D-39B77B2F855D}"/>
                </a:ext>
              </a:extLst>
            </p:cNvPr>
            <p:cNvCxnSpPr>
              <a:cxnSpLocks/>
              <a:stCxn id="28" idx="3"/>
              <a:endCxn id="10" idx="2"/>
            </p:cNvCxnSpPr>
            <p:nvPr/>
          </p:nvCxnSpPr>
          <p:spPr>
            <a:xfrm flipV="1">
              <a:off x="1547919" y="4040005"/>
              <a:ext cx="575270" cy="3979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Conector reto 25">
              <a:extLst>
                <a:ext uri="{FF2B5EF4-FFF2-40B4-BE49-F238E27FC236}">
                  <a16:creationId xmlns:a16="http://schemas.microsoft.com/office/drawing/2014/main" id="{414BF5D6-2645-2B3D-A355-C3829D0F84DC}"/>
                </a:ext>
              </a:extLst>
            </p:cNvPr>
            <p:cNvCxnSpPr>
              <a:cxnSpLocks/>
              <a:stCxn id="35" idx="3"/>
              <a:endCxn id="11" idx="2"/>
            </p:cNvCxnSpPr>
            <p:nvPr/>
          </p:nvCxnSpPr>
          <p:spPr>
            <a:xfrm flipV="1">
              <a:off x="1504691" y="4809259"/>
              <a:ext cx="623210" cy="1133997"/>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7" name="Conector de Seta Reta 26">
              <a:extLst>
                <a:ext uri="{FF2B5EF4-FFF2-40B4-BE49-F238E27FC236}">
                  <a16:creationId xmlns:a16="http://schemas.microsoft.com/office/drawing/2014/main" id="{814FA547-C0F9-72BE-E0E8-34F60CDFE54D}"/>
                </a:ext>
              </a:extLst>
            </p:cNvPr>
            <p:cNvCxnSpPr>
              <a:cxnSpLocks/>
              <a:stCxn id="9" idx="6"/>
            </p:cNvCxnSpPr>
            <p:nvPr/>
          </p:nvCxnSpPr>
          <p:spPr>
            <a:xfrm flipV="1">
              <a:off x="4955449" y="4806772"/>
              <a:ext cx="257585" cy="11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8" name="CaixaDeTexto 27">
                  <a:extLst>
                    <a:ext uri="{FF2B5EF4-FFF2-40B4-BE49-F238E27FC236}">
                      <a16:creationId xmlns:a16="http://schemas.microsoft.com/office/drawing/2014/main" id="{700BFFF4-EFA5-FE1A-E698-FE561F64A061}"/>
                    </a:ext>
                  </a:extLst>
                </p:cNvPr>
                <p:cNvSpPr txBox="1"/>
                <p:nvPr/>
              </p:nvSpPr>
              <p:spPr>
                <a:xfrm>
                  <a:off x="1165380" y="4253294"/>
                  <a:ext cx="38253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oMath>
                    </m:oMathPara>
                  </a14:m>
                  <a:endParaRPr lang="pt-BR" dirty="0"/>
                </a:p>
              </p:txBody>
            </p:sp>
          </mc:Choice>
          <mc:Fallback xmlns="">
            <p:sp>
              <p:nvSpPr>
                <p:cNvPr id="28" name="CaixaDeTexto 27">
                  <a:extLst>
                    <a:ext uri="{FF2B5EF4-FFF2-40B4-BE49-F238E27FC236}">
                      <a16:creationId xmlns:a16="http://schemas.microsoft.com/office/drawing/2014/main" id="{700BFFF4-EFA5-FE1A-E698-FE561F64A061}"/>
                    </a:ext>
                  </a:extLst>
                </p:cNvPr>
                <p:cNvSpPr txBox="1">
                  <a:spLocks noRot="1" noChangeAspect="1" noMove="1" noResize="1" noEditPoints="1" noAdjustHandles="1" noChangeArrowheads="1" noChangeShapeType="1" noTextEdit="1"/>
                </p:cNvSpPr>
                <p:nvPr/>
              </p:nvSpPr>
              <p:spPr>
                <a:xfrm>
                  <a:off x="1165380" y="4253294"/>
                  <a:ext cx="382539" cy="369332"/>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9" name="CaixaDeTexto 28">
                  <a:extLst>
                    <a:ext uri="{FF2B5EF4-FFF2-40B4-BE49-F238E27FC236}">
                      <a16:creationId xmlns:a16="http://schemas.microsoft.com/office/drawing/2014/main" id="{856CAF11-1146-858A-1735-7C96E93ED0FC}"/>
                    </a:ext>
                  </a:extLst>
                </p:cNvPr>
                <p:cNvSpPr txBox="1"/>
                <p:nvPr/>
              </p:nvSpPr>
              <p:spPr>
                <a:xfrm>
                  <a:off x="1128276" y="5001341"/>
                  <a:ext cx="37029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oMath>
                    </m:oMathPara>
                  </a14:m>
                  <a:endParaRPr lang="pt-BR" dirty="0"/>
                </a:p>
              </p:txBody>
            </p:sp>
          </mc:Choice>
          <mc:Fallback xmlns="">
            <p:sp>
              <p:nvSpPr>
                <p:cNvPr id="29" name="CaixaDeTexto 28">
                  <a:extLst>
                    <a:ext uri="{FF2B5EF4-FFF2-40B4-BE49-F238E27FC236}">
                      <a16:creationId xmlns:a16="http://schemas.microsoft.com/office/drawing/2014/main" id="{856CAF11-1146-858A-1735-7C96E93ED0FC}"/>
                    </a:ext>
                  </a:extLst>
                </p:cNvPr>
                <p:cNvSpPr txBox="1">
                  <a:spLocks noRot="1" noChangeAspect="1" noMove="1" noResize="1" noEditPoints="1" noAdjustHandles="1" noChangeArrowheads="1" noChangeShapeType="1" noTextEdit="1"/>
                </p:cNvSpPr>
                <p:nvPr/>
              </p:nvSpPr>
              <p:spPr>
                <a:xfrm>
                  <a:off x="1128276" y="5001341"/>
                  <a:ext cx="370290" cy="369332"/>
                </a:xfrm>
                <a:prstGeom prst="rect">
                  <a:avLst/>
                </a:prstGeom>
                <a:blipFill>
                  <a:blip r:embed="rId4"/>
                  <a:stretch>
                    <a:fillRect/>
                  </a:stretch>
                </a:blipFill>
              </p:spPr>
              <p:txBody>
                <a:bodyPr/>
                <a:lstStyle/>
                <a:p>
                  <a:r>
                    <a:rPr lang="pt-BR">
                      <a:noFill/>
                    </a:rPr>
                    <a:t> </a:t>
                  </a:r>
                </a:p>
              </p:txBody>
            </p:sp>
          </mc:Fallback>
        </mc:AlternateContent>
        <p:sp>
          <p:nvSpPr>
            <p:cNvPr id="30" name="Elipse 29">
              <a:extLst>
                <a:ext uri="{FF2B5EF4-FFF2-40B4-BE49-F238E27FC236}">
                  <a16:creationId xmlns:a16="http://schemas.microsoft.com/office/drawing/2014/main" id="{FE67DBB4-C7EC-B83E-8EBE-5F0196F5A1D0}"/>
                </a:ext>
              </a:extLst>
            </p:cNvPr>
            <p:cNvSpPr/>
            <p:nvPr/>
          </p:nvSpPr>
          <p:spPr>
            <a:xfrm>
              <a:off x="2130257" y="6080416"/>
              <a:ext cx="566057" cy="566057"/>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cxnSp>
          <p:nvCxnSpPr>
            <p:cNvPr id="31" name="Conector de Seta Reta 30">
              <a:extLst>
                <a:ext uri="{FF2B5EF4-FFF2-40B4-BE49-F238E27FC236}">
                  <a16:creationId xmlns:a16="http://schemas.microsoft.com/office/drawing/2014/main" id="{212B5441-638B-E8F9-03B0-441D0A000AF7}"/>
                </a:ext>
              </a:extLst>
            </p:cNvPr>
            <p:cNvCxnSpPr>
              <a:stCxn id="30" idx="6"/>
              <a:endCxn id="8" idx="2"/>
            </p:cNvCxnSpPr>
            <p:nvPr/>
          </p:nvCxnSpPr>
          <p:spPr>
            <a:xfrm>
              <a:off x="2696314" y="6363445"/>
              <a:ext cx="632647" cy="46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Conector de Seta Reta 31">
              <a:extLst>
                <a:ext uri="{FF2B5EF4-FFF2-40B4-BE49-F238E27FC236}">
                  <a16:creationId xmlns:a16="http://schemas.microsoft.com/office/drawing/2014/main" id="{F2AD5F70-864D-FE79-F151-7B9F491B9C63}"/>
                </a:ext>
              </a:extLst>
            </p:cNvPr>
            <p:cNvCxnSpPr>
              <a:stCxn id="30" idx="6"/>
              <a:endCxn id="7" idx="2"/>
            </p:cNvCxnSpPr>
            <p:nvPr/>
          </p:nvCxnSpPr>
          <p:spPr>
            <a:xfrm flipV="1">
              <a:off x="2696314" y="5588679"/>
              <a:ext cx="632647" cy="7747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Conector de Seta Reta 32">
              <a:extLst>
                <a:ext uri="{FF2B5EF4-FFF2-40B4-BE49-F238E27FC236}">
                  <a16:creationId xmlns:a16="http://schemas.microsoft.com/office/drawing/2014/main" id="{66D83CEA-5E43-C2E1-DB34-1A573EC91266}"/>
                </a:ext>
              </a:extLst>
            </p:cNvPr>
            <p:cNvCxnSpPr>
              <a:stCxn id="30" idx="6"/>
              <a:endCxn id="6" idx="2"/>
            </p:cNvCxnSpPr>
            <p:nvPr/>
          </p:nvCxnSpPr>
          <p:spPr>
            <a:xfrm flipV="1">
              <a:off x="2696314" y="4809262"/>
              <a:ext cx="632647" cy="15541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Conector de Seta Reta 33">
              <a:extLst>
                <a:ext uri="{FF2B5EF4-FFF2-40B4-BE49-F238E27FC236}">
                  <a16:creationId xmlns:a16="http://schemas.microsoft.com/office/drawing/2014/main" id="{7D9DE7FE-7362-856E-BB56-CAB6A1E12F84}"/>
                </a:ext>
              </a:extLst>
            </p:cNvPr>
            <p:cNvCxnSpPr>
              <a:stCxn id="30" idx="6"/>
              <a:endCxn id="5" idx="2"/>
            </p:cNvCxnSpPr>
            <p:nvPr/>
          </p:nvCxnSpPr>
          <p:spPr>
            <a:xfrm flipV="1">
              <a:off x="2696314" y="4040005"/>
              <a:ext cx="632648" cy="23234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CaixaDeTexto 34">
                  <a:extLst>
                    <a:ext uri="{FF2B5EF4-FFF2-40B4-BE49-F238E27FC236}">
                      <a16:creationId xmlns:a16="http://schemas.microsoft.com/office/drawing/2014/main" id="{81030FF5-97E0-FF90-2CD6-B39D9A7EA526}"/>
                    </a:ext>
                  </a:extLst>
                </p:cNvPr>
                <p:cNvSpPr txBox="1"/>
                <p:nvPr/>
              </p:nvSpPr>
              <p:spPr>
                <a:xfrm>
                  <a:off x="1122151" y="5758590"/>
                  <a:ext cx="38254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𝐾</m:t>
                            </m:r>
                          </m:sub>
                        </m:sSub>
                      </m:oMath>
                    </m:oMathPara>
                  </a14:m>
                  <a:endParaRPr lang="pt-BR" dirty="0"/>
                </a:p>
              </p:txBody>
            </p:sp>
          </mc:Choice>
          <mc:Fallback xmlns="">
            <p:sp>
              <p:nvSpPr>
                <p:cNvPr id="35" name="CaixaDeTexto 34">
                  <a:extLst>
                    <a:ext uri="{FF2B5EF4-FFF2-40B4-BE49-F238E27FC236}">
                      <a16:creationId xmlns:a16="http://schemas.microsoft.com/office/drawing/2014/main" id="{81030FF5-97E0-FF90-2CD6-B39D9A7EA526}"/>
                    </a:ext>
                  </a:extLst>
                </p:cNvPr>
                <p:cNvSpPr txBox="1">
                  <a:spLocks noRot="1" noChangeAspect="1" noMove="1" noResize="1" noEditPoints="1" noAdjustHandles="1" noChangeArrowheads="1" noChangeShapeType="1" noTextEdit="1"/>
                </p:cNvSpPr>
                <p:nvPr/>
              </p:nvSpPr>
              <p:spPr>
                <a:xfrm>
                  <a:off x="1122151" y="5758590"/>
                  <a:ext cx="382540" cy="369332"/>
                </a:xfrm>
                <a:prstGeom prst="rect">
                  <a:avLst/>
                </a:prstGeom>
                <a:blipFill>
                  <a:blip r:embed="rId5"/>
                  <a:stretch>
                    <a:fillRect r="-3175"/>
                  </a:stretch>
                </a:blipFill>
              </p:spPr>
              <p:txBody>
                <a:bodyPr/>
                <a:lstStyle/>
                <a:p>
                  <a:r>
                    <a:rPr lang="pt-BR">
                      <a:noFill/>
                    </a:rPr>
                    <a:t> </a:t>
                  </a:r>
                </a:p>
              </p:txBody>
            </p:sp>
          </mc:Fallback>
        </mc:AlternateContent>
        <p:cxnSp>
          <p:nvCxnSpPr>
            <p:cNvPr id="36" name="Conector de Seta Reta 35">
              <a:extLst>
                <a:ext uri="{FF2B5EF4-FFF2-40B4-BE49-F238E27FC236}">
                  <a16:creationId xmlns:a16="http://schemas.microsoft.com/office/drawing/2014/main" id="{B41824C1-9D55-F41E-5904-66CA580CDFBF}"/>
                </a:ext>
              </a:extLst>
            </p:cNvPr>
            <p:cNvCxnSpPr>
              <a:cxnSpLocks/>
              <a:stCxn id="29" idx="3"/>
              <a:endCxn id="10" idx="2"/>
            </p:cNvCxnSpPr>
            <p:nvPr/>
          </p:nvCxnSpPr>
          <p:spPr>
            <a:xfrm flipV="1">
              <a:off x="1498566" y="4040005"/>
              <a:ext cx="624623" cy="11460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Conector de Seta Reta 36">
              <a:extLst>
                <a:ext uri="{FF2B5EF4-FFF2-40B4-BE49-F238E27FC236}">
                  <a16:creationId xmlns:a16="http://schemas.microsoft.com/office/drawing/2014/main" id="{62C5C5BF-B7C2-84EC-B630-DEA5A4E4826A}"/>
                </a:ext>
              </a:extLst>
            </p:cNvPr>
            <p:cNvCxnSpPr>
              <a:cxnSpLocks/>
              <a:stCxn id="29" idx="3"/>
              <a:endCxn id="11" idx="2"/>
            </p:cNvCxnSpPr>
            <p:nvPr/>
          </p:nvCxnSpPr>
          <p:spPr>
            <a:xfrm flipV="1">
              <a:off x="1498566" y="4809259"/>
              <a:ext cx="629335" cy="3767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Conector de Seta Reta 37">
              <a:extLst>
                <a:ext uri="{FF2B5EF4-FFF2-40B4-BE49-F238E27FC236}">
                  <a16:creationId xmlns:a16="http://schemas.microsoft.com/office/drawing/2014/main" id="{05A2A288-16B3-6AAB-44BF-27DABA0FC3A5}"/>
                </a:ext>
              </a:extLst>
            </p:cNvPr>
            <p:cNvCxnSpPr>
              <a:stCxn id="35" idx="3"/>
              <a:endCxn id="12" idx="2"/>
            </p:cNvCxnSpPr>
            <p:nvPr/>
          </p:nvCxnSpPr>
          <p:spPr>
            <a:xfrm flipV="1">
              <a:off x="1504691" y="5586353"/>
              <a:ext cx="618498" cy="3569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Conector de Seta Reta 38">
              <a:extLst>
                <a:ext uri="{FF2B5EF4-FFF2-40B4-BE49-F238E27FC236}">
                  <a16:creationId xmlns:a16="http://schemas.microsoft.com/office/drawing/2014/main" id="{756C869B-98D5-BE59-DDFF-636698CCDB00}"/>
                </a:ext>
              </a:extLst>
            </p:cNvPr>
            <p:cNvCxnSpPr>
              <a:cxnSpLocks/>
              <a:stCxn id="35" idx="3"/>
              <a:endCxn id="10" idx="2"/>
            </p:cNvCxnSpPr>
            <p:nvPr/>
          </p:nvCxnSpPr>
          <p:spPr>
            <a:xfrm flipV="1">
              <a:off x="1504691" y="4040005"/>
              <a:ext cx="618498" cy="19032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Conector de Seta Reta 39">
              <a:extLst>
                <a:ext uri="{FF2B5EF4-FFF2-40B4-BE49-F238E27FC236}">
                  <a16:creationId xmlns:a16="http://schemas.microsoft.com/office/drawing/2014/main" id="{41EA187E-40E6-589C-F343-C69344307C4A}"/>
                </a:ext>
              </a:extLst>
            </p:cNvPr>
            <p:cNvCxnSpPr>
              <a:cxnSpLocks/>
              <a:stCxn id="29" idx="3"/>
              <a:endCxn id="12" idx="2"/>
            </p:cNvCxnSpPr>
            <p:nvPr/>
          </p:nvCxnSpPr>
          <p:spPr>
            <a:xfrm>
              <a:off x="1498566" y="5186007"/>
              <a:ext cx="624623" cy="4003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Conector de Seta Reta 40">
              <a:extLst>
                <a:ext uri="{FF2B5EF4-FFF2-40B4-BE49-F238E27FC236}">
                  <a16:creationId xmlns:a16="http://schemas.microsoft.com/office/drawing/2014/main" id="{29714E9B-CCBF-546B-C3DE-CDE1CBE81E03}"/>
                </a:ext>
              </a:extLst>
            </p:cNvPr>
            <p:cNvCxnSpPr>
              <a:cxnSpLocks/>
              <a:stCxn id="29" idx="3"/>
              <a:endCxn id="30" idx="2"/>
            </p:cNvCxnSpPr>
            <p:nvPr/>
          </p:nvCxnSpPr>
          <p:spPr>
            <a:xfrm>
              <a:off x="1498566" y="5186007"/>
              <a:ext cx="631691" cy="11774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Conector de Seta Reta 41">
              <a:extLst>
                <a:ext uri="{FF2B5EF4-FFF2-40B4-BE49-F238E27FC236}">
                  <a16:creationId xmlns:a16="http://schemas.microsoft.com/office/drawing/2014/main" id="{31096686-36FF-900B-3BF0-4B6716A2451E}"/>
                </a:ext>
              </a:extLst>
            </p:cNvPr>
            <p:cNvCxnSpPr>
              <a:stCxn id="28" idx="3"/>
              <a:endCxn id="11" idx="2"/>
            </p:cNvCxnSpPr>
            <p:nvPr/>
          </p:nvCxnSpPr>
          <p:spPr>
            <a:xfrm>
              <a:off x="1547919" y="4437960"/>
              <a:ext cx="579982" cy="3712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Conector de Seta Reta 42">
              <a:extLst>
                <a:ext uri="{FF2B5EF4-FFF2-40B4-BE49-F238E27FC236}">
                  <a16:creationId xmlns:a16="http://schemas.microsoft.com/office/drawing/2014/main" id="{9CA3C4CA-D39A-0684-E626-AF6C3BA9FDE8}"/>
                </a:ext>
              </a:extLst>
            </p:cNvPr>
            <p:cNvCxnSpPr>
              <a:stCxn id="28" idx="3"/>
              <a:endCxn id="12" idx="2"/>
            </p:cNvCxnSpPr>
            <p:nvPr/>
          </p:nvCxnSpPr>
          <p:spPr>
            <a:xfrm>
              <a:off x="1547919" y="4437960"/>
              <a:ext cx="575270" cy="11483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Conector de Seta Reta 43">
              <a:extLst>
                <a:ext uri="{FF2B5EF4-FFF2-40B4-BE49-F238E27FC236}">
                  <a16:creationId xmlns:a16="http://schemas.microsoft.com/office/drawing/2014/main" id="{C8BCCBD9-89A4-E155-C73E-262FC37E5EA1}"/>
                </a:ext>
              </a:extLst>
            </p:cNvPr>
            <p:cNvCxnSpPr>
              <a:stCxn id="28" idx="3"/>
              <a:endCxn id="30" idx="2"/>
            </p:cNvCxnSpPr>
            <p:nvPr/>
          </p:nvCxnSpPr>
          <p:spPr>
            <a:xfrm>
              <a:off x="1547919" y="4437960"/>
              <a:ext cx="582338" cy="19254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Conector de Seta Reta 44">
              <a:extLst>
                <a:ext uri="{FF2B5EF4-FFF2-40B4-BE49-F238E27FC236}">
                  <a16:creationId xmlns:a16="http://schemas.microsoft.com/office/drawing/2014/main" id="{42D594E5-96A3-AC4D-D771-78702D10BA02}"/>
                </a:ext>
              </a:extLst>
            </p:cNvPr>
            <p:cNvCxnSpPr>
              <a:stCxn id="35" idx="3"/>
              <a:endCxn id="30" idx="2"/>
            </p:cNvCxnSpPr>
            <p:nvPr/>
          </p:nvCxnSpPr>
          <p:spPr>
            <a:xfrm>
              <a:off x="1504691" y="5943256"/>
              <a:ext cx="625566" cy="4201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Conector de Seta Reta 45">
              <a:extLst>
                <a:ext uri="{FF2B5EF4-FFF2-40B4-BE49-F238E27FC236}">
                  <a16:creationId xmlns:a16="http://schemas.microsoft.com/office/drawing/2014/main" id="{8294E853-E272-BCB1-BBC1-9BB74066BEBC}"/>
                </a:ext>
              </a:extLst>
            </p:cNvPr>
            <p:cNvCxnSpPr>
              <a:cxnSpLocks/>
              <a:stCxn id="5" idx="6"/>
              <a:endCxn id="9" idx="2"/>
            </p:cNvCxnSpPr>
            <p:nvPr/>
          </p:nvCxnSpPr>
          <p:spPr>
            <a:xfrm>
              <a:off x="3895019" y="4040005"/>
              <a:ext cx="494373" cy="7679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Conector de Seta Reta 46">
              <a:extLst>
                <a:ext uri="{FF2B5EF4-FFF2-40B4-BE49-F238E27FC236}">
                  <a16:creationId xmlns:a16="http://schemas.microsoft.com/office/drawing/2014/main" id="{7934BB1E-438C-1AEA-F599-D8C758BB9392}"/>
                </a:ext>
              </a:extLst>
            </p:cNvPr>
            <p:cNvCxnSpPr>
              <a:stCxn id="6" idx="6"/>
              <a:endCxn id="9" idx="2"/>
            </p:cNvCxnSpPr>
            <p:nvPr/>
          </p:nvCxnSpPr>
          <p:spPr>
            <a:xfrm flipV="1">
              <a:off x="3895018" y="4807934"/>
              <a:ext cx="494374" cy="13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Conector de Seta Reta 47">
              <a:extLst>
                <a:ext uri="{FF2B5EF4-FFF2-40B4-BE49-F238E27FC236}">
                  <a16:creationId xmlns:a16="http://schemas.microsoft.com/office/drawing/2014/main" id="{7440384C-9CF1-4EAE-2601-C6AEE2CDD729}"/>
                </a:ext>
              </a:extLst>
            </p:cNvPr>
            <p:cNvCxnSpPr>
              <a:stCxn id="7" idx="6"/>
              <a:endCxn id="9" idx="2"/>
            </p:cNvCxnSpPr>
            <p:nvPr/>
          </p:nvCxnSpPr>
          <p:spPr>
            <a:xfrm flipV="1">
              <a:off x="3895018" y="4807934"/>
              <a:ext cx="494374" cy="7807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Conector de Seta Reta 48">
              <a:extLst>
                <a:ext uri="{FF2B5EF4-FFF2-40B4-BE49-F238E27FC236}">
                  <a16:creationId xmlns:a16="http://schemas.microsoft.com/office/drawing/2014/main" id="{4ADF9A70-09BE-48EE-A740-E12BF814A9BB}"/>
                </a:ext>
              </a:extLst>
            </p:cNvPr>
            <p:cNvCxnSpPr>
              <a:stCxn id="8" idx="6"/>
              <a:endCxn id="9" idx="2"/>
            </p:cNvCxnSpPr>
            <p:nvPr/>
          </p:nvCxnSpPr>
          <p:spPr>
            <a:xfrm flipV="1">
              <a:off x="3895018" y="4807934"/>
              <a:ext cx="494374" cy="15601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0" name="CaixaDeTexto 49">
                  <a:extLst>
                    <a:ext uri="{FF2B5EF4-FFF2-40B4-BE49-F238E27FC236}">
                      <a16:creationId xmlns:a16="http://schemas.microsoft.com/office/drawing/2014/main" id="{10A6983A-CC8B-D7FC-B3D3-06EDC31B5D30}"/>
                    </a:ext>
                  </a:extLst>
                </p:cNvPr>
                <p:cNvSpPr txBox="1"/>
                <p:nvPr/>
              </p:nvSpPr>
              <p:spPr>
                <a:xfrm>
                  <a:off x="5135329" y="4613494"/>
                  <a:ext cx="41583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acc>
                              <m:accPr>
                                <m:chr m:val="̂"/>
                                <m:ctrlPr>
                                  <a:rPr lang="pt-BR" i="1" smtClean="0">
                                    <a:latin typeface="Cambria Math" panose="02040503050406030204" pitchFamily="18" charset="0"/>
                                  </a:rPr>
                                </m:ctrlPr>
                              </m:accPr>
                              <m:e>
                                <m:r>
                                  <a:rPr lang="pt-BR" b="0" i="1" smtClean="0">
                                    <a:latin typeface="Cambria Math" panose="02040503050406030204" pitchFamily="18" charset="0"/>
                                  </a:rPr>
                                  <m:t>𝑦</m:t>
                                </m:r>
                              </m:e>
                            </m:acc>
                          </m:e>
                          <m:sub>
                            <m:r>
                              <a:rPr lang="pt-BR" b="0" i="1" smtClean="0">
                                <a:latin typeface="Cambria Math" panose="02040503050406030204" pitchFamily="18" charset="0"/>
                              </a:rPr>
                              <m:t>1</m:t>
                            </m:r>
                          </m:sub>
                        </m:sSub>
                      </m:oMath>
                    </m:oMathPara>
                  </a14:m>
                  <a:endParaRPr lang="pt-BR" dirty="0"/>
                </a:p>
              </p:txBody>
            </p:sp>
          </mc:Choice>
          <mc:Fallback xmlns="">
            <p:sp>
              <p:nvSpPr>
                <p:cNvPr id="50" name="CaixaDeTexto 49">
                  <a:extLst>
                    <a:ext uri="{FF2B5EF4-FFF2-40B4-BE49-F238E27FC236}">
                      <a16:creationId xmlns:a16="http://schemas.microsoft.com/office/drawing/2014/main" id="{10A6983A-CC8B-D7FC-B3D3-06EDC31B5D30}"/>
                    </a:ext>
                  </a:extLst>
                </p:cNvPr>
                <p:cNvSpPr txBox="1">
                  <a:spLocks noRot="1" noChangeAspect="1" noMove="1" noResize="1" noEditPoints="1" noAdjustHandles="1" noChangeArrowheads="1" noChangeShapeType="1" noTextEdit="1"/>
                </p:cNvSpPr>
                <p:nvPr/>
              </p:nvSpPr>
              <p:spPr>
                <a:xfrm>
                  <a:off x="5135329" y="4613494"/>
                  <a:ext cx="415834" cy="369332"/>
                </a:xfrm>
                <a:prstGeom prst="rect">
                  <a:avLst/>
                </a:prstGeom>
                <a:blipFill>
                  <a:blip r:embed="rId6"/>
                  <a:stretch>
                    <a:fillRect t="-6557" r="-8696" b="-655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5" name="CaixaDeTexto 54">
                  <a:extLst>
                    <a:ext uri="{FF2B5EF4-FFF2-40B4-BE49-F238E27FC236}">
                      <a16:creationId xmlns:a16="http://schemas.microsoft.com/office/drawing/2014/main" id="{0F417A13-A7EE-2E2F-4483-6FE0F362267E}"/>
                    </a:ext>
                  </a:extLst>
                </p:cNvPr>
                <p:cNvSpPr txBox="1"/>
                <p:nvPr/>
              </p:nvSpPr>
              <p:spPr>
                <a:xfrm flipH="1">
                  <a:off x="983980" y="5467885"/>
                  <a:ext cx="65365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ea typeface="Cambria Math" panose="02040503050406030204" pitchFamily="18" charset="0"/>
                          </a:rPr>
                          <m:t>⋮</m:t>
                        </m:r>
                      </m:oMath>
                    </m:oMathPara>
                  </a14:m>
                  <a:endParaRPr lang="pt-BR" dirty="0"/>
                </a:p>
              </p:txBody>
            </p:sp>
          </mc:Choice>
          <mc:Fallback xmlns="">
            <p:sp>
              <p:nvSpPr>
                <p:cNvPr id="55" name="CaixaDeTexto 54">
                  <a:extLst>
                    <a:ext uri="{FF2B5EF4-FFF2-40B4-BE49-F238E27FC236}">
                      <a16:creationId xmlns:a16="http://schemas.microsoft.com/office/drawing/2014/main" id="{0F417A13-A7EE-2E2F-4483-6FE0F362267E}"/>
                    </a:ext>
                  </a:extLst>
                </p:cNvPr>
                <p:cNvSpPr txBox="1">
                  <a:spLocks noRot="1" noChangeAspect="1" noMove="1" noResize="1" noEditPoints="1" noAdjustHandles="1" noChangeArrowheads="1" noChangeShapeType="1" noTextEdit="1"/>
                </p:cNvSpPr>
                <p:nvPr/>
              </p:nvSpPr>
              <p:spPr>
                <a:xfrm flipH="1">
                  <a:off x="983980" y="5467885"/>
                  <a:ext cx="653654" cy="276999"/>
                </a:xfrm>
                <a:prstGeom prst="rect">
                  <a:avLst/>
                </a:prstGeom>
                <a:blipFill>
                  <a:blip r:embed="rId7"/>
                  <a:stretch>
                    <a:fillRect b="-4348"/>
                  </a:stretch>
                </a:blipFill>
              </p:spPr>
              <p:txBody>
                <a:bodyPr/>
                <a:lstStyle/>
                <a:p>
                  <a:r>
                    <a:rPr lang="pt-BR">
                      <a:noFill/>
                    </a:rPr>
                    <a:t> </a:t>
                  </a:r>
                </a:p>
              </p:txBody>
            </p:sp>
          </mc:Fallback>
        </mc:AlternateContent>
        <p:cxnSp>
          <p:nvCxnSpPr>
            <p:cNvPr id="56" name="Conector de Seta Reta 55">
              <a:extLst>
                <a:ext uri="{FF2B5EF4-FFF2-40B4-BE49-F238E27FC236}">
                  <a16:creationId xmlns:a16="http://schemas.microsoft.com/office/drawing/2014/main" id="{2466603B-8C04-D0B0-308F-109F78DA0D6A}"/>
                </a:ext>
              </a:extLst>
            </p:cNvPr>
            <p:cNvCxnSpPr>
              <a:cxnSpLocks/>
              <a:endCxn id="5" idx="0"/>
            </p:cNvCxnSpPr>
            <p:nvPr/>
          </p:nvCxnSpPr>
          <p:spPr>
            <a:xfrm>
              <a:off x="3611991" y="3614532"/>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Conector de Seta Reta 56">
              <a:extLst>
                <a:ext uri="{FF2B5EF4-FFF2-40B4-BE49-F238E27FC236}">
                  <a16:creationId xmlns:a16="http://schemas.microsoft.com/office/drawing/2014/main" id="{739EBFCC-B846-7035-CB94-751E84265686}"/>
                </a:ext>
              </a:extLst>
            </p:cNvPr>
            <p:cNvCxnSpPr>
              <a:cxnSpLocks/>
            </p:cNvCxnSpPr>
            <p:nvPr/>
          </p:nvCxnSpPr>
          <p:spPr>
            <a:xfrm>
              <a:off x="3611991" y="4383786"/>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8" name="Conector de Seta Reta 57">
              <a:extLst>
                <a:ext uri="{FF2B5EF4-FFF2-40B4-BE49-F238E27FC236}">
                  <a16:creationId xmlns:a16="http://schemas.microsoft.com/office/drawing/2014/main" id="{7FEC08A4-4D79-89CF-54CE-19322CE6712C}"/>
                </a:ext>
              </a:extLst>
            </p:cNvPr>
            <p:cNvCxnSpPr>
              <a:cxnSpLocks/>
            </p:cNvCxnSpPr>
            <p:nvPr/>
          </p:nvCxnSpPr>
          <p:spPr>
            <a:xfrm>
              <a:off x="3611991" y="5160880"/>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Conector de Seta Reta 58">
              <a:extLst>
                <a:ext uri="{FF2B5EF4-FFF2-40B4-BE49-F238E27FC236}">
                  <a16:creationId xmlns:a16="http://schemas.microsoft.com/office/drawing/2014/main" id="{0620366E-573C-7CC6-E4F3-49A663A74D34}"/>
                </a:ext>
              </a:extLst>
            </p:cNvPr>
            <p:cNvCxnSpPr>
              <a:cxnSpLocks/>
            </p:cNvCxnSpPr>
            <p:nvPr/>
          </p:nvCxnSpPr>
          <p:spPr>
            <a:xfrm>
              <a:off x="3611991" y="5937972"/>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0" name="Conector de Seta Reta 59">
              <a:extLst>
                <a:ext uri="{FF2B5EF4-FFF2-40B4-BE49-F238E27FC236}">
                  <a16:creationId xmlns:a16="http://schemas.microsoft.com/office/drawing/2014/main" id="{93F69C1A-F61A-AE05-D58C-BF3CAA917666}"/>
                </a:ext>
              </a:extLst>
            </p:cNvPr>
            <p:cNvCxnSpPr>
              <a:cxnSpLocks/>
            </p:cNvCxnSpPr>
            <p:nvPr/>
          </p:nvCxnSpPr>
          <p:spPr>
            <a:xfrm>
              <a:off x="2402316" y="3614532"/>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Conector de Seta Reta 60">
              <a:extLst>
                <a:ext uri="{FF2B5EF4-FFF2-40B4-BE49-F238E27FC236}">
                  <a16:creationId xmlns:a16="http://schemas.microsoft.com/office/drawing/2014/main" id="{9C7B6D3C-D609-38C6-5102-8FFB9F808431}"/>
                </a:ext>
              </a:extLst>
            </p:cNvPr>
            <p:cNvCxnSpPr>
              <a:cxnSpLocks/>
            </p:cNvCxnSpPr>
            <p:nvPr/>
          </p:nvCxnSpPr>
          <p:spPr>
            <a:xfrm>
              <a:off x="2408666" y="4375037"/>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Conector de Seta Reta 61">
              <a:extLst>
                <a:ext uri="{FF2B5EF4-FFF2-40B4-BE49-F238E27FC236}">
                  <a16:creationId xmlns:a16="http://schemas.microsoft.com/office/drawing/2014/main" id="{2B90FBA9-3471-C78A-35C7-22F4F3061517}"/>
                </a:ext>
              </a:extLst>
            </p:cNvPr>
            <p:cNvCxnSpPr>
              <a:cxnSpLocks/>
            </p:cNvCxnSpPr>
            <p:nvPr/>
          </p:nvCxnSpPr>
          <p:spPr>
            <a:xfrm>
              <a:off x="2402316" y="5160880"/>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Conector de Seta Reta 62">
              <a:extLst>
                <a:ext uri="{FF2B5EF4-FFF2-40B4-BE49-F238E27FC236}">
                  <a16:creationId xmlns:a16="http://schemas.microsoft.com/office/drawing/2014/main" id="{94FA344E-AB47-C49A-94EC-BD069654A494}"/>
                </a:ext>
              </a:extLst>
            </p:cNvPr>
            <p:cNvCxnSpPr>
              <a:cxnSpLocks/>
            </p:cNvCxnSpPr>
            <p:nvPr/>
          </p:nvCxnSpPr>
          <p:spPr>
            <a:xfrm>
              <a:off x="2402316" y="5935320"/>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 name="Conector de Seta Reta 63">
              <a:extLst>
                <a:ext uri="{FF2B5EF4-FFF2-40B4-BE49-F238E27FC236}">
                  <a16:creationId xmlns:a16="http://schemas.microsoft.com/office/drawing/2014/main" id="{18ED2D3B-9ECB-5EE8-2942-669BA266007C}"/>
                </a:ext>
              </a:extLst>
            </p:cNvPr>
            <p:cNvCxnSpPr>
              <a:cxnSpLocks/>
            </p:cNvCxnSpPr>
            <p:nvPr/>
          </p:nvCxnSpPr>
          <p:spPr>
            <a:xfrm>
              <a:off x="4680061" y="4383786"/>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9" name="Elipse 68">
              <a:extLst>
                <a:ext uri="{FF2B5EF4-FFF2-40B4-BE49-F238E27FC236}">
                  <a16:creationId xmlns:a16="http://schemas.microsoft.com/office/drawing/2014/main" id="{68D57BAF-1786-6205-3405-910CF545FE15}"/>
                </a:ext>
              </a:extLst>
            </p:cNvPr>
            <p:cNvSpPr/>
            <p:nvPr/>
          </p:nvSpPr>
          <p:spPr>
            <a:xfrm>
              <a:off x="4389389" y="5303324"/>
              <a:ext cx="566057" cy="566057"/>
            </a:xfrm>
            <a:prstGeom prst="ellipse">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cxnSp>
          <p:nvCxnSpPr>
            <p:cNvPr id="70" name="Conector de Seta Reta 69">
              <a:extLst>
                <a:ext uri="{FF2B5EF4-FFF2-40B4-BE49-F238E27FC236}">
                  <a16:creationId xmlns:a16="http://schemas.microsoft.com/office/drawing/2014/main" id="{ACD57A6F-4E5D-688A-13AE-3BC0D5686114}"/>
                </a:ext>
              </a:extLst>
            </p:cNvPr>
            <p:cNvCxnSpPr>
              <a:cxnSpLocks/>
            </p:cNvCxnSpPr>
            <p:nvPr/>
          </p:nvCxnSpPr>
          <p:spPr>
            <a:xfrm>
              <a:off x="4672417" y="5160880"/>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2" name="Conector de Seta Reta 71">
              <a:extLst>
                <a:ext uri="{FF2B5EF4-FFF2-40B4-BE49-F238E27FC236}">
                  <a16:creationId xmlns:a16="http://schemas.microsoft.com/office/drawing/2014/main" id="{70D62871-EBE1-8371-A2AF-00A9D3A67CD3}"/>
                </a:ext>
              </a:extLst>
            </p:cNvPr>
            <p:cNvCxnSpPr>
              <a:stCxn id="5" idx="6"/>
              <a:endCxn id="69" idx="2"/>
            </p:cNvCxnSpPr>
            <p:nvPr/>
          </p:nvCxnSpPr>
          <p:spPr>
            <a:xfrm>
              <a:off x="3895019" y="4040005"/>
              <a:ext cx="494370" cy="15463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4" name="Conector de Seta Reta 73">
              <a:extLst>
                <a:ext uri="{FF2B5EF4-FFF2-40B4-BE49-F238E27FC236}">
                  <a16:creationId xmlns:a16="http://schemas.microsoft.com/office/drawing/2014/main" id="{20A532B1-6C48-3CA1-8F64-F36E95376748}"/>
                </a:ext>
              </a:extLst>
            </p:cNvPr>
            <p:cNvCxnSpPr>
              <a:stCxn id="6" idx="6"/>
              <a:endCxn id="69" idx="2"/>
            </p:cNvCxnSpPr>
            <p:nvPr/>
          </p:nvCxnSpPr>
          <p:spPr>
            <a:xfrm>
              <a:off x="3895018" y="4809262"/>
              <a:ext cx="494371" cy="7770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6" name="Conector de Seta Reta 75">
              <a:extLst>
                <a:ext uri="{FF2B5EF4-FFF2-40B4-BE49-F238E27FC236}">
                  <a16:creationId xmlns:a16="http://schemas.microsoft.com/office/drawing/2014/main" id="{59061169-BB2B-28F7-8A71-4C2AB2CABE1A}"/>
                </a:ext>
              </a:extLst>
            </p:cNvPr>
            <p:cNvCxnSpPr>
              <a:stCxn id="7" idx="6"/>
              <a:endCxn id="69" idx="2"/>
            </p:cNvCxnSpPr>
            <p:nvPr/>
          </p:nvCxnSpPr>
          <p:spPr>
            <a:xfrm flipV="1">
              <a:off x="3895018" y="5586353"/>
              <a:ext cx="494371" cy="23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8" name="Conector de Seta Reta 77">
              <a:extLst>
                <a:ext uri="{FF2B5EF4-FFF2-40B4-BE49-F238E27FC236}">
                  <a16:creationId xmlns:a16="http://schemas.microsoft.com/office/drawing/2014/main" id="{C1F3D010-8168-8F03-8C44-E57652CA6D5C}"/>
                </a:ext>
              </a:extLst>
            </p:cNvPr>
            <p:cNvCxnSpPr>
              <a:stCxn id="8" idx="6"/>
              <a:endCxn id="69" idx="2"/>
            </p:cNvCxnSpPr>
            <p:nvPr/>
          </p:nvCxnSpPr>
          <p:spPr>
            <a:xfrm flipV="1">
              <a:off x="3895018" y="5586353"/>
              <a:ext cx="494371" cy="781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9" name="Conector de Seta Reta 78">
              <a:extLst>
                <a:ext uri="{FF2B5EF4-FFF2-40B4-BE49-F238E27FC236}">
                  <a16:creationId xmlns:a16="http://schemas.microsoft.com/office/drawing/2014/main" id="{74DC4348-49EB-B98A-07BF-3C591AC2C953}"/>
                </a:ext>
              </a:extLst>
            </p:cNvPr>
            <p:cNvCxnSpPr>
              <a:cxnSpLocks/>
            </p:cNvCxnSpPr>
            <p:nvPr/>
          </p:nvCxnSpPr>
          <p:spPr>
            <a:xfrm flipV="1">
              <a:off x="4955449" y="5581057"/>
              <a:ext cx="257585" cy="11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CaixaDeTexto 79">
                  <a:extLst>
                    <a:ext uri="{FF2B5EF4-FFF2-40B4-BE49-F238E27FC236}">
                      <a16:creationId xmlns:a16="http://schemas.microsoft.com/office/drawing/2014/main" id="{5CDEB567-E0D5-F258-8FA4-9CD0A4591F55}"/>
                    </a:ext>
                  </a:extLst>
                </p:cNvPr>
                <p:cNvSpPr txBox="1"/>
                <p:nvPr/>
              </p:nvSpPr>
              <p:spPr>
                <a:xfrm>
                  <a:off x="5145409" y="5375552"/>
                  <a:ext cx="41583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acc>
                              <m:accPr>
                                <m:chr m:val="̂"/>
                                <m:ctrlPr>
                                  <a:rPr lang="pt-BR" i="1" smtClean="0">
                                    <a:latin typeface="Cambria Math" panose="02040503050406030204" pitchFamily="18" charset="0"/>
                                  </a:rPr>
                                </m:ctrlPr>
                              </m:accPr>
                              <m:e>
                                <m:r>
                                  <a:rPr lang="pt-BR" b="0" i="1" smtClean="0">
                                    <a:latin typeface="Cambria Math" panose="02040503050406030204" pitchFamily="18" charset="0"/>
                                  </a:rPr>
                                  <m:t>𝑦</m:t>
                                </m:r>
                              </m:e>
                            </m:acc>
                          </m:e>
                          <m:sub>
                            <m:r>
                              <a:rPr lang="pt-BR" b="0" i="1" smtClean="0">
                                <a:latin typeface="Cambria Math" panose="02040503050406030204" pitchFamily="18" charset="0"/>
                              </a:rPr>
                              <m:t>2</m:t>
                            </m:r>
                          </m:sub>
                        </m:sSub>
                      </m:oMath>
                    </m:oMathPara>
                  </a14:m>
                  <a:endParaRPr lang="pt-BR" dirty="0"/>
                </a:p>
              </p:txBody>
            </p:sp>
          </mc:Choice>
          <mc:Fallback xmlns="">
            <p:sp>
              <p:nvSpPr>
                <p:cNvPr id="80" name="CaixaDeTexto 79">
                  <a:extLst>
                    <a:ext uri="{FF2B5EF4-FFF2-40B4-BE49-F238E27FC236}">
                      <a16:creationId xmlns:a16="http://schemas.microsoft.com/office/drawing/2014/main" id="{5CDEB567-E0D5-F258-8FA4-9CD0A4591F55}"/>
                    </a:ext>
                  </a:extLst>
                </p:cNvPr>
                <p:cNvSpPr txBox="1">
                  <a:spLocks noRot="1" noChangeAspect="1" noMove="1" noResize="1" noEditPoints="1" noAdjustHandles="1" noChangeArrowheads="1" noChangeShapeType="1" noTextEdit="1"/>
                </p:cNvSpPr>
                <p:nvPr/>
              </p:nvSpPr>
              <p:spPr>
                <a:xfrm>
                  <a:off x="5145409" y="5375552"/>
                  <a:ext cx="415834" cy="369332"/>
                </a:xfrm>
                <a:prstGeom prst="rect">
                  <a:avLst/>
                </a:prstGeom>
                <a:blipFill>
                  <a:blip r:embed="rId8"/>
                  <a:stretch>
                    <a:fillRect t="-6557" r="-8824" b="-6557"/>
                  </a:stretch>
                </a:blipFill>
              </p:spPr>
              <p:txBody>
                <a:bodyPr/>
                <a:lstStyle/>
                <a:p>
                  <a:r>
                    <a:rPr lang="pt-BR">
                      <a:noFill/>
                    </a:rPr>
                    <a:t> </a:t>
                  </a:r>
                </a:p>
              </p:txBody>
            </p:sp>
          </mc:Fallback>
        </mc:AlternateContent>
      </p:grpSp>
    </p:spTree>
    <p:extLst>
      <p:ext uri="{BB962C8B-B14F-4D97-AF65-F5344CB8AC3E}">
        <p14:creationId xmlns:p14="http://schemas.microsoft.com/office/powerpoint/2010/main" val="218814612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BCFCFB2-87F0-B037-C85C-4AADDE1249C2}"/>
              </a:ext>
            </a:extLst>
          </p:cNvPr>
          <p:cNvSpPr>
            <a:spLocks noGrp="1"/>
          </p:cNvSpPr>
          <p:nvPr>
            <p:ph type="title"/>
          </p:nvPr>
        </p:nvSpPr>
        <p:spPr/>
        <p:txBody>
          <a:bodyPr/>
          <a:lstStyle/>
          <a:p>
            <a:r>
              <a:rPr lang="pt-BR" dirty="0"/>
              <a:t>Realizando inferências</a:t>
            </a:r>
          </a:p>
        </p:txBody>
      </p:sp>
      <p:sp>
        <p:nvSpPr>
          <p:cNvPr id="3" name="Espaço Reservado para Conteúdo 2">
            <a:extLst>
              <a:ext uri="{FF2B5EF4-FFF2-40B4-BE49-F238E27FC236}">
                <a16:creationId xmlns:a16="http://schemas.microsoft.com/office/drawing/2014/main" id="{6444565C-82C7-6295-D81C-C93F1C68CBE6}"/>
              </a:ext>
            </a:extLst>
          </p:cNvPr>
          <p:cNvSpPr>
            <a:spLocks noGrp="1"/>
          </p:cNvSpPr>
          <p:nvPr>
            <p:ph idx="1"/>
          </p:nvPr>
        </p:nvSpPr>
        <p:spPr>
          <a:xfrm>
            <a:off x="6708058" y="1825625"/>
            <a:ext cx="5247968" cy="4904974"/>
          </a:xfrm>
        </p:spPr>
        <p:txBody>
          <a:bodyPr/>
          <a:lstStyle/>
          <a:p>
            <a:r>
              <a:rPr lang="pt-BR" dirty="0"/>
              <a:t>Por fim, fazemos inferências com o modelo para avaliar sua capacidade de generalização.</a:t>
            </a:r>
          </a:p>
        </p:txBody>
      </p:sp>
      <p:sp>
        <p:nvSpPr>
          <p:cNvPr id="4" name="Seta: Divisa 3">
            <a:extLst>
              <a:ext uri="{FF2B5EF4-FFF2-40B4-BE49-F238E27FC236}">
                <a16:creationId xmlns:a16="http://schemas.microsoft.com/office/drawing/2014/main" id="{3545E0B9-88B5-77CE-428D-E85D738EA837}"/>
              </a:ext>
            </a:extLst>
          </p:cNvPr>
          <p:cNvSpPr/>
          <p:nvPr/>
        </p:nvSpPr>
        <p:spPr>
          <a:xfrm>
            <a:off x="383911" y="5893201"/>
            <a:ext cx="2014837" cy="837398"/>
          </a:xfrm>
          <a:prstGeom prst="chevron">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Inferência</a:t>
            </a:r>
          </a:p>
        </p:txBody>
      </p:sp>
      <p:sp>
        <p:nvSpPr>
          <p:cNvPr id="6" name="CaixaDeTexto 5">
            <a:extLst>
              <a:ext uri="{FF2B5EF4-FFF2-40B4-BE49-F238E27FC236}">
                <a16:creationId xmlns:a16="http://schemas.microsoft.com/office/drawing/2014/main" id="{4E86274A-9288-478B-A252-220F688B6F9D}"/>
              </a:ext>
            </a:extLst>
          </p:cNvPr>
          <p:cNvSpPr txBox="1"/>
          <p:nvPr/>
        </p:nvSpPr>
        <p:spPr>
          <a:xfrm>
            <a:off x="612058" y="2037618"/>
            <a:ext cx="6096000" cy="1754326"/>
          </a:xfrm>
          <a:prstGeom prst="rect">
            <a:avLst/>
          </a:prstGeom>
          <a:noFill/>
        </p:spPr>
        <p:txBody>
          <a:bodyPr wrap="square">
            <a:spAutoFit/>
          </a:bodyPr>
          <a:lstStyle/>
          <a:p>
            <a:r>
              <a:rPr lang="en-US" sz="1800" dirty="0">
                <a:solidFill>
                  <a:srgbClr val="000000"/>
                </a:solidFill>
                <a:highlight>
                  <a:srgbClr val="FFFFFF"/>
                </a:highlight>
              </a:rPr>
              <a:t>classifications </a:t>
            </a:r>
            <a:r>
              <a:rPr lang="en-US" sz="1800" b="1" dirty="0">
                <a:solidFill>
                  <a:srgbClr val="000080"/>
                </a:solidFill>
                <a:highlight>
                  <a:srgbClr val="FFFFFF"/>
                </a:highlight>
              </a:rPr>
              <a:t>=</a:t>
            </a:r>
            <a:r>
              <a:rPr lang="en-US" sz="1800" b="0" dirty="0">
                <a:solidFill>
                  <a:srgbClr val="000000"/>
                </a:solidFill>
                <a:highlight>
                  <a:srgbClr val="FFFFFF"/>
                </a:highlight>
              </a:rPr>
              <a:t> </a:t>
            </a:r>
            <a:r>
              <a:rPr lang="en-US" sz="1800" b="0" dirty="0" err="1">
                <a:solidFill>
                  <a:srgbClr val="000000"/>
                </a:solidFill>
                <a:highlight>
                  <a:srgbClr val="FFFFFF"/>
                </a:highlight>
              </a:rPr>
              <a:t>model</a:t>
            </a:r>
            <a:r>
              <a:rPr lang="en-US" sz="1800" b="1" dirty="0" err="1">
                <a:solidFill>
                  <a:srgbClr val="000080"/>
                </a:solidFill>
                <a:highlight>
                  <a:srgbClr val="FFFFFF"/>
                </a:highlight>
              </a:rPr>
              <a:t>.</a:t>
            </a:r>
            <a:r>
              <a:rPr lang="en-US" sz="1800" b="0" dirty="0" err="1">
                <a:solidFill>
                  <a:srgbClr val="000000"/>
                </a:solidFill>
                <a:highlight>
                  <a:srgbClr val="FFFFFF"/>
                </a:highlight>
              </a:rPr>
              <a:t>predict</a:t>
            </a:r>
            <a:r>
              <a:rPr lang="en-US" sz="1800" b="1" dirty="0">
                <a:solidFill>
                  <a:srgbClr val="000080"/>
                </a:solidFill>
                <a:highlight>
                  <a:srgbClr val="FFFFFF"/>
                </a:highlight>
              </a:rPr>
              <a:t>(</a:t>
            </a:r>
            <a:r>
              <a:rPr lang="en-US" sz="1800" b="0" dirty="0" err="1">
                <a:solidFill>
                  <a:srgbClr val="000000"/>
                </a:solidFill>
                <a:highlight>
                  <a:srgbClr val="FFFFFF"/>
                </a:highlight>
              </a:rPr>
              <a:t>X_test</a:t>
            </a:r>
            <a:r>
              <a:rPr lang="en-US" sz="1800" b="1" dirty="0">
                <a:solidFill>
                  <a:srgbClr val="000080"/>
                </a:solidFill>
                <a:highlight>
                  <a:srgbClr val="FFFFFF"/>
                </a:highlight>
              </a:rPr>
              <a:t>)</a:t>
            </a:r>
          </a:p>
          <a:p>
            <a:endParaRPr lang="en-US" sz="1800" b="0" dirty="0">
              <a:solidFill>
                <a:srgbClr val="000000"/>
              </a:solidFill>
              <a:highlight>
                <a:srgbClr val="FFFFFF"/>
              </a:highlight>
            </a:endParaRPr>
          </a:p>
          <a:p>
            <a:r>
              <a:rPr lang="pt-BR" sz="1800" b="1" dirty="0">
                <a:solidFill>
                  <a:srgbClr val="880088"/>
                </a:solidFill>
                <a:highlight>
                  <a:srgbClr val="FFFFFF"/>
                </a:highlight>
              </a:rPr>
              <a:t>print</a:t>
            </a:r>
            <a:r>
              <a:rPr lang="pt-BR" sz="1800" b="1" dirty="0">
                <a:solidFill>
                  <a:srgbClr val="000080"/>
                </a:solidFill>
                <a:highlight>
                  <a:srgbClr val="FFFFFF"/>
                </a:highlight>
              </a:rPr>
              <a:t>(</a:t>
            </a:r>
            <a:r>
              <a:rPr lang="pt-BR" sz="1800" b="0" dirty="0" err="1">
                <a:solidFill>
                  <a:srgbClr val="000000"/>
                </a:solidFill>
                <a:highlight>
                  <a:srgbClr val="FFFFFF"/>
                </a:highlight>
              </a:rPr>
              <a:t>classifications</a:t>
            </a:r>
            <a:r>
              <a:rPr lang="pt-BR" sz="1800" b="1" dirty="0">
                <a:solidFill>
                  <a:srgbClr val="000080"/>
                </a:solidFill>
                <a:highlight>
                  <a:srgbClr val="FFFFFF"/>
                </a:highlight>
              </a:rPr>
              <a:t>[</a:t>
            </a:r>
            <a:r>
              <a:rPr lang="pt-BR" sz="1800" b="0" dirty="0">
                <a:solidFill>
                  <a:srgbClr val="FF0000"/>
                </a:solidFill>
                <a:highlight>
                  <a:srgbClr val="FFFFFF"/>
                </a:highlight>
              </a:rPr>
              <a:t>0</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8000"/>
                </a:solidFill>
                <a:highlight>
                  <a:srgbClr val="FFFFFF"/>
                </a:highlight>
              </a:rPr>
              <a:t># retorna o índice da maior probabilidade.</a:t>
            </a:r>
            <a:endParaRPr lang="pt-BR" sz="1800" b="0" dirty="0">
              <a:solidFill>
                <a:srgbClr val="000000"/>
              </a:solidFill>
              <a:highlight>
                <a:srgbClr val="FFFFFF"/>
              </a:highlight>
            </a:endParaRPr>
          </a:p>
          <a:p>
            <a:r>
              <a:rPr lang="en-US" sz="1800" b="1" dirty="0">
                <a:solidFill>
                  <a:srgbClr val="880088"/>
                </a:solidFill>
                <a:highlight>
                  <a:srgbClr val="FFFFFF"/>
                </a:highlight>
              </a:rPr>
              <a:t>print</a:t>
            </a:r>
            <a:r>
              <a:rPr lang="en-US" sz="1800" b="1" dirty="0">
                <a:solidFill>
                  <a:srgbClr val="000080"/>
                </a:solidFill>
                <a:highlight>
                  <a:srgbClr val="FFFFFF"/>
                </a:highlight>
              </a:rPr>
              <a:t>(</a:t>
            </a:r>
            <a:r>
              <a:rPr lang="en-US" sz="1800" b="0" dirty="0">
                <a:solidFill>
                  <a:srgbClr val="808080"/>
                </a:solidFill>
                <a:highlight>
                  <a:srgbClr val="FFFFFF"/>
                </a:highlight>
              </a:rPr>
              <a:t>"Predicted class: "</a:t>
            </a:r>
            <a:r>
              <a:rPr lang="en-US" sz="1800" b="1" dirty="0">
                <a:solidFill>
                  <a:srgbClr val="000080"/>
                </a:solidFill>
                <a:highlight>
                  <a:srgbClr val="FFFFFF"/>
                </a:highlight>
              </a:rPr>
              <a:t>,</a:t>
            </a:r>
            <a:r>
              <a:rPr lang="en-US" sz="1800" b="0" dirty="0">
                <a:solidFill>
                  <a:srgbClr val="000000"/>
                </a:solidFill>
                <a:highlight>
                  <a:srgbClr val="FFFFFF"/>
                </a:highlight>
              </a:rPr>
              <a:t> </a:t>
            </a:r>
            <a:r>
              <a:rPr lang="en-US" sz="1800" b="0" dirty="0" err="1">
                <a:solidFill>
                  <a:srgbClr val="000000"/>
                </a:solidFill>
                <a:highlight>
                  <a:srgbClr val="FFFFFF"/>
                </a:highlight>
              </a:rPr>
              <a:t>np</a:t>
            </a:r>
            <a:r>
              <a:rPr lang="en-US" sz="1800" b="1" dirty="0" err="1">
                <a:solidFill>
                  <a:srgbClr val="000080"/>
                </a:solidFill>
                <a:highlight>
                  <a:srgbClr val="FFFFFF"/>
                </a:highlight>
              </a:rPr>
              <a:t>.</a:t>
            </a:r>
            <a:r>
              <a:rPr lang="en-US" sz="1800" b="0" dirty="0" err="1">
                <a:solidFill>
                  <a:srgbClr val="000000"/>
                </a:solidFill>
                <a:highlight>
                  <a:srgbClr val="FFFFFF"/>
                </a:highlight>
              </a:rPr>
              <a:t>argmax</a:t>
            </a:r>
            <a:r>
              <a:rPr lang="en-US" sz="1800" b="1" dirty="0">
                <a:solidFill>
                  <a:srgbClr val="000080"/>
                </a:solidFill>
                <a:highlight>
                  <a:srgbClr val="FFFFFF"/>
                </a:highlight>
              </a:rPr>
              <a:t>(</a:t>
            </a:r>
            <a:r>
              <a:rPr lang="en-US" sz="1800" b="0" dirty="0">
                <a:solidFill>
                  <a:srgbClr val="000000"/>
                </a:solidFill>
                <a:highlight>
                  <a:srgbClr val="FFFFFF"/>
                </a:highlight>
              </a:rPr>
              <a:t>classifications</a:t>
            </a:r>
            <a:r>
              <a:rPr lang="en-US" sz="1800" b="1" dirty="0">
                <a:solidFill>
                  <a:srgbClr val="000080"/>
                </a:solidFill>
                <a:highlight>
                  <a:srgbClr val="FFFFFF"/>
                </a:highlight>
              </a:rPr>
              <a:t>[</a:t>
            </a:r>
            <a:r>
              <a:rPr lang="en-US" sz="1800" b="0" dirty="0">
                <a:solidFill>
                  <a:srgbClr val="FF0000"/>
                </a:solidFill>
                <a:highlight>
                  <a:srgbClr val="FFFFFF"/>
                </a:highlight>
              </a:rPr>
              <a:t>0</a:t>
            </a:r>
            <a:r>
              <a:rPr lang="en-US" sz="1800" b="1" dirty="0">
                <a:solidFill>
                  <a:srgbClr val="000080"/>
                </a:solidFill>
                <a:highlight>
                  <a:srgbClr val="FFFFFF"/>
                </a:highlight>
              </a:rPr>
              <a:t>]))</a:t>
            </a:r>
            <a:endParaRPr lang="en-US" sz="1800" b="0" dirty="0">
              <a:solidFill>
                <a:srgbClr val="000000"/>
              </a:solidFill>
              <a:highlight>
                <a:srgbClr val="FFFFFF"/>
              </a:highlight>
            </a:endParaRPr>
          </a:p>
          <a:p>
            <a:r>
              <a:rPr lang="en-US" sz="1800" b="1" dirty="0">
                <a:solidFill>
                  <a:srgbClr val="880088"/>
                </a:solidFill>
                <a:highlight>
                  <a:srgbClr val="FFFFFF"/>
                </a:highlight>
              </a:rPr>
              <a:t>print</a:t>
            </a:r>
            <a:r>
              <a:rPr lang="en-US" sz="1800" b="1" dirty="0">
                <a:solidFill>
                  <a:srgbClr val="000080"/>
                </a:solidFill>
                <a:highlight>
                  <a:srgbClr val="FFFFFF"/>
                </a:highlight>
              </a:rPr>
              <a:t>(</a:t>
            </a:r>
            <a:r>
              <a:rPr lang="en-US" sz="1800" b="0" dirty="0">
                <a:solidFill>
                  <a:srgbClr val="808080"/>
                </a:solidFill>
                <a:highlight>
                  <a:srgbClr val="FFFFFF"/>
                </a:highlight>
              </a:rPr>
              <a:t>"The actual class: "</a:t>
            </a:r>
            <a:r>
              <a:rPr lang="en-US" sz="1800" b="1" dirty="0">
                <a:solidFill>
                  <a:srgbClr val="000080"/>
                </a:solidFill>
                <a:highlight>
                  <a:srgbClr val="FFFFFF"/>
                </a:highlight>
              </a:rPr>
              <a:t>,</a:t>
            </a:r>
            <a:r>
              <a:rPr lang="en-US" sz="1800" b="0" dirty="0">
                <a:solidFill>
                  <a:srgbClr val="000000"/>
                </a:solidFill>
                <a:highlight>
                  <a:srgbClr val="FFFFFF"/>
                </a:highlight>
              </a:rPr>
              <a:t> </a:t>
            </a:r>
            <a:r>
              <a:rPr lang="en-US" sz="1800" b="0" dirty="0" err="1">
                <a:solidFill>
                  <a:srgbClr val="000000"/>
                </a:solidFill>
                <a:highlight>
                  <a:srgbClr val="FFFFFF"/>
                </a:highlight>
              </a:rPr>
              <a:t>y_test</a:t>
            </a:r>
            <a:r>
              <a:rPr lang="en-US" sz="1800" b="1" dirty="0">
                <a:solidFill>
                  <a:srgbClr val="000080"/>
                </a:solidFill>
                <a:highlight>
                  <a:srgbClr val="FFFFFF"/>
                </a:highlight>
              </a:rPr>
              <a:t>[</a:t>
            </a:r>
            <a:r>
              <a:rPr lang="en-US" sz="1800" b="0" dirty="0">
                <a:solidFill>
                  <a:srgbClr val="FF0000"/>
                </a:solidFill>
                <a:highlight>
                  <a:srgbClr val="FFFFFF"/>
                </a:highlight>
              </a:rPr>
              <a:t>0</a:t>
            </a:r>
            <a:r>
              <a:rPr lang="en-US" sz="1800" b="1" dirty="0">
                <a:solidFill>
                  <a:srgbClr val="000080"/>
                </a:solidFill>
                <a:highlight>
                  <a:srgbClr val="FFFFFF"/>
                </a:highlight>
              </a:rPr>
              <a:t>])</a:t>
            </a:r>
            <a:endParaRPr lang="pt-BR" dirty="0"/>
          </a:p>
        </p:txBody>
      </p:sp>
    </p:spTree>
    <p:extLst>
      <p:ext uri="{BB962C8B-B14F-4D97-AF65-F5344CB8AC3E}">
        <p14:creationId xmlns:p14="http://schemas.microsoft.com/office/powerpoint/2010/main" val="288088039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7D72A55-79FE-A82D-FD11-ED747C289275}"/>
              </a:ext>
            </a:extLst>
          </p:cNvPr>
          <p:cNvSpPr>
            <a:spLocks noGrp="1"/>
          </p:cNvSpPr>
          <p:nvPr>
            <p:ph type="title"/>
          </p:nvPr>
        </p:nvSpPr>
        <p:spPr/>
        <p:txBody>
          <a:bodyPr/>
          <a:lstStyle/>
          <a:p>
            <a:r>
              <a:rPr lang="pt-BR" dirty="0"/>
              <a:t>Classificação binária</a:t>
            </a:r>
          </a:p>
        </p:txBody>
      </p:sp>
      <p:sp>
        <p:nvSpPr>
          <p:cNvPr id="3" name="Espaço Reservado para Conteúdo 2">
            <a:extLst>
              <a:ext uri="{FF2B5EF4-FFF2-40B4-BE49-F238E27FC236}">
                <a16:creationId xmlns:a16="http://schemas.microsoft.com/office/drawing/2014/main" id="{2902A3E5-E064-1069-F7C8-9168CDE5DB35}"/>
              </a:ext>
            </a:extLst>
          </p:cNvPr>
          <p:cNvSpPr>
            <a:spLocks noGrp="1"/>
          </p:cNvSpPr>
          <p:nvPr>
            <p:ph idx="1"/>
          </p:nvPr>
        </p:nvSpPr>
        <p:spPr>
          <a:xfrm>
            <a:off x="5839097" y="1825624"/>
            <a:ext cx="6217921" cy="5032375"/>
          </a:xfrm>
        </p:spPr>
        <p:txBody>
          <a:bodyPr>
            <a:normAutofit fontScale="92500" lnSpcReduction="10000"/>
          </a:bodyPr>
          <a:lstStyle/>
          <a:p>
            <a:r>
              <a:rPr lang="pt-BR" dirty="0"/>
              <a:t>Na classificação binária, normalmente, usamos funções </a:t>
            </a:r>
            <a:r>
              <a:rPr lang="pt-BR" dirty="0" err="1"/>
              <a:t>ReLU</a:t>
            </a:r>
            <a:r>
              <a:rPr lang="pt-BR" dirty="0"/>
              <a:t> como ativação das camadas ocultas.</a:t>
            </a:r>
          </a:p>
          <a:p>
            <a:r>
              <a:rPr lang="pt-BR" dirty="0"/>
              <a:t>A função sigmoide é usada como ativação da camada de saída.</a:t>
            </a:r>
          </a:p>
          <a:p>
            <a:r>
              <a:rPr lang="pt-BR" dirty="0"/>
              <a:t>O otimizador é em geral escolhido entre Adam ou SGD, mas existem outros que podem ser testados.</a:t>
            </a:r>
          </a:p>
          <a:p>
            <a:r>
              <a:rPr lang="pt-BR" dirty="0"/>
              <a:t>A função de perda deve ser a da </a:t>
            </a:r>
            <a:r>
              <a:rPr lang="pt-BR" b="1" i="1" dirty="0">
                <a:solidFill>
                  <a:srgbClr val="00B050"/>
                </a:solidFill>
              </a:rPr>
              <a:t>entropia cruzada binária</a:t>
            </a:r>
            <a:r>
              <a:rPr lang="pt-BR" dirty="0"/>
              <a:t>.</a:t>
            </a:r>
          </a:p>
          <a:p>
            <a:r>
              <a:rPr lang="pt-BR" dirty="0"/>
              <a:t>Se estivermos lidando com imagens e a rede for do tipo </a:t>
            </a:r>
            <a:r>
              <a:rPr lang="pt-BR" b="1" i="1" dirty="0"/>
              <a:t>feed </a:t>
            </a:r>
            <a:r>
              <a:rPr lang="pt-BR" b="1" i="1" dirty="0" err="1"/>
              <a:t>forward</a:t>
            </a:r>
            <a:r>
              <a:rPr lang="pt-BR" dirty="0"/>
              <a:t>, devemos usar uma camada </a:t>
            </a:r>
            <a:r>
              <a:rPr lang="pt-BR" b="1" i="1" dirty="0" err="1"/>
              <a:t>Flatten</a:t>
            </a:r>
            <a:r>
              <a:rPr lang="pt-BR" dirty="0"/>
              <a:t>.</a:t>
            </a:r>
          </a:p>
          <a:p>
            <a:endParaRPr lang="pt-BR" dirty="0"/>
          </a:p>
        </p:txBody>
      </p:sp>
      <p:grpSp>
        <p:nvGrpSpPr>
          <p:cNvPr id="9" name="Agrupar 8">
            <a:extLst>
              <a:ext uri="{FF2B5EF4-FFF2-40B4-BE49-F238E27FC236}">
                <a16:creationId xmlns:a16="http://schemas.microsoft.com/office/drawing/2014/main" id="{CF285876-0A56-3864-1718-CFDD528A5661}"/>
              </a:ext>
            </a:extLst>
          </p:cNvPr>
          <p:cNvGrpSpPr/>
          <p:nvPr/>
        </p:nvGrpSpPr>
        <p:grpSpPr>
          <a:xfrm>
            <a:off x="134982" y="2193633"/>
            <a:ext cx="5202034" cy="3136012"/>
            <a:chOff x="134982" y="2193633"/>
            <a:chExt cx="5202034" cy="3136012"/>
          </a:xfrm>
        </p:grpSpPr>
        <p:pic>
          <p:nvPicPr>
            <p:cNvPr id="5" name="Imagem 4">
              <a:extLst>
                <a:ext uri="{FF2B5EF4-FFF2-40B4-BE49-F238E27FC236}">
                  <a16:creationId xmlns:a16="http://schemas.microsoft.com/office/drawing/2014/main" id="{865D3097-9381-F02A-A269-FB35017223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4982" y="2193633"/>
              <a:ext cx="4812550" cy="3136012"/>
            </a:xfrm>
            <a:prstGeom prst="rect">
              <a:avLst/>
            </a:prstGeom>
          </p:spPr>
        </p:pic>
        <p:grpSp>
          <p:nvGrpSpPr>
            <p:cNvPr id="8" name="Agrupar 7">
              <a:extLst>
                <a:ext uri="{FF2B5EF4-FFF2-40B4-BE49-F238E27FC236}">
                  <a16:creationId xmlns:a16="http://schemas.microsoft.com/office/drawing/2014/main" id="{0E295A7D-CCE0-55A2-F707-3F6019EDDCD3}"/>
                </a:ext>
              </a:extLst>
            </p:cNvPr>
            <p:cNvGrpSpPr/>
            <p:nvPr/>
          </p:nvGrpSpPr>
          <p:grpSpPr>
            <a:xfrm>
              <a:off x="4886347" y="3324033"/>
              <a:ext cx="450669" cy="875212"/>
              <a:chOff x="4916605" y="3344091"/>
              <a:chExt cx="450669" cy="875212"/>
            </a:xfrm>
          </p:grpSpPr>
          <p:sp>
            <p:nvSpPr>
              <p:cNvPr id="6" name="Chave Esquerda 5">
                <a:extLst>
                  <a:ext uri="{FF2B5EF4-FFF2-40B4-BE49-F238E27FC236}">
                    <a16:creationId xmlns:a16="http://schemas.microsoft.com/office/drawing/2014/main" id="{F11E673A-E921-26A8-9AC4-02A28B2F66AD}"/>
                  </a:ext>
                </a:extLst>
              </p:cNvPr>
              <p:cNvSpPr/>
              <p:nvPr/>
            </p:nvSpPr>
            <p:spPr>
              <a:xfrm>
                <a:off x="4916605" y="3344091"/>
                <a:ext cx="256287" cy="875212"/>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7" name="CaixaDeTexto 6">
                <a:extLst>
                  <a:ext uri="{FF2B5EF4-FFF2-40B4-BE49-F238E27FC236}">
                    <a16:creationId xmlns:a16="http://schemas.microsoft.com/office/drawing/2014/main" id="{8C727ECC-AAFD-BD0D-89C6-7E3FEA3AA30E}"/>
                  </a:ext>
                </a:extLst>
              </p:cNvPr>
              <p:cNvSpPr txBox="1"/>
              <p:nvPr/>
            </p:nvSpPr>
            <p:spPr>
              <a:xfrm>
                <a:off x="5110987" y="3366198"/>
                <a:ext cx="256287" cy="830997"/>
              </a:xfrm>
              <a:prstGeom prst="rect">
                <a:avLst/>
              </a:prstGeom>
              <a:noFill/>
            </p:spPr>
            <p:txBody>
              <a:bodyPr wrap="square" rtlCol="0">
                <a:spAutoFit/>
              </a:bodyPr>
              <a:lstStyle/>
              <a:p>
                <a:r>
                  <a:rPr lang="pt-BR" sz="2400" b="1" dirty="0"/>
                  <a:t>0</a:t>
                </a:r>
              </a:p>
              <a:p>
                <a:r>
                  <a:rPr lang="pt-BR" sz="2400" b="1" dirty="0"/>
                  <a:t>1</a:t>
                </a:r>
              </a:p>
            </p:txBody>
          </p:sp>
        </p:grpSp>
      </p:grpSp>
    </p:spTree>
    <p:extLst>
      <p:ext uri="{BB962C8B-B14F-4D97-AF65-F5344CB8AC3E}">
        <p14:creationId xmlns:p14="http://schemas.microsoft.com/office/powerpoint/2010/main" val="299138123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CD00B3E-85D7-8B25-6629-4A85FF36133A}"/>
              </a:ext>
            </a:extLst>
          </p:cNvPr>
          <p:cNvSpPr>
            <a:spLocks noGrp="1"/>
          </p:cNvSpPr>
          <p:nvPr>
            <p:ph type="title"/>
          </p:nvPr>
        </p:nvSpPr>
        <p:spPr/>
        <p:txBody>
          <a:bodyPr/>
          <a:lstStyle/>
          <a:p>
            <a:r>
              <a:rPr lang="pt-BR" dirty="0"/>
              <a:t>Exemplo</a:t>
            </a:r>
          </a:p>
        </p:txBody>
      </p:sp>
      <p:sp>
        <p:nvSpPr>
          <p:cNvPr id="3" name="Espaço Reservado para Conteúdo 2">
            <a:extLst>
              <a:ext uri="{FF2B5EF4-FFF2-40B4-BE49-F238E27FC236}">
                <a16:creationId xmlns:a16="http://schemas.microsoft.com/office/drawing/2014/main" id="{9730104F-E6BA-B308-644A-11A7E4939EBD}"/>
              </a:ext>
            </a:extLst>
          </p:cNvPr>
          <p:cNvSpPr>
            <a:spLocks noGrp="1"/>
          </p:cNvSpPr>
          <p:nvPr>
            <p:ph idx="1"/>
          </p:nvPr>
        </p:nvSpPr>
        <p:spPr>
          <a:xfrm>
            <a:off x="838200" y="1825625"/>
            <a:ext cx="11049000" cy="4351338"/>
          </a:xfrm>
        </p:spPr>
        <p:txBody>
          <a:bodyPr/>
          <a:lstStyle/>
          <a:p>
            <a:r>
              <a:rPr lang="pt-BR" dirty="0">
                <a:hlinkClick r:id="rId3"/>
              </a:rPr>
              <a:t>Exemplo: Classificação de imagens com dígitos escritos à mão.</a:t>
            </a:r>
            <a:endParaRPr lang="pt-BR" dirty="0"/>
          </a:p>
        </p:txBody>
      </p:sp>
      <p:pic>
        <p:nvPicPr>
          <p:cNvPr id="2050" name="Picture 2" descr="TensorFlow">
            <a:extLst>
              <a:ext uri="{FF2B5EF4-FFF2-40B4-BE49-F238E27FC236}">
                <a16:creationId xmlns:a16="http://schemas.microsoft.com/office/drawing/2014/main" id="{87B75C17-2A48-E33A-B66B-927CA792D83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39875" y="2923470"/>
            <a:ext cx="4099479" cy="230595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Project Jupyter | Try Jupyter">
            <a:extLst>
              <a:ext uri="{FF2B5EF4-FFF2-40B4-BE49-F238E27FC236}">
                <a16:creationId xmlns:a16="http://schemas.microsoft.com/office/drawing/2014/main" id="{FC70A9A5-A2C7-C005-C6C5-A9FF775654D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03370" y="3167764"/>
            <a:ext cx="3461657" cy="181737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Google Colaboratory Colab - Guía Completa Español - Marketing Branding">
            <a:extLst>
              <a:ext uri="{FF2B5EF4-FFF2-40B4-BE49-F238E27FC236}">
                <a16:creationId xmlns:a16="http://schemas.microsoft.com/office/drawing/2014/main" id="{8A007768-2032-FE11-22C9-9394A0EF02EF}"/>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5865" r="10641"/>
          <a:stretch/>
        </p:blipFill>
        <p:spPr bwMode="auto">
          <a:xfrm>
            <a:off x="8665027" y="2746576"/>
            <a:ext cx="3331071" cy="2659743"/>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T12A01: FUNDAMENTALS OF PYTHON PROGRAMMING (SF) (SYNCHRONOUS E-LEARNING) -  NTUC LearningHub">
            <a:extLst>
              <a:ext uri="{FF2B5EF4-FFF2-40B4-BE49-F238E27FC236}">
                <a16:creationId xmlns:a16="http://schemas.microsoft.com/office/drawing/2014/main" id="{80EDF8DB-E749-8471-3ACA-2FFE3006FC46}"/>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23319" r="20198"/>
          <a:stretch/>
        </p:blipFill>
        <p:spPr bwMode="auto">
          <a:xfrm>
            <a:off x="304800" y="3167764"/>
            <a:ext cx="1894114" cy="1877924"/>
          </a:xfrm>
          <a:prstGeom prst="rect">
            <a:avLst/>
          </a:prstGeom>
          <a:noFill/>
          <a:extLst>
            <a:ext uri="{909E8E84-426E-40DD-AFC4-6F175D3DCCD1}">
              <a14:hiddenFill xmlns:a14="http://schemas.microsoft.com/office/drawing/2010/main">
                <a:solidFill>
                  <a:srgbClr val="FFFFFF"/>
                </a:solidFill>
              </a14:hiddenFill>
            </a:ext>
          </a:extLst>
        </p:spPr>
      </p:pic>
      <p:sp>
        <p:nvSpPr>
          <p:cNvPr id="8" name="Sinal de Adição 7">
            <a:extLst>
              <a:ext uri="{FF2B5EF4-FFF2-40B4-BE49-F238E27FC236}">
                <a16:creationId xmlns:a16="http://schemas.microsoft.com/office/drawing/2014/main" id="{89317CF7-D83C-5980-45A9-863C64A2BE61}"/>
              </a:ext>
            </a:extLst>
          </p:cNvPr>
          <p:cNvSpPr>
            <a:spLocks noChangeAspect="1"/>
          </p:cNvSpPr>
          <p:nvPr/>
        </p:nvSpPr>
        <p:spPr>
          <a:xfrm>
            <a:off x="2198914" y="3535968"/>
            <a:ext cx="468000" cy="468000"/>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Sinal de Adição 9">
            <a:extLst>
              <a:ext uri="{FF2B5EF4-FFF2-40B4-BE49-F238E27FC236}">
                <a16:creationId xmlns:a16="http://schemas.microsoft.com/office/drawing/2014/main" id="{C6DC4B29-EABA-20F7-BB46-C33BEC93E2DD}"/>
              </a:ext>
            </a:extLst>
          </p:cNvPr>
          <p:cNvSpPr>
            <a:spLocks noChangeAspect="1"/>
          </p:cNvSpPr>
          <p:nvPr/>
        </p:nvSpPr>
        <p:spPr>
          <a:xfrm>
            <a:off x="5279613" y="3535968"/>
            <a:ext cx="468000" cy="468000"/>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Sinal de Adição 10">
            <a:extLst>
              <a:ext uri="{FF2B5EF4-FFF2-40B4-BE49-F238E27FC236}">
                <a16:creationId xmlns:a16="http://schemas.microsoft.com/office/drawing/2014/main" id="{FF65B64B-136B-DCC4-8A01-509D3D5CD19F}"/>
              </a:ext>
            </a:extLst>
          </p:cNvPr>
          <p:cNvSpPr>
            <a:spLocks noChangeAspect="1"/>
          </p:cNvSpPr>
          <p:nvPr/>
        </p:nvSpPr>
        <p:spPr>
          <a:xfrm>
            <a:off x="7968386" y="3533294"/>
            <a:ext cx="468000" cy="468000"/>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9496193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755BD9F-A5F9-C006-2D60-3988AFB742AA}"/>
              </a:ext>
            </a:extLst>
          </p:cNvPr>
          <p:cNvSpPr>
            <a:spLocks noGrp="1"/>
          </p:cNvSpPr>
          <p:nvPr>
            <p:ph type="title"/>
          </p:nvPr>
        </p:nvSpPr>
        <p:spPr/>
        <p:txBody>
          <a:bodyPr/>
          <a:lstStyle/>
          <a:p>
            <a:r>
              <a:rPr lang="pt-BR" dirty="0"/>
              <a:t>Atividades</a:t>
            </a:r>
          </a:p>
        </p:txBody>
      </p:sp>
      <p:sp>
        <p:nvSpPr>
          <p:cNvPr id="3" name="Espaço Reservado para Conteúdo 2">
            <a:extLst>
              <a:ext uri="{FF2B5EF4-FFF2-40B4-BE49-F238E27FC236}">
                <a16:creationId xmlns:a16="http://schemas.microsoft.com/office/drawing/2014/main" id="{DE398648-3AD3-9986-3010-6210876DC9B1}"/>
              </a:ext>
            </a:extLst>
          </p:cNvPr>
          <p:cNvSpPr>
            <a:spLocks noGrp="1"/>
          </p:cNvSpPr>
          <p:nvPr>
            <p:ph idx="1"/>
          </p:nvPr>
        </p:nvSpPr>
        <p:spPr/>
        <p:txBody>
          <a:bodyPr/>
          <a:lstStyle/>
          <a:p>
            <a:r>
              <a:rPr lang="pt-BR" dirty="0"/>
              <a:t>Quiz: “</a:t>
            </a:r>
            <a:r>
              <a:rPr lang="pt-BR" b="1" i="1" dirty="0"/>
              <a:t>TP557 – Classificação com </a:t>
            </a:r>
            <a:r>
              <a:rPr lang="pt-BR" b="1" i="1" dirty="0" err="1"/>
              <a:t>DNNs</a:t>
            </a:r>
            <a:r>
              <a:rPr lang="pt-BR" dirty="0"/>
              <a:t>”.</a:t>
            </a:r>
          </a:p>
          <a:p>
            <a:r>
              <a:rPr lang="pt-BR" dirty="0"/>
              <a:t>Exercício: </a:t>
            </a:r>
            <a:r>
              <a:rPr lang="pt-BR" dirty="0">
                <a:hlinkClick r:id="rId3"/>
              </a:rPr>
              <a:t>Detecção de peças de roupa</a:t>
            </a:r>
            <a:endParaRPr lang="pt-BR" dirty="0"/>
          </a:p>
        </p:txBody>
      </p:sp>
    </p:spTree>
    <p:extLst>
      <p:ext uri="{BB962C8B-B14F-4D97-AF65-F5344CB8AC3E}">
        <p14:creationId xmlns:p14="http://schemas.microsoft.com/office/powerpoint/2010/main" val="291852029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32666AC8-2E17-4DB4-B0F5-60C640CCFD2E}"/>
              </a:ext>
            </a:extLst>
          </p:cNvPr>
          <p:cNvSpPr txBox="1">
            <a:spLocks/>
          </p:cNvSpPr>
          <p:nvPr/>
        </p:nvSpPr>
        <p:spPr>
          <a:xfrm>
            <a:off x="1431533" y="2720526"/>
            <a:ext cx="9144000" cy="10295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6600" dirty="0"/>
              <a:t>Perguntas?</a:t>
            </a:r>
            <a:endParaRPr lang="pt-BR" sz="6600" b="1" i="1" dirty="0"/>
          </a:p>
        </p:txBody>
      </p:sp>
    </p:spTree>
    <p:extLst>
      <p:ext uri="{BB962C8B-B14F-4D97-AF65-F5344CB8AC3E}">
        <p14:creationId xmlns:p14="http://schemas.microsoft.com/office/powerpoint/2010/main" val="197598151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32666AC8-2E17-4DB4-B0F5-60C640CCFD2E}"/>
              </a:ext>
            </a:extLst>
          </p:cNvPr>
          <p:cNvSpPr txBox="1">
            <a:spLocks/>
          </p:cNvSpPr>
          <p:nvPr/>
        </p:nvSpPr>
        <p:spPr>
          <a:xfrm>
            <a:off x="1431533" y="2720526"/>
            <a:ext cx="9144000" cy="10295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6600" dirty="0"/>
              <a:t>Obrigado!</a:t>
            </a:r>
            <a:endParaRPr lang="pt-BR" sz="6600" b="1" i="1" dirty="0"/>
          </a:p>
        </p:txBody>
      </p:sp>
    </p:spTree>
    <p:extLst>
      <p:ext uri="{BB962C8B-B14F-4D97-AF65-F5344CB8AC3E}">
        <p14:creationId xmlns:p14="http://schemas.microsoft.com/office/powerpoint/2010/main" val="59914587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ta: Pentágono 3">
            <a:extLst>
              <a:ext uri="{FF2B5EF4-FFF2-40B4-BE49-F238E27FC236}">
                <a16:creationId xmlns:a16="http://schemas.microsoft.com/office/drawing/2014/main" id="{0A91AC10-E282-CA81-5D85-CE3B5BD55057}"/>
              </a:ext>
            </a:extLst>
          </p:cNvPr>
          <p:cNvSpPr/>
          <p:nvPr/>
        </p:nvSpPr>
        <p:spPr>
          <a:xfrm>
            <a:off x="838200" y="2370227"/>
            <a:ext cx="1511167" cy="837398"/>
          </a:xfrm>
          <a:prstGeom prst="homePlat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Coletar</a:t>
            </a:r>
          </a:p>
          <a:p>
            <a:pPr algn="ctr"/>
            <a:r>
              <a:rPr lang="pt-BR" dirty="0"/>
              <a:t>Dados</a:t>
            </a:r>
          </a:p>
        </p:txBody>
      </p:sp>
      <p:sp>
        <p:nvSpPr>
          <p:cNvPr id="5" name="Seta: Divisa 4">
            <a:extLst>
              <a:ext uri="{FF2B5EF4-FFF2-40B4-BE49-F238E27FC236}">
                <a16:creationId xmlns:a16="http://schemas.microsoft.com/office/drawing/2014/main" id="{BDF45C15-28DC-0D85-7A62-F31D040E0DF5}"/>
              </a:ext>
            </a:extLst>
          </p:cNvPr>
          <p:cNvSpPr/>
          <p:nvPr/>
        </p:nvSpPr>
        <p:spPr>
          <a:xfrm>
            <a:off x="3196390" y="2370227"/>
            <a:ext cx="1915428" cy="837398"/>
          </a:xfrm>
          <a:prstGeom prst="chevron">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Pré-Processamento</a:t>
            </a:r>
          </a:p>
        </p:txBody>
      </p:sp>
      <p:sp>
        <p:nvSpPr>
          <p:cNvPr id="6" name="Seta: Divisa 5">
            <a:extLst>
              <a:ext uri="{FF2B5EF4-FFF2-40B4-BE49-F238E27FC236}">
                <a16:creationId xmlns:a16="http://schemas.microsoft.com/office/drawing/2014/main" id="{90B29B91-B63C-EEE1-FAD0-4710AE58EBEB}"/>
              </a:ext>
            </a:extLst>
          </p:cNvPr>
          <p:cNvSpPr/>
          <p:nvPr/>
        </p:nvSpPr>
        <p:spPr>
          <a:xfrm>
            <a:off x="2060613" y="2370227"/>
            <a:ext cx="1424540" cy="837398"/>
          </a:xfrm>
          <a:prstGeom prst="chevron">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EDA</a:t>
            </a:r>
          </a:p>
        </p:txBody>
      </p:sp>
      <p:sp>
        <p:nvSpPr>
          <p:cNvPr id="7" name="Seta: Divisa 6">
            <a:extLst>
              <a:ext uri="{FF2B5EF4-FFF2-40B4-BE49-F238E27FC236}">
                <a16:creationId xmlns:a16="http://schemas.microsoft.com/office/drawing/2014/main" id="{E88395D2-0E86-3CF4-0E91-189C3140D18F}"/>
              </a:ext>
            </a:extLst>
          </p:cNvPr>
          <p:cNvSpPr/>
          <p:nvPr/>
        </p:nvSpPr>
        <p:spPr>
          <a:xfrm>
            <a:off x="4880811" y="2370227"/>
            <a:ext cx="1835915" cy="837398"/>
          </a:xfrm>
          <a:prstGeom prst="chevron">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Projetar  modelo</a:t>
            </a:r>
          </a:p>
        </p:txBody>
      </p:sp>
      <p:sp>
        <p:nvSpPr>
          <p:cNvPr id="8" name="Seta: Divisa 7">
            <a:extLst>
              <a:ext uri="{FF2B5EF4-FFF2-40B4-BE49-F238E27FC236}">
                <a16:creationId xmlns:a16="http://schemas.microsoft.com/office/drawing/2014/main" id="{478D29D8-5C9D-C4C4-5A13-3FA7E822B0E1}"/>
              </a:ext>
            </a:extLst>
          </p:cNvPr>
          <p:cNvSpPr/>
          <p:nvPr/>
        </p:nvSpPr>
        <p:spPr>
          <a:xfrm>
            <a:off x="6414751" y="2370227"/>
            <a:ext cx="1769654" cy="837398"/>
          </a:xfrm>
          <a:prstGeom prst="chevron">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Treinar  modelo</a:t>
            </a:r>
          </a:p>
        </p:txBody>
      </p:sp>
      <p:sp>
        <p:nvSpPr>
          <p:cNvPr id="9" name="Seta: Divisa 8">
            <a:extLst>
              <a:ext uri="{FF2B5EF4-FFF2-40B4-BE49-F238E27FC236}">
                <a16:creationId xmlns:a16="http://schemas.microsoft.com/office/drawing/2014/main" id="{64161CE0-5778-6CBB-C9DE-614ED39F85C5}"/>
              </a:ext>
            </a:extLst>
          </p:cNvPr>
          <p:cNvSpPr/>
          <p:nvPr/>
        </p:nvSpPr>
        <p:spPr>
          <a:xfrm>
            <a:off x="7889055" y="2370227"/>
            <a:ext cx="1835915" cy="837398"/>
          </a:xfrm>
          <a:prstGeom prst="chevron">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Avaliar e otimizar</a:t>
            </a:r>
          </a:p>
        </p:txBody>
      </p:sp>
      <p:sp>
        <p:nvSpPr>
          <p:cNvPr id="10" name="Seta: Divisa 9">
            <a:extLst>
              <a:ext uri="{FF2B5EF4-FFF2-40B4-BE49-F238E27FC236}">
                <a16:creationId xmlns:a16="http://schemas.microsoft.com/office/drawing/2014/main" id="{4F026134-5A50-CA17-9E2A-885D244125CC}"/>
              </a:ext>
            </a:extLst>
          </p:cNvPr>
          <p:cNvSpPr/>
          <p:nvPr/>
        </p:nvSpPr>
        <p:spPr>
          <a:xfrm>
            <a:off x="9429588" y="2370227"/>
            <a:ext cx="2014837" cy="837398"/>
          </a:xfrm>
          <a:prstGeom prst="chevron">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Inferência</a:t>
            </a:r>
          </a:p>
        </p:txBody>
      </p:sp>
    </p:spTree>
    <p:extLst>
      <p:ext uri="{BB962C8B-B14F-4D97-AF65-F5344CB8AC3E}">
        <p14:creationId xmlns:p14="http://schemas.microsoft.com/office/powerpoint/2010/main" val="11410647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Agrupar 3">
            <a:extLst>
              <a:ext uri="{FF2B5EF4-FFF2-40B4-BE49-F238E27FC236}">
                <a16:creationId xmlns:a16="http://schemas.microsoft.com/office/drawing/2014/main" id="{6E771C27-6008-834A-908F-0566F3043887}"/>
              </a:ext>
            </a:extLst>
          </p:cNvPr>
          <p:cNvGrpSpPr/>
          <p:nvPr/>
        </p:nvGrpSpPr>
        <p:grpSpPr>
          <a:xfrm>
            <a:off x="3705225" y="2845272"/>
            <a:ext cx="4577263" cy="3036592"/>
            <a:chOff x="983980" y="3614532"/>
            <a:chExt cx="4577263" cy="3036592"/>
          </a:xfrm>
        </p:grpSpPr>
        <p:sp>
          <p:nvSpPr>
            <p:cNvPr id="5" name="Elipse 4">
              <a:extLst>
                <a:ext uri="{FF2B5EF4-FFF2-40B4-BE49-F238E27FC236}">
                  <a16:creationId xmlns:a16="http://schemas.microsoft.com/office/drawing/2014/main" id="{0CFD4431-5218-D580-6815-2507B4D5D106}"/>
                </a:ext>
              </a:extLst>
            </p:cNvPr>
            <p:cNvSpPr/>
            <p:nvPr/>
          </p:nvSpPr>
          <p:spPr>
            <a:xfrm>
              <a:off x="3328962" y="3756976"/>
              <a:ext cx="566057" cy="566057"/>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 name="Elipse 5">
              <a:extLst>
                <a:ext uri="{FF2B5EF4-FFF2-40B4-BE49-F238E27FC236}">
                  <a16:creationId xmlns:a16="http://schemas.microsoft.com/office/drawing/2014/main" id="{9752A1B8-8C7F-8C9C-E913-AB6B3DA332B6}"/>
                </a:ext>
              </a:extLst>
            </p:cNvPr>
            <p:cNvSpPr/>
            <p:nvPr/>
          </p:nvSpPr>
          <p:spPr>
            <a:xfrm>
              <a:off x="3328961" y="4526233"/>
              <a:ext cx="566057" cy="566057"/>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 name="Elipse 6">
              <a:extLst>
                <a:ext uri="{FF2B5EF4-FFF2-40B4-BE49-F238E27FC236}">
                  <a16:creationId xmlns:a16="http://schemas.microsoft.com/office/drawing/2014/main" id="{F2FE192C-98EE-EDEF-4D28-4E40F0DB2A93}"/>
                </a:ext>
              </a:extLst>
            </p:cNvPr>
            <p:cNvSpPr/>
            <p:nvPr/>
          </p:nvSpPr>
          <p:spPr>
            <a:xfrm>
              <a:off x="3328961" y="5305650"/>
              <a:ext cx="566057" cy="566057"/>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 name="Elipse 7">
              <a:extLst>
                <a:ext uri="{FF2B5EF4-FFF2-40B4-BE49-F238E27FC236}">
                  <a16:creationId xmlns:a16="http://schemas.microsoft.com/office/drawing/2014/main" id="{6DD8F24E-A6CB-ED31-5472-BBDFDA5BC56C}"/>
                </a:ext>
              </a:extLst>
            </p:cNvPr>
            <p:cNvSpPr/>
            <p:nvPr/>
          </p:nvSpPr>
          <p:spPr>
            <a:xfrm>
              <a:off x="3328961" y="6085067"/>
              <a:ext cx="566057" cy="566057"/>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 name="Elipse 8">
              <a:extLst>
                <a:ext uri="{FF2B5EF4-FFF2-40B4-BE49-F238E27FC236}">
                  <a16:creationId xmlns:a16="http://schemas.microsoft.com/office/drawing/2014/main" id="{F41DD2C4-BFE5-CEFA-BC5A-7F9EBEC8AB4E}"/>
                </a:ext>
              </a:extLst>
            </p:cNvPr>
            <p:cNvSpPr/>
            <p:nvPr/>
          </p:nvSpPr>
          <p:spPr>
            <a:xfrm>
              <a:off x="4389392" y="4524905"/>
              <a:ext cx="566057" cy="566057"/>
            </a:xfrm>
            <a:prstGeom prst="ellipse">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0" name="Elipse 9">
              <a:extLst>
                <a:ext uri="{FF2B5EF4-FFF2-40B4-BE49-F238E27FC236}">
                  <a16:creationId xmlns:a16="http://schemas.microsoft.com/office/drawing/2014/main" id="{C210939B-8B18-0A46-BE32-3D8EEE86B11A}"/>
                </a:ext>
              </a:extLst>
            </p:cNvPr>
            <p:cNvSpPr/>
            <p:nvPr/>
          </p:nvSpPr>
          <p:spPr>
            <a:xfrm>
              <a:off x="2123189" y="3756976"/>
              <a:ext cx="566057" cy="566057"/>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1" name="Elipse 10">
              <a:extLst>
                <a:ext uri="{FF2B5EF4-FFF2-40B4-BE49-F238E27FC236}">
                  <a16:creationId xmlns:a16="http://schemas.microsoft.com/office/drawing/2014/main" id="{F7662BEB-649D-AD8B-CF95-C82C02E635AE}"/>
                </a:ext>
              </a:extLst>
            </p:cNvPr>
            <p:cNvSpPr/>
            <p:nvPr/>
          </p:nvSpPr>
          <p:spPr>
            <a:xfrm>
              <a:off x="2127901" y="4526230"/>
              <a:ext cx="566057" cy="566057"/>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2" name="Elipse 11">
              <a:extLst>
                <a:ext uri="{FF2B5EF4-FFF2-40B4-BE49-F238E27FC236}">
                  <a16:creationId xmlns:a16="http://schemas.microsoft.com/office/drawing/2014/main" id="{67011BFB-49F5-CD3F-93ED-CB098AA87C21}"/>
                </a:ext>
              </a:extLst>
            </p:cNvPr>
            <p:cNvSpPr/>
            <p:nvPr/>
          </p:nvSpPr>
          <p:spPr>
            <a:xfrm>
              <a:off x="2123189" y="5303324"/>
              <a:ext cx="566057" cy="566057"/>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cxnSp>
          <p:nvCxnSpPr>
            <p:cNvPr id="13" name="Conector de Seta Reta 12">
              <a:extLst>
                <a:ext uri="{FF2B5EF4-FFF2-40B4-BE49-F238E27FC236}">
                  <a16:creationId xmlns:a16="http://schemas.microsoft.com/office/drawing/2014/main" id="{9346103E-D959-D950-B6CB-535E0BD740B3}"/>
                </a:ext>
              </a:extLst>
            </p:cNvPr>
            <p:cNvCxnSpPr>
              <a:stCxn id="10" idx="6"/>
              <a:endCxn id="5" idx="2"/>
            </p:cNvCxnSpPr>
            <p:nvPr/>
          </p:nvCxnSpPr>
          <p:spPr>
            <a:xfrm>
              <a:off x="2689246" y="4040005"/>
              <a:ext cx="63971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Conector de Seta Reta 13">
              <a:extLst>
                <a:ext uri="{FF2B5EF4-FFF2-40B4-BE49-F238E27FC236}">
                  <a16:creationId xmlns:a16="http://schemas.microsoft.com/office/drawing/2014/main" id="{2E42C36E-BAFA-CE29-BD39-5EA577FC7144}"/>
                </a:ext>
              </a:extLst>
            </p:cNvPr>
            <p:cNvCxnSpPr>
              <a:stCxn id="10" idx="6"/>
              <a:endCxn id="6" idx="2"/>
            </p:cNvCxnSpPr>
            <p:nvPr/>
          </p:nvCxnSpPr>
          <p:spPr>
            <a:xfrm>
              <a:off x="2689246" y="4040005"/>
              <a:ext cx="639715" cy="7692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Conector de Seta Reta 14">
              <a:extLst>
                <a:ext uri="{FF2B5EF4-FFF2-40B4-BE49-F238E27FC236}">
                  <a16:creationId xmlns:a16="http://schemas.microsoft.com/office/drawing/2014/main" id="{50832826-EA67-3BB4-454D-6AF8EA337667}"/>
                </a:ext>
              </a:extLst>
            </p:cNvPr>
            <p:cNvCxnSpPr>
              <a:stCxn id="10" idx="6"/>
              <a:endCxn id="7" idx="2"/>
            </p:cNvCxnSpPr>
            <p:nvPr/>
          </p:nvCxnSpPr>
          <p:spPr>
            <a:xfrm>
              <a:off x="2689246" y="4040005"/>
              <a:ext cx="639715" cy="15486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Conector de Seta Reta 15">
              <a:extLst>
                <a:ext uri="{FF2B5EF4-FFF2-40B4-BE49-F238E27FC236}">
                  <a16:creationId xmlns:a16="http://schemas.microsoft.com/office/drawing/2014/main" id="{44A47E87-8A1E-4909-2EED-C0C6C0897925}"/>
                </a:ext>
              </a:extLst>
            </p:cNvPr>
            <p:cNvCxnSpPr>
              <a:stCxn id="10" idx="6"/>
              <a:endCxn id="8" idx="2"/>
            </p:cNvCxnSpPr>
            <p:nvPr/>
          </p:nvCxnSpPr>
          <p:spPr>
            <a:xfrm>
              <a:off x="2689246" y="4040005"/>
              <a:ext cx="639715" cy="23280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Conector de Seta Reta 16">
              <a:extLst>
                <a:ext uri="{FF2B5EF4-FFF2-40B4-BE49-F238E27FC236}">
                  <a16:creationId xmlns:a16="http://schemas.microsoft.com/office/drawing/2014/main" id="{8E6ED919-8710-6F7C-1832-A18E89B66438}"/>
                </a:ext>
              </a:extLst>
            </p:cNvPr>
            <p:cNvCxnSpPr>
              <a:stCxn id="11" idx="6"/>
              <a:endCxn id="5" idx="2"/>
            </p:cNvCxnSpPr>
            <p:nvPr/>
          </p:nvCxnSpPr>
          <p:spPr>
            <a:xfrm flipV="1">
              <a:off x="2693958" y="4040005"/>
              <a:ext cx="635004" cy="7692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Conector de Seta Reta 17">
              <a:extLst>
                <a:ext uri="{FF2B5EF4-FFF2-40B4-BE49-F238E27FC236}">
                  <a16:creationId xmlns:a16="http://schemas.microsoft.com/office/drawing/2014/main" id="{3920C5AD-2EE3-6071-C0FE-74B8C869AECE}"/>
                </a:ext>
              </a:extLst>
            </p:cNvPr>
            <p:cNvCxnSpPr>
              <a:stCxn id="12" idx="6"/>
              <a:endCxn id="6" idx="2"/>
            </p:cNvCxnSpPr>
            <p:nvPr/>
          </p:nvCxnSpPr>
          <p:spPr>
            <a:xfrm flipV="1">
              <a:off x="2689246" y="4809262"/>
              <a:ext cx="639715" cy="7770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Conector de Seta Reta 18">
              <a:extLst>
                <a:ext uri="{FF2B5EF4-FFF2-40B4-BE49-F238E27FC236}">
                  <a16:creationId xmlns:a16="http://schemas.microsoft.com/office/drawing/2014/main" id="{67BEBF01-FCD5-240B-9299-FE71CABB9C53}"/>
                </a:ext>
              </a:extLst>
            </p:cNvPr>
            <p:cNvCxnSpPr>
              <a:stCxn id="11" idx="6"/>
              <a:endCxn id="6" idx="2"/>
            </p:cNvCxnSpPr>
            <p:nvPr/>
          </p:nvCxnSpPr>
          <p:spPr>
            <a:xfrm>
              <a:off x="2693958" y="4809259"/>
              <a:ext cx="635003" cy="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Conector de Seta Reta 19">
              <a:extLst>
                <a:ext uri="{FF2B5EF4-FFF2-40B4-BE49-F238E27FC236}">
                  <a16:creationId xmlns:a16="http://schemas.microsoft.com/office/drawing/2014/main" id="{94C499EA-022B-DE74-9A29-CE2EF6A851EE}"/>
                </a:ext>
              </a:extLst>
            </p:cNvPr>
            <p:cNvCxnSpPr>
              <a:stCxn id="11" idx="6"/>
              <a:endCxn id="7" idx="2"/>
            </p:cNvCxnSpPr>
            <p:nvPr/>
          </p:nvCxnSpPr>
          <p:spPr>
            <a:xfrm>
              <a:off x="2693958" y="4809259"/>
              <a:ext cx="635003" cy="7794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Conector de Seta Reta 20">
              <a:extLst>
                <a:ext uri="{FF2B5EF4-FFF2-40B4-BE49-F238E27FC236}">
                  <a16:creationId xmlns:a16="http://schemas.microsoft.com/office/drawing/2014/main" id="{501A0507-A2A6-357D-D6C8-B7C1DDFAF452}"/>
                </a:ext>
              </a:extLst>
            </p:cNvPr>
            <p:cNvCxnSpPr>
              <a:stCxn id="11" idx="6"/>
              <a:endCxn id="8" idx="2"/>
            </p:cNvCxnSpPr>
            <p:nvPr/>
          </p:nvCxnSpPr>
          <p:spPr>
            <a:xfrm>
              <a:off x="2693958" y="4809259"/>
              <a:ext cx="635003" cy="15588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Conector de Seta Reta 21">
              <a:extLst>
                <a:ext uri="{FF2B5EF4-FFF2-40B4-BE49-F238E27FC236}">
                  <a16:creationId xmlns:a16="http://schemas.microsoft.com/office/drawing/2014/main" id="{68B02824-7996-A26E-7814-551D4C7D5571}"/>
                </a:ext>
              </a:extLst>
            </p:cNvPr>
            <p:cNvCxnSpPr>
              <a:stCxn id="12" idx="6"/>
              <a:endCxn id="5" idx="2"/>
            </p:cNvCxnSpPr>
            <p:nvPr/>
          </p:nvCxnSpPr>
          <p:spPr>
            <a:xfrm flipV="1">
              <a:off x="2689246" y="4040005"/>
              <a:ext cx="639716" cy="15463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Conector de Seta Reta 22">
              <a:extLst>
                <a:ext uri="{FF2B5EF4-FFF2-40B4-BE49-F238E27FC236}">
                  <a16:creationId xmlns:a16="http://schemas.microsoft.com/office/drawing/2014/main" id="{C4BD2CEE-5375-68B2-378F-5C00E62435F6}"/>
                </a:ext>
              </a:extLst>
            </p:cNvPr>
            <p:cNvCxnSpPr>
              <a:stCxn id="12" idx="6"/>
              <a:endCxn id="7" idx="2"/>
            </p:cNvCxnSpPr>
            <p:nvPr/>
          </p:nvCxnSpPr>
          <p:spPr>
            <a:xfrm>
              <a:off x="2689246" y="5586353"/>
              <a:ext cx="639715" cy="23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Conector de Seta Reta 23">
              <a:extLst>
                <a:ext uri="{FF2B5EF4-FFF2-40B4-BE49-F238E27FC236}">
                  <a16:creationId xmlns:a16="http://schemas.microsoft.com/office/drawing/2014/main" id="{6F7F1C14-7872-5B2C-33C1-7DD84E0A5FF8}"/>
                </a:ext>
              </a:extLst>
            </p:cNvPr>
            <p:cNvCxnSpPr>
              <a:stCxn id="12" idx="6"/>
              <a:endCxn id="8" idx="2"/>
            </p:cNvCxnSpPr>
            <p:nvPr/>
          </p:nvCxnSpPr>
          <p:spPr>
            <a:xfrm>
              <a:off x="2689246" y="5586353"/>
              <a:ext cx="639715" cy="781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Conector de Seta Reta 24">
              <a:extLst>
                <a:ext uri="{FF2B5EF4-FFF2-40B4-BE49-F238E27FC236}">
                  <a16:creationId xmlns:a16="http://schemas.microsoft.com/office/drawing/2014/main" id="{FC0C660E-B5B1-8F2E-137A-4CB5F33D7D91}"/>
                </a:ext>
              </a:extLst>
            </p:cNvPr>
            <p:cNvCxnSpPr>
              <a:cxnSpLocks/>
              <a:stCxn id="28" idx="3"/>
              <a:endCxn id="10" idx="2"/>
            </p:cNvCxnSpPr>
            <p:nvPr/>
          </p:nvCxnSpPr>
          <p:spPr>
            <a:xfrm flipV="1">
              <a:off x="1547919" y="4040005"/>
              <a:ext cx="575270" cy="3979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Conector reto 25">
              <a:extLst>
                <a:ext uri="{FF2B5EF4-FFF2-40B4-BE49-F238E27FC236}">
                  <a16:creationId xmlns:a16="http://schemas.microsoft.com/office/drawing/2014/main" id="{274442FB-A168-36DA-481C-34E036872293}"/>
                </a:ext>
              </a:extLst>
            </p:cNvPr>
            <p:cNvCxnSpPr>
              <a:cxnSpLocks/>
              <a:stCxn id="35" idx="3"/>
              <a:endCxn id="11" idx="2"/>
            </p:cNvCxnSpPr>
            <p:nvPr/>
          </p:nvCxnSpPr>
          <p:spPr>
            <a:xfrm flipV="1">
              <a:off x="1504691" y="4809259"/>
              <a:ext cx="623210" cy="1133997"/>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7" name="Conector de Seta Reta 26">
              <a:extLst>
                <a:ext uri="{FF2B5EF4-FFF2-40B4-BE49-F238E27FC236}">
                  <a16:creationId xmlns:a16="http://schemas.microsoft.com/office/drawing/2014/main" id="{10A62DAB-494B-EE08-7864-F9C58DB7CBDC}"/>
                </a:ext>
              </a:extLst>
            </p:cNvPr>
            <p:cNvCxnSpPr>
              <a:cxnSpLocks/>
              <a:stCxn id="9" idx="6"/>
            </p:cNvCxnSpPr>
            <p:nvPr/>
          </p:nvCxnSpPr>
          <p:spPr>
            <a:xfrm flipV="1">
              <a:off x="4955449" y="4806772"/>
              <a:ext cx="257585" cy="11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8" name="CaixaDeTexto 27">
                  <a:extLst>
                    <a:ext uri="{FF2B5EF4-FFF2-40B4-BE49-F238E27FC236}">
                      <a16:creationId xmlns:a16="http://schemas.microsoft.com/office/drawing/2014/main" id="{3F5AE126-0FCE-B221-5292-CB4564BB399D}"/>
                    </a:ext>
                  </a:extLst>
                </p:cNvPr>
                <p:cNvSpPr txBox="1"/>
                <p:nvPr/>
              </p:nvSpPr>
              <p:spPr>
                <a:xfrm>
                  <a:off x="1165380" y="4253294"/>
                  <a:ext cx="38253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oMath>
                    </m:oMathPara>
                  </a14:m>
                  <a:endParaRPr lang="pt-BR" dirty="0"/>
                </a:p>
              </p:txBody>
            </p:sp>
          </mc:Choice>
          <mc:Fallback xmlns="">
            <p:sp>
              <p:nvSpPr>
                <p:cNvPr id="28" name="CaixaDeTexto 27">
                  <a:extLst>
                    <a:ext uri="{FF2B5EF4-FFF2-40B4-BE49-F238E27FC236}">
                      <a16:creationId xmlns:a16="http://schemas.microsoft.com/office/drawing/2014/main" id="{3F5AE126-0FCE-B221-5292-CB4564BB399D}"/>
                    </a:ext>
                  </a:extLst>
                </p:cNvPr>
                <p:cNvSpPr txBox="1">
                  <a:spLocks noRot="1" noChangeAspect="1" noMove="1" noResize="1" noEditPoints="1" noAdjustHandles="1" noChangeArrowheads="1" noChangeShapeType="1" noTextEdit="1"/>
                </p:cNvSpPr>
                <p:nvPr/>
              </p:nvSpPr>
              <p:spPr>
                <a:xfrm>
                  <a:off x="1165380" y="4253294"/>
                  <a:ext cx="382539" cy="369332"/>
                </a:xfrm>
                <a:prstGeom prst="rect">
                  <a:avLst/>
                </a:prstGeom>
                <a:blipFill>
                  <a:blip r:embed="rId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9" name="CaixaDeTexto 28">
                  <a:extLst>
                    <a:ext uri="{FF2B5EF4-FFF2-40B4-BE49-F238E27FC236}">
                      <a16:creationId xmlns:a16="http://schemas.microsoft.com/office/drawing/2014/main" id="{FE6D6893-7176-5CDD-98DC-6B7D0F0143EB}"/>
                    </a:ext>
                  </a:extLst>
                </p:cNvPr>
                <p:cNvSpPr txBox="1"/>
                <p:nvPr/>
              </p:nvSpPr>
              <p:spPr>
                <a:xfrm>
                  <a:off x="1128276" y="5001341"/>
                  <a:ext cx="37029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oMath>
                    </m:oMathPara>
                  </a14:m>
                  <a:endParaRPr lang="pt-BR" dirty="0"/>
                </a:p>
              </p:txBody>
            </p:sp>
          </mc:Choice>
          <mc:Fallback xmlns="">
            <p:sp>
              <p:nvSpPr>
                <p:cNvPr id="29" name="CaixaDeTexto 28">
                  <a:extLst>
                    <a:ext uri="{FF2B5EF4-FFF2-40B4-BE49-F238E27FC236}">
                      <a16:creationId xmlns:a16="http://schemas.microsoft.com/office/drawing/2014/main" id="{FE6D6893-7176-5CDD-98DC-6B7D0F0143EB}"/>
                    </a:ext>
                  </a:extLst>
                </p:cNvPr>
                <p:cNvSpPr txBox="1">
                  <a:spLocks noRot="1" noChangeAspect="1" noMove="1" noResize="1" noEditPoints="1" noAdjustHandles="1" noChangeArrowheads="1" noChangeShapeType="1" noTextEdit="1"/>
                </p:cNvSpPr>
                <p:nvPr/>
              </p:nvSpPr>
              <p:spPr>
                <a:xfrm>
                  <a:off x="1128276" y="5001341"/>
                  <a:ext cx="370290" cy="369332"/>
                </a:xfrm>
                <a:prstGeom prst="rect">
                  <a:avLst/>
                </a:prstGeom>
                <a:blipFill>
                  <a:blip r:embed="rId3"/>
                  <a:stretch>
                    <a:fillRect/>
                  </a:stretch>
                </a:blipFill>
              </p:spPr>
              <p:txBody>
                <a:bodyPr/>
                <a:lstStyle/>
                <a:p>
                  <a:r>
                    <a:rPr lang="pt-BR">
                      <a:noFill/>
                    </a:rPr>
                    <a:t> </a:t>
                  </a:r>
                </a:p>
              </p:txBody>
            </p:sp>
          </mc:Fallback>
        </mc:AlternateContent>
        <p:sp>
          <p:nvSpPr>
            <p:cNvPr id="30" name="Elipse 29">
              <a:extLst>
                <a:ext uri="{FF2B5EF4-FFF2-40B4-BE49-F238E27FC236}">
                  <a16:creationId xmlns:a16="http://schemas.microsoft.com/office/drawing/2014/main" id="{7FA78164-6264-BAF7-2536-A6CF324AAF9E}"/>
                </a:ext>
              </a:extLst>
            </p:cNvPr>
            <p:cNvSpPr/>
            <p:nvPr/>
          </p:nvSpPr>
          <p:spPr>
            <a:xfrm>
              <a:off x="2130257" y="6080416"/>
              <a:ext cx="566057" cy="566057"/>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cxnSp>
          <p:nvCxnSpPr>
            <p:cNvPr id="31" name="Conector de Seta Reta 30">
              <a:extLst>
                <a:ext uri="{FF2B5EF4-FFF2-40B4-BE49-F238E27FC236}">
                  <a16:creationId xmlns:a16="http://schemas.microsoft.com/office/drawing/2014/main" id="{72E7601B-70B4-D74F-1308-577D43F58BCD}"/>
                </a:ext>
              </a:extLst>
            </p:cNvPr>
            <p:cNvCxnSpPr>
              <a:stCxn id="30" idx="6"/>
              <a:endCxn id="8" idx="2"/>
            </p:cNvCxnSpPr>
            <p:nvPr/>
          </p:nvCxnSpPr>
          <p:spPr>
            <a:xfrm>
              <a:off x="2696314" y="6363445"/>
              <a:ext cx="632647" cy="46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Conector de Seta Reta 31">
              <a:extLst>
                <a:ext uri="{FF2B5EF4-FFF2-40B4-BE49-F238E27FC236}">
                  <a16:creationId xmlns:a16="http://schemas.microsoft.com/office/drawing/2014/main" id="{2B1361B3-9ACB-6F39-3D1C-148E16059D59}"/>
                </a:ext>
              </a:extLst>
            </p:cNvPr>
            <p:cNvCxnSpPr>
              <a:stCxn id="30" idx="6"/>
              <a:endCxn id="7" idx="2"/>
            </p:cNvCxnSpPr>
            <p:nvPr/>
          </p:nvCxnSpPr>
          <p:spPr>
            <a:xfrm flipV="1">
              <a:off x="2696314" y="5588679"/>
              <a:ext cx="632647" cy="7747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Conector de Seta Reta 32">
              <a:extLst>
                <a:ext uri="{FF2B5EF4-FFF2-40B4-BE49-F238E27FC236}">
                  <a16:creationId xmlns:a16="http://schemas.microsoft.com/office/drawing/2014/main" id="{14EEC301-3115-4634-EBA3-FC9C00EB7E97}"/>
                </a:ext>
              </a:extLst>
            </p:cNvPr>
            <p:cNvCxnSpPr>
              <a:stCxn id="30" idx="6"/>
              <a:endCxn id="6" idx="2"/>
            </p:cNvCxnSpPr>
            <p:nvPr/>
          </p:nvCxnSpPr>
          <p:spPr>
            <a:xfrm flipV="1">
              <a:off x="2696314" y="4809262"/>
              <a:ext cx="632647" cy="15541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Conector de Seta Reta 33">
              <a:extLst>
                <a:ext uri="{FF2B5EF4-FFF2-40B4-BE49-F238E27FC236}">
                  <a16:creationId xmlns:a16="http://schemas.microsoft.com/office/drawing/2014/main" id="{25D7B743-86FA-6087-B4DD-30AFAF6A6248}"/>
                </a:ext>
              </a:extLst>
            </p:cNvPr>
            <p:cNvCxnSpPr>
              <a:stCxn id="30" idx="6"/>
              <a:endCxn id="5" idx="2"/>
            </p:cNvCxnSpPr>
            <p:nvPr/>
          </p:nvCxnSpPr>
          <p:spPr>
            <a:xfrm flipV="1">
              <a:off x="2696314" y="4040005"/>
              <a:ext cx="632648" cy="23234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CaixaDeTexto 34">
                  <a:extLst>
                    <a:ext uri="{FF2B5EF4-FFF2-40B4-BE49-F238E27FC236}">
                      <a16:creationId xmlns:a16="http://schemas.microsoft.com/office/drawing/2014/main" id="{FF647779-0E16-8E2A-4D70-B1ED8994C819}"/>
                    </a:ext>
                  </a:extLst>
                </p:cNvPr>
                <p:cNvSpPr txBox="1"/>
                <p:nvPr/>
              </p:nvSpPr>
              <p:spPr>
                <a:xfrm>
                  <a:off x="1122151" y="5758590"/>
                  <a:ext cx="38254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𝐾</m:t>
                            </m:r>
                          </m:sub>
                        </m:sSub>
                      </m:oMath>
                    </m:oMathPara>
                  </a14:m>
                  <a:endParaRPr lang="pt-BR" dirty="0"/>
                </a:p>
              </p:txBody>
            </p:sp>
          </mc:Choice>
          <mc:Fallback xmlns="">
            <p:sp>
              <p:nvSpPr>
                <p:cNvPr id="35" name="CaixaDeTexto 34">
                  <a:extLst>
                    <a:ext uri="{FF2B5EF4-FFF2-40B4-BE49-F238E27FC236}">
                      <a16:creationId xmlns:a16="http://schemas.microsoft.com/office/drawing/2014/main" id="{FF647779-0E16-8E2A-4D70-B1ED8994C819}"/>
                    </a:ext>
                  </a:extLst>
                </p:cNvPr>
                <p:cNvSpPr txBox="1">
                  <a:spLocks noRot="1" noChangeAspect="1" noMove="1" noResize="1" noEditPoints="1" noAdjustHandles="1" noChangeArrowheads="1" noChangeShapeType="1" noTextEdit="1"/>
                </p:cNvSpPr>
                <p:nvPr/>
              </p:nvSpPr>
              <p:spPr>
                <a:xfrm>
                  <a:off x="1122151" y="5758590"/>
                  <a:ext cx="382540" cy="369332"/>
                </a:xfrm>
                <a:prstGeom prst="rect">
                  <a:avLst/>
                </a:prstGeom>
                <a:blipFill>
                  <a:blip r:embed="rId4"/>
                  <a:stretch>
                    <a:fillRect r="-3175"/>
                  </a:stretch>
                </a:blipFill>
              </p:spPr>
              <p:txBody>
                <a:bodyPr/>
                <a:lstStyle/>
                <a:p>
                  <a:r>
                    <a:rPr lang="pt-BR">
                      <a:noFill/>
                    </a:rPr>
                    <a:t> </a:t>
                  </a:r>
                </a:p>
              </p:txBody>
            </p:sp>
          </mc:Fallback>
        </mc:AlternateContent>
        <p:cxnSp>
          <p:nvCxnSpPr>
            <p:cNvPr id="36" name="Conector de Seta Reta 35">
              <a:extLst>
                <a:ext uri="{FF2B5EF4-FFF2-40B4-BE49-F238E27FC236}">
                  <a16:creationId xmlns:a16="http://schemas.microsoft.com/office/drawing/2014/main" id="{180B88B3-EEE1-9712-BEE1-66CA8B6DA016}"/>
                </a:ext>
              </a:extLst>
            </p:cNvPr>
            <p:cNvCxnSpPr>
              <a:cxnSpLocks/>
              <a:stCxn id="29" idx="3"/>
              <a:endCxn id="10" idx="2"/>
            </p:cNvCxnSpPr>
            <p:nvPr/>
          </p:nvCxnSpPr>
          <p:spPr>
            <a:xfrm flipV="1">
              <a:off x="1498566" y="4040005"/>
              <a:ext cx="624623" cy="11460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Conector de Seta Reta 36">
              <a:extLst>
                <a:ext uri="{FF2B5EF4-FFF2-40B4-BE49-F238E27FC236}">
                  <a16:creationId xmlns:a16="http://schemas.microsoft.com/office/drawing/2014/main" id="{B6253134-1BE5-67EB-6E49-2A64D5C851C5}"/>
                </a:ext>
              </a:extLst>
            </p:cNvPr>
            <p:cNvCxnSpPr>
              <a:cxnSpLocks/>
              <a:stCxn id="29" idx="3"/>
              <a:endCxn id="11" idx="2"/>
            </p:cNvCxnSpPr>
            <p:nvPr/>
          </p:nvCxnSpPr>
          <p:spPr>
            <a:xfrm flipV="1">
              <a:off x="1498566" y="4809259"/>
              <a:ext cx="629335" cy="3767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Conector de Seta Reta 37">
              <a:extLst>
                <a:ext uri="{FF2B5EF4-FFF2-40B4-BE49-F238E27FC236}">
                  <a16:creationId xmlns:a16="http://schemas.microsoft.com/office/drawing/2014/main" id="{F8D2A664-3CC5-60B6-52B8-7514B047AE4B}"/>
                </a:ext>
              </a:extLst>
            </p:cNvPr>
            <p:cNvCxnSpPr>
              <a:stCxn id="35" idx="3"/>
              <a:endCxn id="12" idx="2"/>
            </p:cNvCxnSpPr>
            <p:nvPr/>
          </p:nvCxnSpPr>
          <p:spPr>
            <a:xfrm flipV="1">
              <a:off x="1504691" y="5586353"/>
              <a:ext cx="618498" cy="3569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Conector de Seta Reta 38">
              <a:extLst>
                <a:ext uri="{FF2B5EF4-FFF2-40B4-BE49-F238E27FC236}">
                  <a16:creationId xmlns:a16="http://schemas.microsoft.com/office/drawing/2014/main" id="{A3D61D51-234A-478A-14B4-2C751FC1475B}"/>
                </a:ext>
              </a:extLst>
            </p:cNvPr>
            <p:cNvCxnSpPr>
              <a:cxnSpLocks/>
              <a:stCxn id="35" idx="3"/>
              <a:endCxn id="10" idx="2"/>
            </p:cNvCxnSpPr>
            <p:nvPr/>
          </p:nvCxnSpPr>
          <p:spPr>
            <a:xfrm flipV="1">
              <a:off x="1504691" y="4040005"/>
              <a:ext cx="618498" cy="19032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Conector de Seta Reta 39">
              <a:extLst>
                <a:ext uri="{FF2B5EF4-FFF2-40B4-BE49-F238E27FC236}">
                  <a16:creationId xmlns:a16="http://schemas.microsoft.com/office/drawing/2014/main" id="{D63B41AF-9E89-4702-3DEE-2DCBCE3E1282}"/>
                </a:ext>
              </a:extLst>
            </p:cNvPr>
            <p:cNvCxnSpPr>
              <a:cxnSpLocks/>
              <a:stCxn id="29" idx="3"/>
              <a:endCxn id="12" idx="2"/>
            </p:cNvCxnSpPr>
            <p:nvPr/>
          </p:nvCxnSpPr>
          <p:spPr>
            <a:xfrm>
              <a:off x="1498566" y="5186007"/>
              <a:ext cx="624623" cy="4003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Conector de Seta Reta 40">
              <a:extLst>
                <a:ext uri="{FF2B5EF4-FFF2-40B4-BE49-F238E27FC236}">
                  <a16:creationId xmlns:a16="http://schemas.microsoft.com/office/drawing/2014/main" id="{2D5DAA88-3359-FF6C-A1F3-2217E0ABFDE1}"/>
                </a:ext>
              </a:extLst>
            </p:cNvPr>
            <p:cNvCxnSpPr>
              <a:cxnSpLocks/>
              <a:stCxn id="29" idx="3"/>
              <a:endCxn id="30" idx="2"/>
            </p:cNvCxnSpPr>
            <p:nvPr/>
          </p:nvCxnSpPr>
          <p:spPr>
            <a:xfrm>
              <a:off x="1498566" y="5186007"/>
              <a:ext cx="631691" cy="11774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Conector de Seta Reta 41">
              <a:extLst>
                <a:ext uri="{FF2B5EF4-FFF2-40B4-BE49-F238E27FC236}">
                  <a16:creationId xmlns:a16="http://schemas.microsoft.com/office/drawing/2014/main" id="{71C16F0D-3DF2-FCD7-C0A9-8BE4CAF518D3}"/>
                </a:ext>
              </a:extLst>
            </p:cNvPr>
            <p:cNvCxnSpPr>
              <a:stCxn id="28" idx="3"/>
              <a:endCxn id="11" idx="2"/>
            </p:cNvCxnSpPr>
            <p:nvPr/>
          </p:nvCxnSpPr>
          <p:spPr>
            <a:xfrm>
              <a:off x="1547919" y="4437960"/>
              <a:ext cx="579982" cy="3712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Conector de Seta Reta 42">
              <a:extLst>
                <a:ext uri="{FF2B5EF4-FFF2-40B4-BE49-F238E27FC236}">
                  <a16:creationId xmlns:a16="http://schemas.microsoft.com/office/drawing/2014/main" id="{CEDB2CCF-A04E-3D29-A19A-A0D7BC783E86}"/>
                </a:ext>
              </a:extLst>
            </p:cNvPr>
            <p:cNvCxnSpPr>
              <a:stCxn id="28" idx="3"/>
              <a:endCxn id="12" idx="2"/>
            </p:cNvCxnSpPr>
            <p:nvPr/>
          </p:nvCxnSpPr>
          <p:spPr>
            <a:xfrm>
              <a:off x="1547919" y="4437960"/>
              <a:ext cx="575270" cy="11483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Conector de Seta Reta 43">
              <a:extLst>
                <a:ext uri="{FF2B5EF4-FFF2-40B4-BE49-F238E27FC236}">
                  <a16:creationId xmlns:a16="http://schemas.microsoft.com/office/drawing/2014/main" id="{1EF57F53-DD18-4F77-BA49-3268E590AAF6}"/>
                </a:ext>
              </a:extLst>
            </p:cNvPr>
            <p:cNvCxnSpPr>
              <a:stCxn id="28" idx="3"/>
              <a:endCxn id="30" idx="2"/>
            </p:cNvCxnSpPr>
            <p:nvPr/>
          </p:nvCxnSpPr>
          <p:spPr>
            <a:xfrm>
              <a:off x="1547919" y="4437960"/>
              <a:ext cx="582338" cy="19254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Conector de Seta Reta 44">
              <a:extLst>
                <a:ext uri="{FF2B5EF4-FFF2-40B4-BE49-F238E27FC236}">
                  <a16:creationId xmlns:a16="http://schemas.microsoft.com/office/drawing/2014/main" id="{30BD2FFC-A91C-90F3-AE7D-2A1AA86F22C1}"/>
                </a:ext>
              </a:extLst>
            </p:cNvPr>
            <p:cNvCxnSpPr>
              <a:stCxn id="35" idx="3"/>
              <a:endCxn id="30" idx="2"/>
            </p:cNvCxnSpPr>
            <p:nvPr/>
          </p:nvCxnSpPr>
          <p:spPr>
            <a:xfrm>
              <a:off x="1504691" y="5943256"/>
              <a:ext cx="625566" cy="4201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Conector de Seta Reta 45">
              <a:extLst>
                <a:ext uri="{FF2B5EF4-FFF2-40B4-BE49-F238E27FC236}">
                  <a16:creationId xmlns:a16="http://schemas.microsoft.com/office/drawing/2014/main" id="{6ACEEBFB-B92E-37B2-E2C0-7F07419F6672}"/>
                </a:ext>
              </a:extLst>
            </p:cNvPr>
            <p:cNvCxnSpPr>
              <a:cxnSpLocks/>
              <a:stCxn id="5" idx="6"/>
              <a:endCxn id="9" idx="2"/>
            </p:cNvCxnSpPr>
            <p:nvPr/>
          </p:nvCxnSpPr>
          <p:spPr>
            <a:xfrm>
              <a:off x="3895019" y="4040005"/>
              <a:ext cx="494373" cy="7679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Conector de Seta Reta 46">
              <a:extLst>
                <a:ext uri="{FF2B5EF4-FFF2-40B4-BE49-F238E27FC236}">
                  <a16:creationId xmlns:a16="http://schemas.microsoft.com/office/drawing/2014/main" id="{79A4DF88-9A4D-37F1-B1D3-35695CFC4D65}"/>
                </a:ext>
              </a:extLst>
            </p:cNvPr>
            <p:cNvCxnSpPr>
              <a:stCxn id="6" idx="6"/>
              <a:endCxn id="9" idx="2"/>
            </p:cNvCxnSpPr>
            <p:nvPr/>
          </p:nvCxnSpPr>
          <p:spPr>
            <a:xfrm flipV="1">
              <a:off x="3895018" y="4807934"/>
              <a:ext cx="494374" cy="13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Conector de Seta Reta 47">
              <a:extLst>
                <a:ext uri="{FF2B5EF4-FFF2-40B4-BE49-F238E27FC236}">
                  <a16:creationId xmlns:a16="http://schemas.microsoft.com/office/drawing/2014/main" id="{6646A671-21A7-ABDF-D040-2C289DBCF3C2}"/>
                </a:ext>
              </a:extLst>
            </p:cNvPr>
            <p:cNvCxnSpPr>
              <a:stCxn id="7" idx="6"/>
              <a:endCxn id="9" idx="2"/>
            </p:cNvCxnSpPr>
            <p:nvPr/>
          </p:nvCxnSpPr>
          <p:spPr>
            <a:xfrm flipV="1">
              <a:off x="3895018" y="4807934"/>
              <a:ext cx="494374" cy="7807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Conector de Seta Reta 48">
              <a:extLst>
                <a:ext uri="{FF2B5EF4-FFF2-40B4-BE49-F238E27FC236}">
                  <a16:creationId xmlns:a16="http://schemas.microsoft.com/office/drawing/2014/main" id="{087CBA40-C4C4-6E1A-B9AD-1B96A6A5C2BE}"/>
                </a:ext>
              </a:extLst>
            </p:cNvPr>
            <p:cNvCxnSpPr>
              <a:stCxn id="8" idx="6"/>
              <a:endCxn id="9" idx="2"/>
            </p:cNvCxnSpPr>
            <p:nvPr/>
          </p:nvCxnSpPr>
          <p:spPr>
            <a:xfrm flipV="1">
              <a:off x="3895018" y="4807934"/>
              <a:ext cx="494374" cy="15601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0" name="CaixaDeTexto 49">
                  <a:extLst>
                    <a:ext uri="{FF2B5EF4-FFF2-40B4-BE49-F238E27FC236}">
                      <a16:creationId xmlns:a16="http://schemas.microsoft.com/office/drawing/2014/main" id="{C298979C-FEEC-44B1-1EEB-CE843AEBE556}"/>
                    </a:ext>
                  </a:extLst>
                </p:cNvPr>
                <p:cNvSpPr txBox="1"/>
                <p:nvPr/>
              </p:nvSpPr>
              <p:spPr>
                <a:xfrm>
                  <a:off x="5135329" y="4613494"/>
                  <a:ext cx="41583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acc>
                              <m:accPr>
                                <m:chr m:val="̂"/>
                                <m:ctrlPr>
                                  <a:rPr lang="pt-BR" i="1" smtClean="0">
                                    <a:latin typeface="Cambria Math" panose="02040503050406030204" pitchFamily="18" charset="0"/>
                                  </a:rPr>
                                </m:ctrlPr>
                              </m:accPr>
                              <m:e>
                                <m:r>
                                  <a:rPr lang="pt-BR" b="0" i="1" smtClean="0">
                                    <a:latin typeface="Cambria Math" panose="02040503050406030204" pitchFamily="18" charset="0"/>
                                  </a:rPr>
                                  <m:t>𝑦</m:t>
                                </m:r>
                              </m:e>
                            </m:acc>
                          </m:e>
                          <m:sub>
                            <m:r>
                              <a:rPr lang="pt-BR" b="0" i="1" smtClean="0">
                                <a:latin typeface="Cambria Math" panose="02040503050406030204" pitchFamily="18" charset="0"/>
                              </a:rPr>
                              <m:t>1</m:t>
                            </m:r>
                          </m:sub>
                        </m:sSub>
                      </m:oMath>
                    </m:oMathPara>
                  </a14:m>
                  <a:endParaRPr lang="pt-BR" dirty="0"/>
                </a:p>
              </p:txBody>
            </p:sp>
          </mc:Choice>
          <mc:Fallback xmlns="">
            <p:sp>
              <p:nvSpPr>
                <p:cNvPr id="50" name="CaixaDeTexto 49">
                  <a:extLst>
                    <a:ext uri="{FF2B5EF4-FFF2-40B4-BE49-F238E27FC236}">
                      <a16:creationId xmlns:a16="http://schemas.microsoft.com/office/drawing/2014/main" id="{C298979C-FEEC-44B1-1EEB-CE843AEBE556}"/>
                    </a:ext>
                  </a:extLst>
                </p:cNvPr>
                <p:cNvSpPr txBox="1">
                  <a:spLocks noRot="1" noChangeAspect="1" noMove="1" noResize="1" noEditPoints="1" noAdjustHandles="1" noChangeArrowheads="1" noChangeShapeType="1" noTextEdit="1"/>
                </p:cNvSpPr>
                <p:nvPr/>
              </p:nvSpPr>
              <p:spPr>
                <a:xfrm>
                  <a:off x="5135329" y="4613494"/>
                  <a:ext cx="415834" cy="369332"/>
                </a:xfrm>
                <a:prstGeom prst="rect">
                  <a:avLst/>
                </a:prstGeom>
                <a:blipFill>
                  <a:blip r:embed="rId5"/>
                  <a:stretch>
                    <a:fillRect t="-6667" r="-8824" b="-666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1" name="CaixaDeTexto 50">
                  <a:extLst>
                    <a:ext uri="{FF2B5EF4-FFF2-40B4-BE49-F238E27FC236}">
                      <a16:creationId xmlns:a16="http://schemas.microsoft.com/office/drawing/2014/main" id="{02613DEB-985F-3400-22BF-F5CF5E3DA06E}"/>
                    </a:ext>
                  </a:extLst>
                </p:cNvPr>
                <p:cNvSpPr txBox="1"/>
                <p:nvPr/>
              </p:nvSpPr>
              <p:spPr>
                <a:xfrm flipH="1">
                  <a:off x="983980" y="5467885"/>
                  <a:ext cx="65365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ea typeface="Cambria Math" panose="02040503050406030204" pitchFamily="18" charset="0"/>
                          </a:rPr>
                          <m:t>⋮</m:t>
                        </m:r>
                      </m:oMath>
                    </m:oMathPara>
                  </a14:m>
                  <a:endParaRPr lang="pt-BR" dirty="0"/>
                </a:p>
              </p:txBody>
            </p:sp>
          </mc:Choice>
          <mc:Fallback xmlns="">
            <p:sp>
              <p:nvSpPr>
                <p:cNvPr id="51" name="CaixaDeTexto 50">
                  <a:extLst>
                    <a:ext uri="{FF2B5EF4-FFF2-40B4-BE49-F238E27FC236}">
                      <a16:creationId xmlns:a16="http://schemas.microsoft.com/office/drawing/2014/main" id="{02613DEB-985F-3400-22BF-F5CF5E3DA06E}"/>
                    </a:ext>
                  </a:extLst>
                </p:cNvPr>
                <p:cNvSpPr txBox="1">
                  <a:spLocks noRot="1" noChangeAspect="1" noMove="1" noResize="1" noEditPoints="1" noAdjustHandles="1" noChangeArrowheads="1" noChangeShapeType="1" noTextEdit="1"/>
                </p:cNvSpPr>
                <p:nvPr/>
              </p:nvSpPr>
              <p:spPr>
                <a:xfrm flipH="1">
                  <a:off x="983980" y="5467885"/>
                  <a:ext cx="653654" cy="276999"/>
                </a:xfrm>
                <a:prstGeom prst="rect">
                  <a:avLst/>
                </a:prstGeom>
                <a:blipFill>
                  <a:blip r:embed="rId6"/>
                  <a:stretch>
                    <a:fillRect b="-6667"/>
                  </a:stretch>
                </a:blipFill>
              </p:spPr>
              <p:txBody>
                <a:bodyPr/>
                <a:lstStyle/>
                <a:p>
                  <a:r>
                    <a:rPr lang="pt-BR">
                      <a:noFill/>
                    </a:rPr>
                    <a:t> </a:t>
                  </a:r>
                </a:p>
              </p:txBody>
            </p:sp>
          </mc:Fallback>
        </mc:AlternateContent>
        <p:cxnSp>
          <p:nvCxnSpPr>
            <p:cNvPr id="52" name="Conector de Seta Reta 51">
              <a:extLst>
                <a:ext uri="{FF2B5EF4-FFF2-40B4-BE49-F238E27FC236}">
                  <a16:creationId xmlns:a16="http://schemas.microsoft.com/office/drawing/2014/main" id="{39690772-6EFD-5D7D-7ED6-695F2FBF081E}"/>
                </a:ext>
              </a:extLst>
            </p:cNvPr>
            <p:cNvCxnSpPr>
              <a:cxnSpLocks/>
              <a:endCxn id="5" idx="0"/>
            </p:cNvCxnSpPr>
            <p:nvPr/>
          </p:nvCxnSpPr>
          <p:spPr>
            <a:xfrm>
              <a:off x="3611991" y="3614532"/>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Conector de Seta Reta 52">
              <a:extLst>
                <a:ext uri="{FF2B5EF4-FFF2-40B4-BE49-F238E27FC236}">
                  <a16:creationId xmlns:a16="http://schemas.microsoft.com/office/drawing/2014/main" id="{F678FFB4-DA7F-8B0C-B63E-E95002570554}"/>
                </a:ext>
              </a:extLst>
            </p:cNvPr>
            <p:cNvCxnSpPr>
              <a:cxnSpLocks/>
            </p:cNvCxnSpPr>
            <p:nvPr/>
          </p:nvCxnSpPr>
          <p:spPr>
            <a:xfrm>
              <a:off x="3611991" y="4383786"/>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Conector de Seta Reta 53">
              <a:extLst>
                <a:ext uri="{FF2B5EF4-FFF2-40B4-BE49-F238E27FC236}">
                  <a16:creationId xmlns:a16="http://schemas.microsoft.com/office/drawing/2014/main" id="{C44FD267-3767-807B-A90A-53A153CEA3A6}"/>
                </a:ext>
              </a:extLst>
            </p:cNvPr>
            <p:cNvCxnSpPr>
              <a:cxnSpLocks/>
            </p:cNvCxnSpPr>
            <p:nvPr/>
          </p:nvCxnSpPr>
          <p:spPr>
            <a:xfrm>
              <a:off x="3611991" y="5160880"/>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Conector de Seta Reta 54">
              <a:extLst>
                <a:ext uri="{FF2B5EF4-FFF2-40B4-BE49-F238E27FC236}">
                  <a16:creationId xmlns:a16="http://schemas.microsoft.com/office/drawing/2014/main" id="{1ECFFFCE-0A0A-1538-EA17-0E7D1B357DFE}"/>
                </a:ext>
              </a:extLst>
            </p:cNvPr>
            <p:cNvCxnSpPr>
              <a:cxnSpLocks/>
            </p:cNvCxnSpPr>
            <p:nvPr/>
          </p:nvCxnSpPr>
          <p:spPr>
            <a:xfrm>
              <a:off x="3611991" y="5937972"/>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Conector de Seta Reta 55">
              <a:extLst>
                <a:ext uri="{FF2B5EF4-FFF2-40B4-BE49-F238E27FC236}">
                  <a16:creationId xmlns:a16="http://schemas.microsoft.com/office/drawing/2014/main" id="{175B550F-3C06-3909-64FC-07B454C5F14B}"/>
                </a:ext>
              </a:extLst>
            </p:cNvPr>
            <p:cNvCxnSpPr>
              <a:cxnSpLocks/>
            </p:cNvCxnSpPr>
            <p:nvPr/>
          </p:nvCxnSpPr>
          <p:spPr>
            <a:xfrm>
              <a:off x="2402316" y="3614532"/>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Conector de Seta Reta 56">
              <a:extLst>
                <a:ext uri="{FF2B5EF4-FFF2-40B4-BE49-F238E27FC236}">
                  <a16:creationId xmlns:a16="http://schemas.microsoft.com/office/drawing/2014/main" id="{8A2A0DF2-DDCC-8996-97DA-BE17F4E5273F}"/>
                </a:ext>
              </a:extLst>
            </p:cNvPr>
            <p:cNvCxnSpPr>
              <a:cxnSpLocks/>
            </p:cNvCxnSpPr>
            <p:nvPr/>
          </p:nvCxnSpPr>
          <p:spPr>
            <a:xfrm>
              <a:off x="2408666" y="4375037"/>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8" name="Conector de Seta Reta 57">
              <a:extLst>
                <a:ext uri="{FF2B5EF4-FFF2-40B4-BE49-F238E27FC236}">
                  <a16:creationId xmlns:a16="http://schemas.microsoft.com/office/drawing/2014/main" id="{026DCA74-EAA0-3165-14C6-8D51A9C1CC87}"/>
                </a:ext>
              </a:extLst>
            </p:cNvPr>
            <p:cNvCxnSpPr>
              <a:cxnSpLocks/>
            </p:cNvCxnSpPr>
            <p:nvPr/>
          </p:nvCxnSpPr>
          <p:spPr>
            <a:xfrm>
              <a:off x="2402316" y="5160880"/>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Conector de Seta Reta 58">
              <a:extLst>
                <a:ext uri="{FF2B5EF4-FFF2-40B4-BE49-F238E27FC236}">
                  <a16:creationId xmlns:a16="http://schemas.microsoft.com/office/drawing/2014/main" id="{FD79F010-1113-80EB-E552-3DB63344D75C}"/>
                </a:ext>
              </a:extLst>
            </p:cNvPr>
            <p:cNvCxnSpPr>
              <a:cxnSpLocks/>
            </p:cNvCxnSpPr>
            <p:nvPr/>
          </p:nvCxnSpPr>
          <p:spPr>
            <a:xfrm>
              <a:off x="2402316" y="5935320"/>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0" name="Conector de Seta Reta 59">
              <a:extLst>
                <a:ext uri="{FF2B5EF4-FFF2-40B4-BE49-F238E27FC236}">
                  <a16:creationId xmlns:a16="http://schemas.microsoft.com/office/drawing/2014/main" id="{8CE7A56E-11A2-473B-BA1E-F5BBC3BED3CE}"/>
                </a:ext>
              </a:extLst>
            </p:cNvPr>
            <p:cNvCxnSpPr>
              <a:cxnSpLocks/>
            </p:cNvCxnSpPr>
            <p:nvPr/>
          </p:nvCxnSpPr>
          <p:spPr>
            <a:xfrm>
              <a:off x="4680061" y="4383786"/>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1" name="Elipse 60">
              <a:extLst>
                <a:ext uri="{FF2B5EF4-FFF2-40B4-BE49-F238E27FC236}">
                  <a16:creationId xmlns:a16="http://schemas.microsoft.com/office/drawing/2014/main" id="{4B4400CE-207F-BE2D-D0D1-67BE5829EE2C}"/>
                </a:ext>
              </a:extLst>
            </p:cNvPr>
            <p:cNvSpPr/>
            <p:nvPr/>
          </p:nvSpPr>
          <p:spPr>
            <a:xfrm>
              <a:off x="4389389" y="5303324"/>
              <a:ext cx="566057" cy="566057"/>
            </a:xfrm>
            <a:prstGeom prst="ellipse">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cxnSp>
          <p:nvCxnSpPr>
            <p:cNvPr id="62" name="Conector de Seta Reta 61">
              <a:extLst>
                <a:ext uri="{FF2B5EF4-FFF2-40B4-BE49-F238E27FC236}">
                  <a16:creationId xmlns:a16="http://schemas.microsoft.com/office/drawing/2014/main" id="{277CB0A1-22D5-F18A-71EF-2EE4CFA98BA4}"/>
                </a:ext>
              </a:extLst>
            </p:cNvPr>
            <p:cNvCxnSpPr>
              <a:cxnSpLocks/>
            </p:cNvCxnSpPr>
            <p:nvPr/>
          </p:nvCxnSpPr>
          <p:spPr>
            <a:xfrm>
              <a:off x="4672417" y="5160880"/>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Conector de Seta Reta 62">
              <a:extLst>
                <a:ext uri="{FF2B5EF4-FFF2-40B4-BE49-F238E27FC236}">
                  <a16:creationId xmlns:a16="http://schemas.microsoft.com/office/drawing/2014/main" id="{69D05F85-2C06-9D8C-EFE9-5AFE5946DD3D}"/>
                </a:ext>
              </a:extLst>
            </p:cNvPr>
            <p:cNvCxnSpPr>
              <a:stCxn id="5" idx="6"/>
              <a:endCxn id="61" idx="2"/>
            </p:cNvCxnSpPr>
            <p:nvPr/>
          </p:nvCxnSpPr>
          <p:spPr>
            <a:xfrm>
              <a:off x="3895019" y="4040005"/>
              <a:ext cx="494370" cy="15463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 name="Conector de Seta Reta 63">
              <a:extLst>
                <a:ext uri="{FF2B5EF4-FFF2-40B4-BE49-F238E27FC236}">
                  <a16:creationId xmlns:a16="http://schemas.microsoft.com/office/drawing/2014/main" id="{6C25314D-9C30-6670-39BA-F385CEC09F19}"/>
                </a:ext>
              </a:extLst>
            </p:cNvPr>
            <p:cNvCxnSpPr>
              <a:stCxn id="6" idx="6"/>
              <a:endCxn id="61" idx="2"/>
            </p:cNvCxnSpPr>
            <p:nvPr/>
          </p:nvCxnSpPr>
          <p:spPr>
            <a:xfrm>
              <a:off x="3895018" y="4809262"/>
              <a:ext cx="494371" cy="7770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Conector de Seta Reta 64">
              <a:extLst>
                <a:ext uri="{FF2B5EF4-FFF2-40B4-BE49-F238E27FC236}">
                  <a16:creationId xmlns:a16="http://schemas.microsoft.com/office/drawing/2014/main" id="{5932F105-6F3E-704B-D0E0-84BD5E5576DE}"/>
                </a:ext>
              </a:extLst>
            </p:cNvPr>
            <p:cNvCxnSpPr>
              <a:stCxn id="7" idx="6"/>
              <a:endCxn id="61" idx="2"/>
            </p:cNvCxnSpPr>
            <p:nvPr/>
          </p:nvCxnSpPr>
          <p:spPr>
            <a:xfrm flipV="1">
              <a:off x="3895018" y="5586353"/>
              <a:ext cx="494371" cy="23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6" name="Conector de Seta Reta 65">
              <a:extLst>
                <a:ext uri="{FF2B5EF4-FFF2-40B4-BE49-F238E27FC236}">
                  <a16:creationId xmlns:a16="http://schemas.microsoft.com/office/drawing/2014/main" id="{A87ECA3B-E868-4D98-CE92-88208249E5A3}"/>
                </a:ext>
              </a:extLst>
            </p:cNvPr>
            <p:cNvCxnSpPr>
              <a:stCxn id="8" idx="6"/>
              <a:endCxn id="61" idx="2"/>
            </p:cNvCxnSpPr>
            <p:nvPr/>
          </p:nvCxnSpPr>
          <p:spPr>
            <a:xfrm flipV="1">
              <a:off x="3895018" y="5586353"/>
              <a:ext cx="494371" cy="781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7" name="Conector de Seta Reta 66">
              <a:extLst>
                <a:ext uri="{FF2B5EF4-FFF2-40B4-BE49-F238E27FC236}">
                  <a16:creationId xmlns:a16="http://schemas.microsoft.com/office/drawing/2014/main" id="{756959FD-54AD-D4A4-6E76-8C3F75D0B45B}"/>
                </a:ext>
              </a:extLst>
            </p:cNvPr>
            <p:cNvCxnSpPr>
              <a:cxnSpLocks/>
            </p:cNvCxnSpPr>
            <p:nvPr/>
          </p:nvCxnSpPr>
          <p:spPr>
            <a:xfrm flipV="1">
              <a:off x="4955449" y="5581057"/>
              <a:ext cx="257585" cy="11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8" name="CaixaDeTexto 67">
                  <a:extLst>
                    <a:ext uri="{FF2B5EF4-FFF2-40B4-BE49-F238E27FC236}">
                      <a16:creationId xmlns:a16="http://schemas.microsoft.com/office/drawing/2014/main" id="{6CD06DD8-9472-1D2D-3014-F1071386D57A}"/>
                    </a:ext>
                  </a:extLst>
                </p:cNvPr>
                <p:cNvSpPr txBox="1"/>
                <p:nvPr/>
              </p:nvSpPr>
              <p:spPr>
                <a:xfrm>
                  <a:off x="5145409" y="5375552"/>
                  <a:ext cx="41583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acc>
                              <m:accPr>
                                <m:chr m:val="̂"/>
                                <m:ctrlPr>
                                  <a:rPr lang="pt-BR" i="1" smtClean="0">
                                    <a:latin typeface="Cambria Math" panose="02040503050406030204" pitchFamily="18" charset="0"/>
                                  </a:rPr>
                                </m:ctrlPr>
                              </m:accPr>
                              <m:e>
                                <m:r>
                                  <a:rPr lang="pt-BR" b="0" i="1" smtClean="0">
                                    <a:latin typeface="Cambria Math" panose="02040503050406030204" pitchFamily="18" charset="0"/>
                                  </a:rPr>
                                  <m:t>𝑦</m:t>
                                </m:r>
                              </m:e>
                            </m:acc>
                          </m:e>
                          <m:sub>
                            <m:r>
                              <a:rPr lang="pt-BR" b="0" i="1" smtClean="0">
                                <a:latin typeface="Cambria Math" panose="02040503050406030204" pitchFamily="18" charset="0"/>
                              </a:rPr>
                              <m:t>2</m:t>
                            </m:r>
                          </m:sub>
                        </m:sSub>
                      </m:oMath>
                    </m:oMathPara>
                  </a14:m>
                  <a:endParaRPr lang="pt-BR" dirty="0"/>
                </a:p>
              </p:txBody>
            </p:sp>
          </mc:Choice>
          <mc:Fallback xmlns="">
            <p:sp>
              <p:nvSpPr>
                <p:cNvPr id="68" name="CaixaDeTexto 67">
                  <a:extLst>
                    <a:ext uri="{FF2B5EF4-FFF2-40B4-BE49-F238E27FC236}">
                      <a16:creationId xmlns:a16="http://schemas.microsoft.com/office/drawing/2014/main" id="{6CD06DD8-9472-1D2D-3014-F1071386D57A}"/>
                    </a:ext>
                  </a:extLst>
                </p:cNvPr>
                <p:cNvSpPr txBox="1">
                  <a:spLocks noRot="1" noChangeAspect="1" noMove="1" noResize="1" noEditPoints="1" noAdjustHandles="1" noChangeArrowheads="1" noChangeShapeType="1" noTextEdit="1"/>
                </p:cNvSpPr>
                <p:nvPr/>
              </p:nvSpPr>
              <p:spPr>
                <a:xfrm>
                  <a:off x="5145409" y="5375552"/>
                  <a:ext cx="415834" cy="369332"/>
                </a:xfrm>
                <a:prstGeom prst="rect">
                  <a:avLst/>
                </a:prstGeom>
                <a:blipFill>
                  <a:blip r:embed="rId7"/>
                  <a:stretch>
                    <a:fillRect t="-6667" r="-7246" b="-6667"/>
                  </a:stretch>
                </a:blipFill>
              </p:spPr>
              <p:txBody>
                <a:bodyPr/>
                <a:lstStyle/>
                <a:p>
                  <a:r>
                    <a:rPr lang="pt-BR">
                      <a:noFill/>
                    </a:rPr>
                    <a:t> </a:t>
                  </a:r>
                </a:p>
              </p:txBody>
            </p:sp>
          </mc:Fallback>
        </mc:AlternateContent>
      </p:grpSp>
      <p:sp>
        <p:nvSpPr>
          <p:cNvPr id="69" name="Elipse 68">
            <a:extLst>
              <a:ext uri="{FF2B5EF4-FFF2-40B4-BE49-F238E27FC236}">
                <a16:creationId xmlns:a16="http://schemas.microsoft.com/office/drawing/2014/main" id="{4F8544A8-4FEE-EE98-6834-AE9318F4BF25}"/>
              </a:ext>
            </a:extLst>
          </p:cNvPr>
          <p:cNvSpPr/>
          <p:nvPr/>
        </p:nvSpPr>
        <p:spPr>
          <a:xfrm>
            <a:off x="5484149" y="1161766"/>
            <a:ext cx="566057" cy="566057"/>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cxnSp>
        <p:nvCxnSpPr>
          <p:cNvPr id="70" name="Conector de Seta Reta 69">
            <a:extLst>
              <a:ext uri="{FF2B5EF4-FFF2-40B4-BE49-F238E27FC236}">
                <a16:creationId xmlns:a16="http://schemas.microsoft.com/office/drawing/2014/main" id="{3E653411-9935-7511-6EFC-49058E9C6EEB}"/>
              </a:ext>
            </a:extLst>
          </p:cNvPr>
          <p:cNvCxnSpPr>
            <a:cxnSpLocks/>
            <a:stCxn id="71" idx="3"/>
            <a:endCxn id="69" idx="2"/>
          </p:cNvCxnSpPr>
          <p:nvPr/>
        </p:nvCxnSpPr>
        <p:spPr>
          <a:xfrm>
            <a:off x="5065913" y="948407"/>
            <a:ext cx="418236" cy="4963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 name="CaixaDeTexto 70">
                <a:extLst>
                  <a:ext uri="{FF2B5EF4-FFF2-40B4-BE49-F238E27FC236}">
                    <a16:creationId xmlns:a16="http://schemas.microsoft.com/office/drawing/2014/main" id="{CDEDAED8-967D-3E07-6350-7505723D9BAF}"/>
                  </a:ext>
                </a:extLst>
              </p:cNvPr>
              <p:cNvSpPr txBox="1"/>
              <p:nvPr/>
            </p:nvSpPr>
            <p:spPr>
              <a:xfrm>
                <a:off x="4683374" y="763741"/>
                <a:ext cx="38253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oMath>
                  </m:oMathPara>
                </a14:m>
                <a:endParaRPr lang="pt-BR" dirty="0"/>
              </a:p>
            </p:txBody>
          </p:sp>
        </mc:Choice>
        <mc:Fallback xmlns="">
          <p:sp>
            <p:nvSpPr>
              <p:cNvPr id="71" name="CaixaDeTexto 70">
                <a:extLst>
                  <a:ext uri="{FF2B5EF4-FFF2-40B4-BE49-F238E27FC236}">
                    <a16:creationId xmlns:a16="http://schemas.microsoft.com/office/drawing/2014/main" id="{CDEDAED8-967D-3E07-6350-7505723D9BAF}"/>
                  </a:ext>
                </a:extLst>
              </p:cNvPr>
              <p:cNvSpPr txBox="1">
                <a:spLocks noRot="1" noChangeAspect="1" noMove="1" noResize="1" noEditPoints="1" noAdjustHandles="1" noChangeArrowheads="1" noChangeShapeType="1" noTextEdit="1"/>
              </p:cNvSpPr>
              <p:nvPr/>
            </p:nvSpPr>
            <p:spPr>
              <a:xfrm>
                <a:off x="4683374" y="763741"/>
                <a:ext cx="382539" cy="369332"/>
              </a:xfrm>
              <a:prstGeom prst="rect">
                <a:avLst/>
              </a:prstGeom>
              <a:blipFill>
                <a:blip r:embed="rId8"/>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2" name="CaixaDeTexto 71">
                <a:extLst>
                  <a:ext uri="{FF2B5EF4-FFF2-40B4-BE49-F238E27FC236}">
                    <a16:creationId xmlns:a16="http://schemas.microsoft.com/office/drawing/2014/main" id="{A833E85C-460F-91F1-7E7D-1BE65CAA0818}"/>
                  </a:ext>
                </a:extLst>
              </p:cNvPr>
              <p:cNvSpPr txBox="1"/>
              <p:nvPr/>
            </p:nvSpPr>
            <p:spPr>
              <a:xfrm>
                <a:off x="4683695" y="1176757"/>
                <a:ext cx="37029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oMath>
                  </m:oMathPara>
                </a14:m>
                <a:endParaRPr lang="pt-BR" dirty="0"/>
              </a:p>
            </p:txBody>
          </p:sp>
        </mc:Choice>
        <mc:Fallback xmlns="">
          <p:sp>
            <p:nvSpPr>
              <p:cNvPr id="72" name="CaixaDeTexto 71">
                <a:extLst>
                  <a:ext uri="{FF2B5EF4-FFF2-40B4-BE49-F238E27FC236}">
                    <a16:creationId xmlns:a16="http://schemas.microsoft.com/office/drawing/2014/main" id="{A833E85C-460F-91F1-7E7D-1BE65CAA0818}"/>
                  </a:ext>
                </a:extLst>
              </p:cNvPr>
              <p:cNvSpPr txBox="1">
                <a:spLocks noRot="1" noChangeAspect="1" noMove="1" noResize="1" noEditPoints="1" noAdjustHandles="1" noChangeArrowheads="1" noChangeShapeType="1" noTextEdit="1"/>
              </p:cNvSpPr>
              <p:nvPr/>
            </p:nvSpPr>
            <p:spPr>
              <a:xfrm>
                <a:off x="4683695" y="1176757"/>
                <a:ext cx="370290" cy="369332"/>
              </a:xfrm>
              <a:prstGeom prst="rect">
                <a:avLst/>
              </a:prstGeom>
              <a:blipFill>
                <a:blip r:embed="rId9"/>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3" name="CaixaDeTexto 72">
                <a:extLst>
                  <a:ext uri="{FF2B5EF4-FFF2-40B4-BE49-F238E27FC236}">
                    <a16:creationId xmlns:a16="http://schemas.microsoft.com/office/drawing/2014/main" id="{FE34EAA6-3309-41D6-E906-A4CD26E24D2D}"/>
                  </a:ext>
                </a:extLst>
              </p:cNvPr>
              <p:cNvSpPr txBox="1"/>
              <p:nvPr/>
            </p:nvSpPr>
            <p:spPr>
              <a:xfrm>
                <a:off x="4671445" y="1701597"/>
                <a:ext cx="38254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𝐾</m:t>
                          </m:r>
                        </m:sub>
                      </m:sSub>
                    </m:oMath>
                  </m:oMathPara>
                </a14:m>
                <a:endParaRPr lang="pt-BR" dirty="0"/>
              </a:p>
            </p:txBody>
          </p:sp>
        </mc:Choice>
        <mc:Fallback xmlns="">
          <p:sp>
            <p:nvSpPr>
              <p:cNvPr id="73" name="CaixaDeTexto 72">
                <a:extLst>
                  <a:ext uri="{FF2B5EF4-FFF2-40B4-BE49-F238E27FC236}">
                    <a16:creationId xmlns:a16="http://schemas.microsoft.com/office/drawing/2014/main" id="{FE34EAA6-3309-41D6-E906-A4CD26E24D2D}"/>
                  </a:ext>
                </a:extLst>
              </p:cNvPr>
              <p:cNvSpPr txBox="1">
                <a:spLocks noRot="1" noChangeAspect="1" noMove="1" noResize="1" noEditPoints="1" noAdjustHandles="1" noChangeArrowheads="1" noChangeShapeType="1" noTextEdit="1"/>
              </p:cNvSpPr>
              <p:nvPr/>
            </p:nvSpPr>
            <p:spPr>
              <a:xfrm>
                <a:off x="4671445" y="1701597"/>
                <a:ext cx="382540" cy="369332"/>
              </a:xfrm>
              <a:prstGeom prst="rect">
                <a:avLst/>
              </a:prstGeom>
              <a:blipFill>
                <a:blip r:embed="rId10"/>
                <a:stretch>
                  <a:fillRect r="-3175"/>
                </a:stretch>
              </a:blipFill>
            </p:spPr>
            <p:txBody>
              <a:bodyPr/>
              <a:lstStyle/>
              <a:p>
                <a:r>
                  <a:rPr lang="pt-BR">
                    <a:noFill/>
                  </a:rPr>
                  <a:t> </a:t>
                </a:r>
              </a:p>
            </p:txBody>
          </p:sp>
        </mc:Fallback>
      </mc:AlternateContent>
      <p:cxnSp>
        <p:nvCxnSpPr>
          <p:cNvPr id="74" name="Conector de Seta Reta 73">
            <a:extLst>
              <a:ext uri="{FF2B5EF4-FFF2-40B4-BE49-F238E27FC236}">
                <a16:creationId xmlns:a16="http://schemas.microsoft.com/office/drawing/2014/main" id="{A759E63F-BC35-E011-28FD-4CF5965B9A38}"/>
              </a:ext>
            </a:extLst>
          </p:cNvPr>
          <p:cNvCxnSpPr>
            <a:cxnSpLocks/>
            <a:stCxn id="72" idx="3"/>
            <a:endCxn id="69" idx="2"/>
          </p:cNvCxnSpPr>
          <p:nvPr/>
        </p:nvCxnSpPr>
        <p:spPr>
          <a:xfrm>
            <a:off x="5053985" y="1361423"/>
            <a:ext cx="430164" cy="833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5" name="Conector de Seta Reta 74">
            <a:extLst>
              <a:ext uri="{FF2B5EF4-FFF2-40B4-BE49-F238E27FC236}">
                <a16:creationId xmlns:a16="http://schemas.microsoft.com/office/drawing/2014/main" id="{85E0FD11-9CBE-0EEB-EEA0-55F211E55791}"/>
              </a:ext>
            </a:extLst>
          </p:cNvPr>
          <p:cNvCxnSpPr>
            <a:cxnSpLocks/>
            <a:stCxn id="73" idx="3"/>
            <a:endCxn id="69" idx="2"/>
          </p:cNvCxnSpPr>
          <p:nvPr/>
        </p:nvCxnSpPr>
        <p:spPr>
          <a:xfrm flipV="1">
            <a:off x="5053985" y="1444795"/>
            <a:ext cx="430164" cy="4414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6" name="CaixaDeTexto 75">
                <a:extLst>
                  <a:ext uri="{FF2B5EF4-FFF2-40B4-BE49-F238E27FC236}">
                    <a16:creationId xmlns:a16="http://schemas.microsoft.com/office/drawing/2014/main" id="{3260558B-8A9D-F2EB-3F3D-F137CC2B879A}"/>
                  </a:ext>
                </a:extLst>
              </p:cNvPr>
              <p:cNvSpPr txBox="1"/>
              <p:nvPr/>
            </p:nvSpPr>
            <p:spPr>
              <a:xfrm flipH="1">
                <a:off x="4547817" y="1550818"/>
                <a:ext cx="65365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ea typeface="Cambria Math" panose="02040503050406030204" pitchFamily="18" charset="0"/>
                        </a:rPr>
                        <m:t>⋮</m:t>
                      </m:r>
                    </m:oMath>
                  </m:oMathPara>
                </a14:m>
                <a:endParaRPr lang="pt-BR" dirty="0"/>
              </a:p>
            </p:txBody>
          </p:sp>
        </mc:Choice>
        <mc:Fallback xmlns="">
          <p:sp>
            <p:nvSpPr>
              <p:cNvPr id="76" name="CaixaDeTexto 75">
                <a:extLst>
                  <a:ext uri="{FF2B5EF4-FFF2-40B4-BE49-F238E27FC236}">
                    <a16:creationId xmlns:a16="http://schemas.microsoft.com/office/drawing/2014/main" id="{3260558B-8A9D-F2EB-3F3D-F137CC2B879A}"/>
                  </a:ext>
                </a:extLst>
              </p:cNvPr>
              <p:cNvSpPr txBox="1">
                <a:spLocks noRot="1" noChangeAspect="1" noMove="1" noResize="1" noEditPoints="1" noAdjustHandles="1" noChangeArrowheads="1" noChangeShapeType="1" noTextEdit="1"/>
              </p:cNvSpPr>
              <p:nvPr/>
            </p:nvSpPr>
            <p:spPr>
              <a:xfrm flipH="1">
                <a:off x="4547817" y="1550818"/>
                <a:ext cx="653654" cy="276999"/>
              </a:xfrm>
              <a:prstGeom prst="rect">
                <a:avLst/>
              </a:prstGeom>
              <a:blipFill>
                <a:blip r:embed="rId11"/>
                <a:stretch>
                  <a:fillRect b="-4348"/>
                </a:stretch>
              </a:blipFill>
            </p:spPr>
            <p:txBody>
              <a:bodyPr/>
              <a:lstStyle/>
              <a:p>
                <a:r>
                  <a:rPr lang="pt-BR">
                    <a:noFill/>
                  </a:rPr>
                  <a:t> </a:t>
                </a:r>
              </a:p>
            </p:txBody>
          </p:sp>
        </mc:Fallback>
      </mc:AlternateContent>
      <p:cxnSp>
        <p:nvCxnSpPr>
          <p:cNvPr id="77" name="Conector de Seta Reta 76">
            <a:extLst>
              <a:ext uri="{FF2B5EF4-FFF2-40B4-BE49-F238E27FC236}">
                <a16:creationId xmlns:a16="http://schemas.microsoft.com/office/drawing/2014/main" id="{04E086E8-05EF-C21C-D0B6-F631DE3DBAED}"/>
              </a:ext>
            </a:extLst>
          </p:cNvPr>
          <p:cNvCxnSpPr>
            <a:cxnSpLocks/>
          </p:cNvCxnSpPr>
          <p:nvPr/>
        </p:nvCxnSpPr>
        <p:spPr>
          <a:xfrm>
            <a:off x="5763276" y="1019322"/>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8" name="Conector de Seta Reta 77">
            <a:extLst>
              <a:ext uri="{FF2B5EF4-FFF2-40B4-BE49-F238E27FC236}">
                <a16:creationId xmlns:a16="http://schemas.microsoft.com/office/drawing/2014/main" id="{7A403C0E-ED95-BD9D-EFCF-41F65F1A0772}"/>
              </a:ext>
            </a:extLst>
          </p:cNvPr>
          <p:cNvCxnSpPr>
            <a:cxnSpLocks/>
          </p:cNvCxnSpPr>
          <p:nvPr/>
        </p:nvCxnSpPr>
        <p:spPr>
          <a:xfrm flipV="1">
            <a:off x="6034909" y="1440926"/>
            <a:ext cx="257585" cy="11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9" name="CaixaDeTexto 78">
                <a:extLst>
                  <a:ext uri="{FF2B5EF4-FFF2-40B4-BE49-F238E27FC236}">
                    <a16:creationId xmlns:a16="http://schemas.microsoft.com/office/drawing/2014/main" id="{572E63ED-EF06-4620-5C59-CA738780A836}"/>
                  </a:ext>
                </a:extLst>
              </p:cNvPr>
              <p:cNvSpPr txBox="1"/>
              <p:nvPr/>
            </p:nvSpPr>
            <p:spPr>
              <a:xfrm>
                <a:off x="6192116" y="1229263"/>
                <a:ext cx="41583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𝑦</m:t>
                          </m:r>
                        </m:e>
                      </m:acc>
                    </m:oMath>
                  </m:oMathPara>
                </a14:m>
                <a:endParaRPr lang="pt-BR" dirty="0"/>
              </a:p>
            </p:txBody>
          </p:sp>
        </mc:Choice>
        <mc:Fallback xmlns="">
          <p:sp>
            <p:nvSpPr>
              <p:cNvPr id="79" name="CaixaDeTexto 78">
                <a:extLst>
                  <a:ext uri="{FF2B5EF4-FFF2-40B4-BE49-F238E27FC236}">
                    <a16:creationId xmlns:a16="http://schemas.microsoft.com/office/drawing/2014/main" id="{572E63ED-EF06-4620-5C59-CA738780A836}"/>
                  </a:ext>
                </a:extLst>
              </p:cNvPr>
              <p:cNvSpPr txBox="1">
                <a:spLocks noRot="1" noChangeAspect="1" noMove="1" noResize="1" noEditPoints="1" noAdjustHandles="1" noChangeArrowheads="1" noChangeShapeType="1" noTextEdit="1"/>
              </p:cNvSpPr>
              <p:nvPr/>
            </p:nvSpPr>
            <p:spPr>
              <a:xfrm>
                <a:off x="6192116" y="1229263"/>
                <a:ext cx="415834" cy="369332"/>
              </a:xfrm>
              <a:prstGeom prst="rect">
                <a:avLst/>
              </a:prstGeom>
              <a:blipFill>
                <a:blip r:embed="rId12"/>
                <a:stretch>
                  <a:fillRect t="-6667" r="-19118" b="-6667"/>
                </a:stretch>
              </a:blipFill>
            </p:spPr>
            <p:txBody>
              <a:bodyPr/>
              <a:lstStyle/>
              <a:p>
                <a:r>
                  <a:rPr lang="pt-BR">
                    <a:noFill/>
                  </a:rPr>
                  <a:t> </a:t>
                </a:r>
              </a:p>
            </p:txBody>
          </p:sp>
        </mc:Fallback>
      </mc:AlternateContent>
      <p:sp>
        <p:nvSpPr>
          <p:cNvPr id="80" name="Seta: para Baixo 79">
            <a:extLst>
              <a:ext uri="{FF2B5EF4-FFF2-40B4-BE49-F238E27FC236}">
                <a16:creationId xmlns:a16="http://schemas.microsoft.com/office/drawing/2014/main" id="{C060A1F2-B68F-0988-A7DA-1830F40F42FB}"/>
              </a:ext>
            </a:extLst>
          </p:cNvPr>
          <p:cNvSpPr/>
          <p:nvPr/>
        </p:nvSpPr>
        <p:spPr>
          <a:xfrm>
            <a:off x="5548194" y="2117984"/>
            <a:ext cx="430164" cy="633759"/>
          </a:xfrm>
          <a:prstGeom prst="downArrow">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75391801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4" name="Agrupar 103">
            <a:extLst>
              <a:ext uri="{FF2B5EF4-FFF2-40B4-BE49-F238E27FC236}">
                <a16:creationId xmlns:a16="http://schemas.microsoft.com/office/drawing/2014/main" id="{7D261EE9-FD0E-661F-CF1B-EE970D9C5651}"/>
              </a:ext>
            </a:extLst>
          </p:cNvPr>
          <p:cNvGrpSpPr/>
          <p:nvPr/>
        </p:nvGrpSpPr>
        <p:grpSpPr>
          <a:xfrm>
            <a:off x="3705225" y="2833761"/>
            <a:ext cx="4667758" cy="3043452"/>
            <a:chOff x="3705225" y="2833761"/>
            <a:chExt cx="4667758" cy="3043452"/>
          </a:xfrm>
        </p:grpSpPr>
        <p:sp>
          <p:nvSpPr>
            <p:cNvPr id="5" name="Elipse 4">
              <a:extLst>
                <a:ext uri="{FF2B5EF4-FFF2-40B4-BE49-F238E27FC236}">
                  <a16:creationId xmlns:a16="http://schemas.microsoft.com/office/drawing/2014/main" id="{B786C5DE-C244-A04A-F509-300D42E61604}"/>
                </a:ext>
              </a:extLst>
            </p:cNvPr>
            <p:cNvSpPr/>
            <p:nvPr/>
          </p:nvSpPr>
          <p:spPr>
            <a:xfrm>
              <a:off x="6050208" y="2976205"/>
              <a:ext cx="566057" cy="566057"/>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 name="Elipse 5">
              <a:extLst>
                <a:ext uri="{FF2B5EF4-FFF2-40B4-BE49-F238E27FC236}">
                  <a16:creationId xmlns:a16="http://schemas.microsoft.com/office/drawing/2014/main" id="{C6496132-5AFA-58E1-683F-EF883EC59FAD}"/>
                </a:ext>
              </a:extLst>
            </p:cNvPr>
            <p:cNvSpPr/>
            <p:nvPr/>
          </p:nvSpPr>
          <p:spPr>
            <a:xfrm>
              <a:off x="6050207" y="3745462"/>
              <a:ext cx="566057" cy="566057"/>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 name="Elipse 6">
              <a:extLst>
                <a:ext uri="{FF2B5EF4-FFF2-40B4-BE49-F238E27FC236}">
                  <a16:creationId xmlns:a16="http://schemas.microsoft.com/office/drawing/2014/main" id="{084A65B7-0B11-E796-E91E-EDD81D3D8DBE}"/>
                </a:ext>
              </a:extLst>
            </p:cNvPr>
            <p:cNvSpPr/>
            <p:nvPr/>
          </p:nvSpPr>
          <p:spPr>
            <a:xfrm>
              <a:off x="6050207" y="4524879"/>
              <a:ext cx="566057" cy="566057"/>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 name="Elipse 7">
              <a:extLst>
                <a:ext uri="{FF2B5EF4-FFF2-40B4-BE49-F238E27FC236}">
                  <a16:creationId xmlns:a16="http://schemas.microsoft.com/office/drawing/2014/main" id="{4BE86CAC-D30C-52CA-C8D0-4EEAF87CD4CA}"/>
                </a:ext>
              </a:extLst>
            </p:cNvPr>
            <p:cNvSpPr/>
            <p:nvPr/>
          </p:nvSpPr>
          <p:spPr>
            <a:xfrm>
              <a:off x="6050207" y="5304296"/>
              <a:ext cx="566057" cy="566057"/>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0" name="Elipse 9">
              <a:extLst>
                <a:ext uri="{FF2B5EF4-FFF2-40B4-BE49-F238E27FC236}">
                  <a16:creationId xmlns:a16="http://schemas.microsoft.com/office/drawing/2014/main" id="{C4F0EDC3-908A-DD11-DB67-099F62FAEB0B}"/>
                </a:ext>
              </a:extLst>
            </p:cNvPr>
            <p:cNvSpPr/>
            <p:nvPr/>
          </p:nvSpPr>
          <p:spPr>
            <a:xfrm>
              <a:off x="4844434" y="2987716"/>
              <a:ext cx="566057" cy="566057"/>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1" name="Elipse 10">
              <a:extLst>
                <a:ext uri="{FF2B5EF4-FFF2-40B4-BE49-F238E27FC236}">
                  <a16:creationId xmlns:a16="http://schemas.microsoft.com/office/drawing/2014/main" id="{B9186FFD-46B5-4D8F-9D35-8687DFEA3F4B}"/>
                </a:ext>
              </a:extLst>
            </p:cNvPr>
            <p:cNvSpPr/>
            <p:nvPr/>
          </p:nvSpPr>
          <p:spPr>
            <a:xfrm>
              <a:off x="4849146" y="3756970"/>
              <a:ext cx="566057" cy="566057"/>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2" name="Elipse 11">
              <a:extLst>
                <a:ext uri="{FF2B5EF4-FFF2-40B4-BE49-F238E27FC236}">
                  <a16:creationId xmlns:a16="http://schemas.microsoft.com/office/drawing/2014/main" id="{F1100CF6-62A4-3408-18E0-94C081E923A6}"/>
                </a:ext>
              </a:extLst>
            </p:cNvPr>
            <p:cNvSpPr/>
            <p:nvPr/>
          </p:nvSpPr>
          <p:spPr>
            <a:xfrm>
              <a:off x="4844434" y="4534064"/>
              <a:ext cx="566057" cy="566057"/>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cxnSp>
          <p:nvCxnSpPr>
            <p:cNvPr id="13" name="Conector de Seta Reta 12">
              <a:extLst>
                <a:ext uri="{FF2B5EF4-FFF2-40B4-BE49-F238E27FC236}">
                  <a16:creationId xmlns:a16="http://schemas.microsoft.com/office/drawing/2014/main" id="{D35314B1-D5B0-F737-8598-81FB760A4C5C}"/>
                </a:ext>
              </a:extLst>
            </p:cNvPr>
            <p:cNvCxnSpPr>
              <a:stCxn id="10" idx="6"/>
              <a:endCxn id="5" idx="2"/>
            </p:cNvCxnSpPr>
            <p:nvPr/>
          </p:nvCxnSpPr>
          <p:spPr>
            <a:xfrm flipV="1">
              <a:off x="5410491" y="3259234"/>
              <a:ext cx="639717" cy="115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Conector de Seta Reta 13">
              <a:extLst>
                <a:ext uri="{FF2B5EF4-FFF2-40B4-BE49-F238E27FC236}">
                  <a16:creationId xmlns:a16="http://schemas.microsoft.com/office/drawing/2014/main" id="{CC8D4E9D-20B8-17AF-EC91-6610F7FC5216}"/>
                </a:ext>
              </a:extLst>
            </p:cNvPr>
            <p:cNvCxnSpPr>
              <a:stCxn id="10" idx="6"/>
              <a:endCxn id="6" idx="2"/>
            </p:cNvCxnSpPr>
            <p:nvPr/>
          </p:nvCxnSpPr>
          <p:spPr>
            <a:xfrm>
              <a:off x="5410491" y="3270745"/>
              <a:ext cx="639716" cy="7577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Conector de Seta Reta 14">
              <a:extLst>
                <a:ext uri="{FF2B5EF4-FFF2-40B4-BE49-F238E27FC236}">
                  <a16:creationId xmlns:a16="http://schemas.microsoft.com/office/drawing/2014/main" id="{67111A3D-8281-DE9D-48E3-9178E0B629E9}"/>
                </a:ext>
              </a:extLst>
            </p:cNvPr>
            <p:cNvCxnSpPr>
              <a:stCxn id="10" idx="6"/>
              <a:endCxn id="7" idx="2"/>
            </p:cNvCxnSpPr>
            <p:nvPr/>
          </p:nvCxnSpPr>
          <p:spPr>
            <a:xfrm>
              <a:off x="5410491" y="3270745"/>
              <a:ext cx="639716" cy="15371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Conector de Seta Reta 15">
              <a:extLst>
                <a:ext uri="{FF2B5EF4-FFF2-40B4-BE49-F238E27FC236}">
                  <a16:creationId xmlns:a16="http://schemas.microsoft.com/office/drawing/2014/main" id="{E8EF3713-D866-BD87-EF4E-AFD73C4BCCE6}"/>
                </a:ext>
              </a:extLst>
            </p:cNvPr>
            <p:cNvCxnSpPr>
              <a:stCxn id="10" idx="6"/>
              <a:endCxn id="8" idx="2"/>
            </p:cNvCxnSpPr>
            <p:nvPr/>
          </p:nvCxnSpPr>
          <p:spPr>
            <a:xfrm>
              <a:off x="5410491" y="3270745"/>
              <a:ext cx="639716" cy="23165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Conector de Seta Reta 16">
              <a:extLst>
                <a:ext uri="{FF2B5EF4-FFF2-40B4-BE49-F238E27FC236}">
                  <a16:creationId xmlns:a16="http://schemas.microsoft.com/office/drawing/2014/main" id="{56D7553C-506D-7B7E-A4E6-5ABF10700B4D}"/>
                </a:ext>
              </a:extLst>
            </p:cNvPr>
            <p:cNvCxnSpPr>
              <a:stCxn id="11" idx="6"/>
              <a:endCxn id="5" idx="2"/>
            </p:cNvCxnSpPr>
            <p:nvPr/>
          </p:nvCxnSpPr>
          <p:spPr>
            <a:xfrm flipV="1">
              <a:off x="5415203" y="3259234"/>
              <a:ext cx="635005" cy="7807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Conector de Seta Reta 17">
              <a:extLst>
                <a:ext uri="{FF2B5EF4-FFF2-40B4-BE49-F238E27FC236}">
                  <a16:creationId xmlns:a16="http://schemas.microsoft.com/office/drawing/2014/main" id="{E31BF6B7-3201-9DFD-4362-AC0433A8656E}"/>
                </a:ext>
              </a:extLst>
            </p:cNvPr>
            <p:cNvCxnSpPr>
              <a:stCxn id="12" idx="6"/>
              <a:endCxn id="6" idx="2"/>
            </p:cNvCxnSpPr>
            <p:nvPr/>
          </p:nvCxnSpPr>
          <p:spPr>
            <a:xfrm flipV="1">
              <a:off x="5410491" y="4028491"/>
              <a:ext cx="639716" cy="7886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Conector de Seta Reta 18">
              <a:extLst>
                <a:ext uri="{FF2B5EF4-FFF2-40B4-BE49-F238E27FC236}">
                  <a16:creationId xmlns:a16="http://schemas.microsoft.com/office/drawing/2014/main" id="{AEDACE93-0B26-BF2D-FDF3-BF4A37895FCD}"/>
                </a:ext>
              </a:extLst>
            </p:cNvPr>
            <p:cNvCxnSpPr>
              <a:stCxn id="11" idx="6"/>
              <a:endCxn id="6" idx="2"/>
            </p:cNvCxnSpPr>
            <p:nvPr/>
          </p:nvCxnSpPr>
          <p:spPr>
            <a:xfrm flipV="1">
              <a:off x="5415203" y="4028491"/>
              <a:ext cx="635004" cy="115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Conector de Seta Reta 19">
              <a:extLst>
                <a:ext uri="{FF2B5EF4-FFF2-40B4-BE49-F238E27FC236}">
                  <a16:creationId xmlns:a16="http://schemas.microsoft.com/office/drawing/2014/main" id="{EEC12B0D-D3CA-64E6-87BE-045F2E654B6E}"/>
                </a:ext>
              </a:extLst>
            </p:cNvPr>
            <p:cNvCxnSpPr>
              <a:stCxn id="11" idx="6"/>
              <a:endCxn id="7" idx="2"/>
            </p:cNvCxnSpPr>
            <p:nvPr/>
          </p:nvCxnSpPr>
          <p:spPr>
            <a:xfrm>
              <a:off x="5415203" y="4039999"/>
              <a:ext cx="635004" cy="7679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Conector de Seta Reta 20">
              <a:extLst>
                <a:ext uri="{FF2B5EF4-FFF2-40B4-BE49-F238E27FC236}">
                  <a16:creationId xmlns:a16="http://schemas.microsoft.com/office/drawing/2014/main" id="{6EA06B41-D5CC-B0D5-9362-4FECABB0430C}"/>
                </a:ext>
              </a:extLst>
            </p:cNvPr>
            <p:cNvCxnSpPr>
              <a:stCxn id="11" idx="6"/>
              <a:endCxn id="8" idx="2"/>
            </p:cNvCxnSpPr>
            <p:nvPr/>
          </p:nvCxnSpPr>
          <p:spPr>
            <a:xfrm>
              <a:off x="5415203" y="4039999"/>
              <a:ext cx="635004" cy="15473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Conector de Seta Reta 21">
              <a:extLst>
                <a:ext uri="{FF2B5EF4-FFF2-40B4-BE49-F238E27FC236}">
                  <a16:creationId xmlns:a16="http://schemas.microsoft.com/office/drawing/2014/main" id="{6ABD29EA-0587-63CE-C6E8-86FF3CE5D61A}"/>
                </a:ext>
              </a:extLst>
            </p:cNvPr>
            <p:cNvCxnSpPr>
              <a:stCxn id="12" idx="6"/>
              <a:endCxn id="5" idx="2"/>
            </p:cNvCxnSpPr>
            <p:nvPr/>
          </p:nvCxnSpPr>
          <p:spPr>
            <a:xfrm flipV="1">
              <a:off x="5410491" y="3259234"/>
              <a:ext cx="639717" cy="15578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Conector de Seta Reta 22">
              <a:extLst>
                <a:ext uri="{FF2B5EF4-FFF2-40B4-BE49-F238E27FC236}">
                  <a16:creationId xmlns:a16="http://schemas.microsoft.com/office/drawing/2014/main" id="{A317F5E7-B7F3-17A4-CD0C-E1B81497B3C7}"/>
                </a:ext>
              </a:extLst>
            </p:cNvPr>
            <p:cNvCxnSpPr>
              <a:stCxn id="12" idx="6"/>
              <a:endCxn id="7" idx="2"/>
            </p:cNvCxnSpPr>
            <p:nvPr/>
          </p:nvCxnSpPr>
          <p:spPr>
            <a:xfrm flipV="1">
              <a:off x="5410491" y="4807908"/>
              <a:ext cx="639716" cy="91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Conector de Seta Reta 23">
              <a:extLst>
                <a:ext uri="{FF2B5EF4-FFF2-40B4-BE49-F238E27FC236}">
                  <a16:creationId xmlns:a16="http://schemas.microsoft.com/office/drawing/2014/main" id="{A2934474-C008-EB9E-BDB8-B5DE26BBCD36}"/>
                </a:ext>
              </a:extLst>
            </p:cNvPr>
            <p:cNvCxnSpPr>
              <a:stCxn id="12" idx="6"/>
              <a:endCxn id="8" idx="2"/>
            </p:cNvCxnSpPr>
            <p:nvPr/>
          </p:nvCxnSpPr>
          <p:spPr>
            <a:xfrm>
              <a:off x="5410491" y="4817093"/>
              <a:ext cx="639716" cy="7702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Conector de Seta Reta 24">
              <a:extLst>
                <a:ext uri="{FF2B5EF4-FFF2-40B4-BE49-F238E27FC236}">
                  <a16:creationId xmlns:a16="http://schemas.microsoft.com/office/drawing/2014/main" id="{C7D39251-1A88-179A-2FF9-2B4EF23760D3}"/>
                </a:ext>
              </a:extLst>
            </p:cNvPr>
            <p:cNvCxnSpPr>
              <a:cxnSpLocks/>
              <a:stCxn id="28" idx="3"/>
              <a:endCxn id="10" idx="2"/>
            </p:cNvCxnSpPr>
            <p:nvPr/>
          </p:nvCxnSpPr>
          <p:spPr>
            <a:xfrm flipV="1">
              <a:off x="4269164" y="3270745"/>
              <a:ext cx="575270" cy="3979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Conector reto 25">
              <a:extLst>
                <a:ext uri="{FF2B5EF4-FFF2-40B4-BE49-F238E27FC236}">
                  <a16:creationId xmlns:a16="http://schemas.microsoft.com/office/drawing/2014/main" id="{B7A2603F-C027-F0D3-5282-44BB8FA3C2F8}"/>
                </a:ext>
              </a:extLst>
            </p:cNvPr>
            <p:cNvCxnSpPr>
              <a:cxnSpLocks/>
              <a:stCxn id="35" idx="3"/>
              <a:endCxn id="11" idx="2"/>
            </p:cNvCxnSpPr>
            <p:nvPr/>
          </p:nvCxnSpPr>
          <p:spPr>
            <a:xfrm flipV="1">
              <a:off x="4225936" y="4039999"/>
              <a:ext cx="623210" cy="1133997"/>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8" name="CaixaDeTexto 27">
                  <a:extLst>
                    <a:ext uri="{FF2B5EF4-FFF2-40B4-BE49-F238E27FC236}">
                      <a16:creationId xmlns:a16="http://schemas.microsoft.com/office/drawing/2014/main" id="{8D815445-EEC7-1086-0AF1-E635067BACC8}"/>
                    </a:ext>
                  </a:extLst>
                </p:cNvPr>
                <p:cNvSpPr txBox="1"/>
                <p:nvPr/>
              </p:nvSpPr>
              <p:spPr>
                <a:xfrm>
                  <a:off x="3886625" y="3484034"/>
                  <a:ext cx="38253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oMath>
                    </m:oMathPara>
                  </a14:m>
                  <a:endParaRPr lang="pt-BR" dirty="0"/>
                </a:p>
              </p:txBody>
            </p:sp>
          </mc:Choice>
          <mc:Fallback>
            <p:sp>
              <p:nvSpPr>
                <p:cNvPr id="28" name="CaixaDeTexto 27">
                  <a:extLst>
                    <a:ext uri="{FF2B5EF4-FFF2-40B4-BE49-F238E27FC236}">
                      <a16:creationId xmlns:a16="http://schemas.microsoft.com/office/drawing/2014/main" id="{8D815445-EEC7-1086-0AF1-E635067BACC8}"/>
                    </a:ext>
                  </a:extLst>
                </p:cNvPr>
                <p:cNvSpPr txBox="1">
                  <a:spLocks noRot="1" noChangeAspect="1" noMove="1" noResize="1" noEditPoints="1" noAdjustHandles="1" noChangeArrowheads="1" noChangeShapeType="1" noTextEdit="1"/>
                </p:cNvSpPr>
                <p:nvPr/>
              </p:nvSpPr>
              <p:spPr>
                <a:xfrm>
                  <a:off x="3886625" y="3484034"/>
                  <a:ext cx="382539" cy="369332"/>
                </a:xfrm>
                <a:prstGeom prst="rect">
                  <a:avLst/>
                </a:prstGeom>
                <a:blipFill>
                  <a:blip r:embed="rId2"/>
                  <a:stretch>
                    <a:fillRect/>
                  </a:stretch>
                </a:blipFill>
              </p:spPr>
              <p:txBody>
                <a:bodyPr/>
                <a:lstStyle/>
                <a:p>
                  <a:r>
                    <a:rPr lang="pt-BR">
                      <a:noFill/>
                    </a:rPr>
                    <a:t> </a:t>
                  </a:r>
                </a:p>
              </p:txBody>
            </p:sp>
          </mc:Fallback>
        </mc:AlternateContent>
        <mc:AlternateContent xmlns:mc="http://schemas.openxmlformats.org/markup-compatibility/2006">
          <mc:Choice xmlns:a14="http://schemas.microsoft.com/office/drawing/2010/main" Requires="a14">
            <p:sp>
              <p:nvSpPr>
                <p:cNvPr id="29" name="CaixaDeTexto 28">
                  <a:extLst>
                    <a:ext uri="{FF2B5EF4-FFF2-40B4-BE49-F238E27FC236}">
                      <a16:creationId xmlns:a16="http://schemas.microsoft.com/office/drawing/2014/main" id="{1906D4F7-730F-B1DD-DEDD-1EE9F2C68EC0}"/>
                    </a:ext>
                  </a:extLst>
                </p:cNvPr>
                <p:cNvSpPr txBox="1"/>
                <p:nvPr/>
              </p:nvSpPr>
              <p:spPr>
                <a:xfrm>
                  <a:off x="3849521" y="4232081"/>
                  <a:ext cx="37029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oMath>
                    </m:oMathPara>
                  </a14:m>
                  <a:endParaRPr lang="pt-BR" dirty="0"/>
                </a:p>
              </p:txBody>
            </p:sp>
          </mc:Choice>
          <mc:Fallback>
            <p:sp>
              <p:nvSpPr>
                <p:cNvPr id="29" name="CaixaDeTexto 28">
                  <a:extLst>
                    <a:ext uri="{FF2B5EF4-FFF2-40B4-BE49-F238E27FC236}">
                      <a16:creationId xmlns:a16="http://schemas.microsoft.com/office/drawing/2014/main" id="{1906D4F7-730F-B1DD-DEDD-1EE9F2C68EC0}"/>
                    </a:ext>
                  </a:extLst>
                </p:cNvPr>
                <p:cNvSpPr txBox="1">
                  <a:spLocks noRot="1" noChangeAspect="1" noMove="1" noResize="1" noEditPoints="1" noAdjustHandles="1" noChangeArrowheads="1" noChangeShapeType="1" noTextEdit="1"/>
                </p:cNvSpPr>
                <p:nvPr/>
              </p:nvSpPr>
              <p:spPr>
                <a:xfrm>
                  <a:off x="3849521" y="4232081"/>
                  <a:ext cx="370290" cy="369332"/>
                </a:xfrm>
                <a:prstGeom prst="rect">
                  <a:avLst/>
                </a:prstGeom>
                <a:blipFill>
                  <a:blip r:embed="rId3"/>
                  <a:stretch>
                    <a:fillRect/>
                  </a:stretch>
                </a:blipFill>
              </p:spPr>
              <p:txBody>
                <a:bodyPr/>
                <a:lstStyle/>
                <a:p>
                  <a:r>
                    <a:rPr lang="pt-BR">
                      <a:noFill/>
                    </a:rPr>
                    <a:t> </a:t>
                  </a:r>
                </a:p>
              </p:txBody>
            </p:sp>
          </mc:Fallback>
        </mc:AlternateContent>
        <p:sp>
          <p:nvSpPr>
            <p:cNvPr id="30" name="Elipse 29">
              <a:extLst>
                <a:ext uri="{FF2B5EF4-FFF2-40B4-BE49-F238E27FC236}">
                  <a16:creationId xmlns:a16="http://schemas.microsoft.com/office/drawing/2014/main" id="{72E0A0CA-F535-46C6-691D-75D70D306E68}"/>
                </a:ext>
              </a:extLst>
            </p:cNvPr>
            <p:cNvSpPr/>
            <p:nvPr/>
          </p:nvSpPr>
          <p:spPr>
            <a:xfrm>
              <a:off x="4851502" y="5311156"/>
              <a:ext cx="566057" cy="566057"/>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cxnSp>
          <p:nvCxnSpPr>
            <p:cNvPr id="31" name="Conector de Seta Reta 30">
              <a:extLst>
                <a:ext uri="{FF2B5EF4-FFF2-40B4-BE49-F238E27FC236}">
                  <a16:creationId xmlns:a16="http://schemas.microsoft.com/office/drawing/2014/main" id="{92C534E2-9F44-60CC-863E-14F89A348C35}"/>
                </a:ext>
              </a:extLst>
            </p:cNvPr>
            <p:cNvCxnSpPr>
              <a:stCxn id="30" idx="6"/>
              <a:endCxn id="8" idx="2"/>
            </p:cNvCxnSpPr>
            <p:nvPr/>
          </p:nvCxnSpPr>
          <p:spPr>
            <a:xfrm flipV="1">
              <a:off x="5417559" y="5587325"/>
              <a:ext cx="632648" cy="68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Conector de Seta Reta 31">
              <a:extLst>
                <a:ext uri="{FF2B5EF4-FFF2-40B4-BE49-F238E27FC236}">
                  <a16:creationId xmlns:a16="http://schemas.microsoft.com/office/drawing/2014/main" id="{1E0EA86C-1A7B-7833-CEC1-47C354B7D8AA}"/>
                </a:ext>
              </a:extLst>
            </p:cNvPr>
            <p:cNvCxnSpPr>
              <a:stCxn id="30" idx="6"/>
              <a:endCxn id="7" idx="2"/>
            </p:cNvCxnSpPr>
            <p:nvPr/>
          </p:nvCxnSpPr>
          <p:spPr>
            <a:xfrm flipV="1">
              <a:off x="5417559" y="4807908"/>
              <a:ext cx="632648" cy="7862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Conector de Seta Reta 32">
              <a:extLst>
                <a:ext uri="{FF2B5EF4-FFF2-40B4-BE49-F238E27FC236}">
                  <a16:creationId xmlns:a16="http://schemas.microsoft.com/office/drawing/2014/main" id="{13E4DBBB-2630-6476-9610-8E5FBABF6D26}"/>
                </a:ext>
              </a:extLst>
            </p:cNvPr>
            <p:cNvCxnSpPr>
              <a:stCxn id="30" idx="6"/>
              <a:endCxn id="6" idx="2"/>
            </p:cNvCxnSpPr>
            <p:nvPr/>
          </p:nvCxnSpPr>
          <p:spPr>
            <a:xfrm flipV="1">
              <a:off x="5417559" y="4028491"/>
              <a:ext cx="632648" cy="15656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Conector de Seta Reta 33">
              <a:extLst>
                <a:ext uri="{FF2B5EF4-FFF2-40B4-BE49-F238E27FC236}">
                  <a16:creationId xmlns:a16="http://schemas.microsoft.com/office/drawing/2014/main" id="{A3039E88-825B-53C5-2176-E54BD64A97F8}"/>
                </a:ext>
              </a:extLst>
            </p:cNvPr>
            <p:cNvCxnSpPr>
              <a:stCxn id="30" idx="6"/>
              <a:endCxn id="5" idx="2"/>
            </p:cNvCxnSpPr>
            <p:nvPr/>
          </p:nvCxnSpPr>
          <p:spPr>
            <a:xfrm flipV="1">
              <a:off x="5417559" y="3259234"/>
              <a:ext cx="632649" cy="23349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5" name="CaixaDeTexto 34">
                  <a:extLst>
                    <a:ext uri="{FF2B5EF4-FFF2-40B4-BE49-F238E27FC236}">
                      <a16:creationId xmlns:a16="http://schemas.microsoft.com/office/drawing/2014/main" id="{4A0C62A5-C05C-D4E0-7D00-5A2D07CD683A}"/>
                    </a:ext>
                  </a:extLst>
                </p:cNvPr>
                <p:cNvSpPr txBox="1"/>
                <p:nvPr/>
              </p:nvSpPr>
              <p:spPr>
                <a:xfrm>
                  <a:off x="3843396" y="4989330"/>
                  <a:ext cx="38254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𝐾</m:t>
                            </m:r>
                          </m:sub>
                        </m:sSub>
                      </m:oMath>
                    </m:oMathPara>
                  </a14:m>
                  <a:endParaRPr lang="pt-BR" dirty="0"/>
                </a:p>
              </p:txBody>
            </p:sp>
          </mc:Choice>
          <mc:Fallback>
            <p:sp>
              <p:nvSpPr>
                <p:cNvPr id="35" name="CaixaDeTexto 34">
                  <a:extLst>
                    <a:ext uri="{FF2B5EF4-FFF2-40B4-BE49-F238E27FC236}">
                      <a16:creationId xmlns:a16="http://schemas.microsoft.com/office/drawing/2014/main" id="{4A0C62A5-C05C-D4E0-7D00-5A2D07CD683A}"/>
                    </a:ext>
                  </a:extLst>
                </p:cNvPr>
                <p:cNvSpPr txBox="1">
                  <a:spLocks noRot="1" noChangeAspect="1" noMove="1" noResize="1" noEditPoints="1" noAdjustHandles="1" noChangeArrowheads="1" noChangeShapeType="1" noTextEdit="1"/>
                </p:cNvSpPr>
                <p:nvPr/>
              </p:nvSpPr>
              <p:spPr>
                <a:xfrm>
                  <a:off x="3843396" y="4989330"/>
                  <a:ext cx="382540" cy="369332"/>
                </a:xfrm>
                <a:prstGeom prst="rect">
                  <a:avLst/>
                </a:prstGeom>
                <a:blipFill>
                  <a:blip r:embed="rId4"/>
                  <a:stretch>
                    <a:fillRect r="-3175"/>
                  </a:stretch>
                </a:blipFill>
              </p:spPr>
              <p:txBody>
                <a:bodyPr/>
                <a:lstStyle/>
                <a:p>
                  <a:r>
                    <a:rPr lang="pt-BR">
                      <a:noFill/>
                    </a:rPr>
                    <a:t> </a:t>
                  </a:r>
                </a:p>
              </p:txBody>
            </p:sp>
          </mc:Fallback>
        </mc:AlternateContent>
        <p:cxnSp>
          <p:nvCxnSpPr>
            <p:cNvPr id="36" name="Conector de Seta Reta 35">
              <a:extLst>
                <a:ext uri="{FF2B5EF4-FFF2-40B4-BE49-F238E27FC236}">
                  <a16:creationId xmlns:a16="http://schemas.microsoft.com/office/drawing/2014/main" id="{47D2196C-D003-09A5-4F5F-C0CA712CC6FD}"/>
                </a:ext>
              </a:extLst>
            </p:cNvPr>
            <p:cNvCxnSpPr>
              <a:cxnSpLocks/>
              <a:stCxn id="29" idx="3"/>
              <a:endCxn id="10" idx="2"/>
            </p:cNvCxnSpPr>
            <p:nvPr/>
          </p:nvCxnSpPr>
          <p:spPr>
            <a:xfrm flipV="1">
              <a:off x="4219811" y="3270745"/>
              <a:ext cx="624623" cy="11460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Conector de Seta Reta 36">
              <a:extLst>
                <a:ext uri="{FF2B5EF4-FFF2-40B4-BE49-F238E27FC236}">
                  <a16:creationId xmlns:a16="http://schemas.microsoft.com/office/drawing/2014/main" id="{4E7DB5DB-DA3E-02CB-049E-1F9C136C1F4D}"/>
                </a:ext>
              </a:extLst>
            </p:cNvPr>
            <p:cNvCxnSpPr>
              <a:cxnSpLocks/>
              <a:stCxn id="29" idx="3"/>
              <a:endCxn id="11" idx="2"/>
            </p:cNvCxnSpPr>
            <p:nvPr/>
          </p:nvCxnSpPr>
          <p:spPr>
            <a:xfrm flipV="1">
              <a:off x="4219811" y="4039999"/>
              <a:ext cx="629335" cy="3767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Conector de Seta Reta 37">
              <a:extLst>
                <a:ext uri="{FF2B5EF4-FFF2-40B4-BE49-F238E27FC236}">
                  <a16:creationId xmlns:a16="http://schemas.microsoft.com/office/drawing/2014/main" id="{2E247ED9-7FE7-DE42-5F91-BF18C956415C}"/>
                </a:ext>
              </a:extLst>
            </p:cNvPr>
            <p:cNvCxnSpPr>
              <a:stCxn id="35" idx="3"/>
              <a:endCxn id="12" idx="2"/>
            </p:cNvCxnSpPr>
            <p:nvPr/>
          </p:nvCxnSpPr>
          <p:spPr>
            <a:xfrm flipV="1">
              <a:off x="4225936" y="4817093"/>
              <a:ext cx="618498" cy="3569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Conector de Seta Reta 38">
              <a:extLst>
                <a:ext uri="{FF2B5EF4-FFF2-40B4-BE49-F238E27FC236}">
                  <a16:creationId xmlns:a16="http://schemas.microsoft.com/office/drawing/2014/main" id="{46388F57-90BE-395F-EBB6-78F3CA2D63D9}"/>
                </a:ext>
              </a:extLst>
            </p:cNvPr>
            <p:cNvCxnSpPr>
              <a:cxnSpLocks/>
              <a:stCxn id="35" idx="3"/>
              <a:endCxn id="10" idx="2"/>
            </p:cNvCxnSpPr>
            <p:nvPr/>
          </p:nvCxnSpPr>
          <p:spPr>
            <a:xfrm flipV="1">
              <a:off x="4225936" y="3270745"/>
              <a:ext cx="618498" cy="19032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Conector de Seta Reta 39">
              <a:extLst>
                <a:ext uri="{FF2B5EF4-FFF2-40B4-BE49-F238E27FC236}">
                  <a16:creationId xmlns:a16="http://schemas.microsoft.com/office/drawing/2014/main" id="{AF8B1C93-FF26-F4F5-441B-9842F6FB7096}"/>
                </a:ext>
              </a:extLst>
            </p:cNvPr>
            <p:cNvCxnSpPr>
              <a:cxnSpLocks/>
              <a:stCxn id="29" idx="3"/>
              <a:endCxn id="12" idx="2"/>
            </p:cNvCxnSpPr>
            <p:nvPr/>
          </p:nvCxnSpPr>
          <p:spPr>
            <a:xfrm>
              <a:off x="4219811" y="4416747"/>
              <a:ext cx="624623" cy="4003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Conector de Seta Reta 40">
              <a:extLst>
                <a:ext uri="{FF2B5EF4-FFF2-40B4-BE49-F238E27FC236}">
                  <a16:creationId xmlns:a16="http://schemas.microsoft.com/office/drawing/2014/main" id="{CD0045D0-FB7C-27FC-81C4-AFA0FEF45E1E}"/>
                </a:ext>
              </a:extLst>
            </p:cNvPr>
            <p:cNvCxnSpPr>
              <a:cxnSpLocks/>
              <a:stCxn id="29" idx="3"/>
              <a:endCxn id="30" idx="2"/>
            </p:cNvCxnSpPr>
            <p:nvPr/>
          </p:nvCxnSpPr>
          <p:spPr>
            <a:xfrm>
              <a:off x="4219811" y="4416747"/>
              <a:ext cx="631691" cy="11774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Conector de Seta Reta 41">
              <a:extLst>
                <a:ext uri="{FF2B5EF4-FFF2-40B4-BE49-F238E27FC236}">
                  <a16:creationId xmlns:a16="http://schemas.microsoft.com/office/drawing/2014/main" id="{BF06463F-E7FF-2A5A-0A39-A44268A01880}"/>
                </a:ext>
              </a:extLst>
            </p:cNvPr>
            <p:cNvCxnSpPr>
              <a:stCxn id="28" idx="3"/>
              <a:endCxn id="11" idx="2"/>
            </p:cNvCxnSpPr>
            <p:nvPr/>
          </p:nvCxnSpPr>
          <p:spPr>
            <a:xfrm>
              <a:off x="4269164" y="3668700"/>
              <a:ext cx="579982" cy="3712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Conector de Seta Reta 42">
              <a:extLst>
                <a:ext uri="{FF2B5EF4-FFF2-40B4-BE49-F238E27FC236}">
                  <a16:creationId xmlns:a16="http://schemas.microsoft.com/office/drawing/2014/main" id="{98E06396-B23C-169A-8093-77962CE41DEB}"/>
                </a:ext>
              </a:extLst>
            </p:cNvPr>
            <p:cNvCxnSpPr>
              <a:stCxn id="28" idx="3"/>
              <a:endCxn id="12" idx="2"/>
            </p:cNvCxnSpPr>
            <p:nvPr/>
          </p:nvCxnSpPr>
          <p:spPr>
            <a:xfrm>
              <a:off x="4269164" y="3668700"/>
              <a:ext cx="575270" cy="11483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Conector de Seta Reta 43">
              <a:extLst>
                <a:ext uri="{FF2B5EF4-FFF2-40B4-BE49-F238E27FC236}">
                  <a16:creationId xmlns:a16="http://schemas.microsoft.com/office/drawing/2014/main" id="{E9C820A3-7608-25CB-77E0-0B36731BCB72}"/>
                </a:ext>
              </a:extLst>
            </p:cNvPr>
            <p:cNvCxnSpPr>
              <a:stCxn id="28" idx="3"/>
              <a:endCxn id="30" idx="2"/>
            </p:cNvCxnSpPr>
            <p:nvPr/>
          </p:nvCxnSpPr>
          <p:spPr>
            <a:xfrm>
              <a:off x="4269164" y="3668700"/>
              <a:ext cx="582338" cy="19254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Conector de Seta Reta 44">
              <a:extLst>
                <a:ext uri="{FF2B5EF4-FFF2-40B4-BE49-F238E27FC236}">
                  <a16:creationId xmlns:a16="http://schemas.microsoft.com/office/drawing/2014/main" id="{D886B4AE-B5F8-321B-7302-19966208C7E0}"/>
                </a:ext>
              </a:extLst>
            </p:cNvPr>
            <p:cNvCxnSpPr>
              <a:stCxn id="35" idx="3"/>
              <a:endCxn id="30" idx="2"/>
            </p:cNvCxnSpPr>
            <p:nvPr/>
          </p:nvCxnSpPr>
          <p:spPr>
            <a:xfrm>
              <a:off x="4225936" y="5173996"/>
              <a:ext cx="625566" cy="4201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51" name="CaixaDeTexto 50">
                  <a:extLst>
                    <a:ext uri="{FF2B5EF4-FFF2-40B4-BE49-F238E27FC236}">
                      <a16:creationId xmlns:a16="http://schemas.microsoft.com/office/drawing/2014/main" id="{B88000EB-8329-D282-8E81-EBA45619324B}"/>
                    </a:ext>
                  </a:extLst>
                </p:cNvPr>
                <p:cNvSpPr txBox="1"/>
                <p:nvPr/>
              </p:nvSpPr>
              <p:spPr>
                <a:xfrm flipH="1">
                  <a:off x="3705225" y="4698625"/>
                  <a:ext cx="65365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ea typeface="Cambria Math" panose="02040503050406030204" pitchFamily="18" charset="0"/>
                          </a:rPr>
                          <m:t>⋮</m:t>
                        </m:r>
                      </m:oMath>
                    </m:oMathPara>
                  </a14:m>
                  <a:endParaRPr lang="pt-BR" dirty="0"/>
                </a:p>
              </p:txBody>
            </p:sp>
          </mc:Choice>
          <mc:Fallback>
            <p:sp>
              <p:nvSpPr>
                <p:cNvPr id="51" name="CaixaDeTexto 50">
                  <a:extLst>
                    <a:ext uri="{FF2B5EF4-FFF2-40B4-BE49-F238E27FC236}">
                      <a16:creationId xmlns:a16="http://schemas.microsoft.com/office/drawing/2014/main" id="{B88000EB-8329-D282-8E81-EBA45619324B}"/>
                    </a:ext>
                  </a:extLst>
                </p:cNvPr>
                <p:cNvSpPr txBox="1">
                  <a:spLocks noRot="1" noChangeAspect="1" noMove="1" noResize="1" noEditPoints="1" noAdjustHandles="1" noChangeArrowheads="1" noChangeShapeType="1" noTextEdit="1"/>
                </p:cNvSpPr>
                <p:nvPr/>
              </p:nvSpPr>
              <p:spPr>
                <a:xfrm flipH="1">
                  <a:off x="3705225" y="4698625"/>
                  <a:ext cx="653654" cy="276999"/>
                </a:xfrm>
                <a:prstGeom prst="rect">
                  <a:avLst/>
                </a:prstGeom>
                <a:blipFill>
                  <a:blip r:embed="rId5"/>
                  <a:stretch>
                    <a:fillRect b="-6667"/>
                  </a:stretch>
                </a:blipFill>
              </p:spPr>
              <p:txBody>
                <a:bodyPr/>
                <a:lstStyle/>
                <a:p>
                  <a:r>
                    <a:rPr lang="pt-BR">
                      <a:noFill/>
                    </a:rPr>
                    <a:t> </a:t>
                  </a:r>
                </a:p>
              </p:txBody>
            </p:sp>
          </mc:Fallback>
        </mc:AlternateContent>
        <p:cxnSp>
          <p:nvCxnSpPr>
            <p:cNvPr id="52" name="Conector de Seta Reta 51">
              <a:extLst>
                <a:ext uri="{FF2B5EF4-FFF2-40B4-BE49-F238E27FC236}">
                  <a16:creationId xmlns:a16="http://schemas.microsoft.com/office/drawing/2014/main" id="{3C38F9CC-2EEA-63B4-63C5-D628AC23FA4A}"/>
                </a:ext>
              </a:extLst>
            </p:cNvPr>
            <p:cNvCxnSpPr>
              <a:cxnSpLocks/>
              <a:endCxn id="5" idx="0"/>
            </p:cNvCxnSpPr>
            <p:nvPr/>
          </p:nvCxnSpPr>
          <p:spPr>
            <a:xfrm>
              <a:off x="6333237" y="2833761"/>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Conector de Seta Reta 52">
              <a:extLst>
                <a:ext uri="{FF2B5EF4-FFF2-40B4-BE49-F238E27FC236}">
                  <a16:creationId xmlns:a16="http://schemas.microsoft.com/office/drawing/2014/main" id="{755EE6DC-A6B3-7F45-70EC-05AE9D3FB24F}"/>
                </a:ext>
              </a:extLst>
            </p:cNvPr>
            <p:cNvCxnSpPr>
              <a:cxnSpLocks/>
            </p:cNvCxnSpPr>
            <p:nvPr/>
          </p:nvCxnSpPr>
          <p:spPr>
            <a:xfrm>
              <a:off x="6333237" y="3603015"/>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Conector de Seta Reta 53">
              <a:extLst>
                <a:ext uri="{FF2B5EF4-FFF2-40B4-BE49-F238E27FC236}">
                  <a16:creationId xmlns:a16="http://schemas.microsoft.com/office/drawing/2014/main" id="{34B7E556-409F-C9BA-37A5-750A23D84D7F}"/>
                </a:ext>
              </a:extLst>
            </p:cNvPr>
            <p:cNvCxnSpPr>
              <a:cxnSpLocks/>
            </p:cNvCxnSpPr>
            <p:nvPr/>
          </p:nvCxnSpPr>
          <p:spPr>
            <a:xfrm>
              <a:off x="6333237" y="4380109"/>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Conector de Seta Reta 54">
              <a:extLst>
                <a:ext uri="{FF2B5EF4-FFF2-40B4-BE49-F238E27FC236}">
                  <a16:creationId xmlns:a16="http://schemas.microsoft.com/office/drawing/2014/main" id="{3177499B-D755-2767-C13E-506130FE981D}"/>
                </a:ext>
              </a:extLst>
            </p:cNvPr>
            <p:cNvCxnSpPr>
              <a:cxnSpLocks/>
            </p:cNvCxnSpPr>
            <p:nvPr/>
          </p:nvCxnSpPr>
          <p:spPr>
            <a:xfrm>
              <a:off x="6333237" y="5157201"/>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Conector de Seta Reta 55">
              <a:extLst>
                <a:ext uri="{FF2B5EF4-FFF2-40B4-BE49-F238E27FC236}">
                  <a16:creationId xmlns:a16="http://schemas.microsoft.com/office/drawing/2014/main" id="{21182CE6-4DE1-1F92-8A7B-2C1D190BFD76}"/>
                </a:ext>
              </a:extLst>
            </p:cNvPr>
            <p:cNvCxnSpPr>
              <a:cxnSpLocks/>
            </p:cNvCxnSpPr>
            <p:nvPr/>
          </p:nvCxnSpPr>
          <p:spPr>
            <a:xfrm>
              <a:off x="5123561" y="2845272"/>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Conector de Seta Reta 56">
              <a:extLst>
                <a:ext uri="{FF2B5EF4-FFF2-40B4-BE49-F238E27FC236}">
                  <a16:creationId xmlns:a16="http://schemas.microsoft.com/office/drawing/2014/main" id="{9B1D9E7B-0D63-FF5E-012B-6DE77C0A7864}"/>
                </a:ext>
              </a:extLst>
            </p:cNvPr>
            <p:cNvCxnSpPr>
              <a:cxnSpLocks/>
            </p:cNvCxnSpPr>
            <p:nvPr/>
          </p:nvCxnSpPr>
          <p:spPr>
            <a:xfrm>
              <a:off x="5129911" y="3605777"/>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8" name="Conector de Seta Reta 57">
              <a:extLst>
                <a:ext uri="{FF2B5EF4-FFF2-40B4-BE49-F238E27FC236}">
                  <a16:creationId xmlns:a16="http://schemas.microsoft.com/office/drawing/2014/main" id="{27CB6672-D61B-2F21-0091-152B49ED57BA}"/>
                </a:ext>
              </a:extLst>
            </p:cNvPr>
            <p:cNvCxnSpPr>
              <a:cxnSpLocks/>
            </p:cNvCxnSpPr>
            <p:nvPr/>
          </p:nvCxnSpPr>
          <p:spPr>
            <a:xfrm>
              <a:off x="5123561" y="4391620"/>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Conector de Seta Reta 58">
              <a:extLst>
                <a:ext uri="{FF2B5EF4-FFF2-40B4-BE49-F238E27FC236}">
                  <a16:creationId xmlns:a16="http://schemas.microsoft.com/office/drawing/2014/main" id="{7C3BB89A-4B72-077E-C94F-69E702EF3FF1}"/>
                </a:ext>
              </a:extLst>
            </p:cNvPr>
            <p:cNvCxnSpPr>
              <a:cxnSpLocks/>
            </p:cNvCxnSpPr>
            <p:nvPr/>
          </p:nvCxnSpPr>
          <p:spPr>
            <a:xfrm>
              <a:off x="5123561" y="5166060"/>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1" name="Elipse 60">
              <a:extLst>
                <a:ext uri="{FF2B5EF4-FFF2-40B4-BE49-F238E27FC236}">
                  <a16:creationId xmlns:a16="http://schemas.microsoft.com/office/drawing/2014/main" id="{250FF2FE-33B7-F6B8-E13C-7E4AF2F5A61F}"/>
                </a:ext>
              </a:extLst>
            </p:cNvPr>
            <p:cNvSpPr/>
            <p:nvPr/>
          </p:nvSpPr>
          <p:spPr>
            <a:xfrm>
              <a:off x="7191727" y="4121057"/>
              <a:ext cx="566057" cy="566057"/>
            </a:xfrm>
            <a:prstGeom prst="ellipse">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cxnSp>
          <p:nvCxnSpPr>
            <p:cNvPr id="63" name="Conector de Seta Reta 62">
              <a:extLst>
                <a:ext uri="{FF2B5EF4-FFF2-40B4-BE49-F238E27FC236}">
                  <a16:creationId xmlns:a16="http://schemas.microsoft.com/office/drawing/2014/main" id="{2D454EBF-BD41-0AC7-31F2-9CC74B894587}"/>
                </a:ext>
              </a:extLst>
            </p:cNvPr>
            <p:cNvCxnSpPr>
              <a:stCxn id="5" idx="6"/>
              <a:endCxn id="61" idx="2"/>
            </p:cNvCxnSpPr>
            <p:nvPr/>
          </p:nvCxnSpPr>
          <p:spPr>
            <a:xfrm>
              <a:off x="6616265" y="3259234"/>
              <a:ext cx="575462" cy="11448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 name="Conector de Seta Reta 63">
              <a:extLst>
                <a:ext uri="{FF2B5EF4-FFF2-40B4-BE49-F238E27FC236}">
                  <a16:creationId xmlns:a16="http://schemas.microsoft.com/office/drawing/2014/main" id="{FFD85301-4E05-B523-BB85-5E4F99CFB467}"/>
                </a:ext>
              </a:extLst>
            </p:cNvPr>
            <p:cNvCxnSpPr>
              <a:stCxn id="6" idx="6"/>
              <a:endCxn id="61" idx="2"/>
            </p:cNvCxnSpPr>
            <p:nvPr/>
          </p:nvCxnSpPr>
          <p:spPr>
            <a:xfrm>
              <a:off x="6616264" y="4028491"/>
              <a:ext cx="575463" cy="3755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Conector de Seta Reta 64">
              <a:extLst>
                <a:ext uri="{FF2B5EF4-FFF2-40B4-BE49-F238E27FC236}">
                  <a16:creationId xmlns:a16="http://schemas.microsoft.com/office/drawing/2014/main" id="{E6CF2EEC-F920-406F-F3BC-6A1112549433}"/>
                </a:ext>
              </a:extLst>
            </p:cNvPr>
            <p:cNvCxnSpPr>
              <a:stCxn id="7" idx="6"/>
              <a:endCxn id="61" idx="2"/>
            </p:cNvCxnSpPr>
            <p:nvPr/>
          </p:nvCxnSpPr>
          <p:spPr>
            <a:xfrm flipV="1">
              <a:off x="6616264" y="4404086"/>
              <a:ext cx="575463" cy="4038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6" name="Conector de Seta Reta 65">
              <a:extLst>
                <a:ext uri="{FF2B5EF4-FFF2-40B4-BE49-F238E27FC236}">
                  <a16:creationId xmlns:a16="http://schemas.microsoft.com/office/drawing/2014/main" id="{3C1A14B4-258E-8048-EC1A-B06095ACFFC2}"/>
                </a:ext>
              </a:extLst>
            </p:cNvPr>
            <p:cNvCxnSpPr>
              <a:stCxn id="8" idx="6"/>
              <a:endCxn id="61" idx="2"/>
            </p:cNvCxnSpPr>
            <p:nvPr/>
          </p:nvCxnSpPr>
          <p:spPr>
            <a:xfrm flipV="1">
              <a:off x="6616264" y="4404086"/>
              <a:ext cx="575463" cy="11832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7" name="Conector de Seta Reta 66">
              <a:extLst>
                <a:ext uri="{FF2B5EF4-FFF2-40B4-BE49-F238E27FC236}">
                  <a16:creationId xmlns:a16="http://schemas.microsoft.com/office/drawing/2014/main" id="{CDB427DF-474A-AEE8-F43E-6382EC6D5D4F}"/>
                </a:ext>
              </a:extLst>
            </p:cNvPr>
            <p:cNvCxnSpPr>
              <a:cxnSpLocks/>
            </p:cNvCxnSpPr>
            <p:nvPr/>
          </p:nvCxnSpPr>
          <p:spPr>
            <a:xfrm flipV="1">
              <a:off x="7767189" y="4370237"/>
              <a:ext cx="257585" cy="11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68" name="CaixaDeTexto 67">
                  <a:extLst>
                    <a:ext uri="{FF2B5EF4-FFF2-40B4-BE49-F238E27FC236}">
                      <a16:creationId xmlns:a16="http://schemas.microsoft.com/office/drawing/2014/main" id="{B01D9874-2225-E180-446C-5C5EE72AD4B8}"/>
                    </a:ext>
                  </a:extLst>
                </p:cNvPr>
                <p:cNvSpPr txBox="1"/>
                <p:nvPr/>
              </p:nvSpPr>
              <p:spPr>
                <a:xfrm>
                  <a:off x="7957149" y="4164732"/>
                  <a:ext cx="41583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pt-BR" i="1" smtClean="0">
                                <a:latin typeface="Cambria Math" panose="02040503050406030204" pitchFamily="18" charset="0"/>
                              </a:rPr>
                            </m:ctrlPr>
                          </m:accPr>
                          <m:e>
                            <m:r>
                              <a:rPr lang="pt-BR" b="0" i="1" smtClean="0">
                                <a:latin typeface="Cambria Math" panose="02040503050406030204" pitchFamily="18" charset="0"/>
                              </a:rPr>
                              <m:t>𝑦</m:t>
                            </m:r>
                          </m:e>
                        </m:acc>
                      </m:oMath>
                    </m:oMathPara>
                  </a14:m>
                  <a:endParaRPr lang="pt-BR" dirty="0"/>
                </a:p>
              </p:txBody>
            </p:sp>
          </mc:Choice>
          <mc:Fallback>
            <p:sp>
              <p:nvSpPr>
                <p:cNvPr id="68" name="CaixaDeTexto 67">
                  <a:extLst>
                    <a:ext uri="{FF2B5EF4-FFF2-40B4-BE49-F238E27FC236}">
                      <a16:creationId xmlns:a16="http://schemas.microsoft.com/office/drawing/2014/main" id="{B01D9874-2225-E180-446C-5C5EE72AD4B8}"/>
                    </a:ext>
                  </a:extLst>
                </p:cNvPr>
                <p:cNvSpPr txBox="1">
                  <a:spLocks noRot="1" noChangeAspect="1" noMove="1" noResize="1" noEditPoints="1" noAdjustHandles="1" noChangeArrowheads="1" noChangeShapeType="1" noTextEdit="1"/>
                </p:cNvSpPr>
                <p:nvPr/>
              </p:nvSpPr>
              <p:spPr>
                <a:xfrm>
                  <a:off x="7957149" y="4164732"/>
                  <a:ext cx="415834" cy="369332"/>
                </a:xfrm>
                <a:prstGeom prst="rect">
                  <a:avLst/>
                </a:prstGeom>
                <a:blipFill>
                  <a:blip r:embed="rId6"/>
                  <a:stretch>
                    <a:fillRect t="-6557" r="-18841" b="-6557"/>
                  </a:stretch>
                </a:blipFill>
              </p:spPr>
              <p:txBody>
                <a:bodyPr/>
                <a:lstStyle/>
                <a:p>
                  <a:r>
                    <a:rPr lang="pt-BR">
                      <a:noFill/>
                    </a:rPr>
                    <a:t> </a:t>
                  </a:r>
                </a:p>
              </p:txBody>
            </p:sp>
          </mc:Fallback>
        </mc:AlternateContent>
        <p:cxnSp>
          <p:nvCxnSpPr>
            <p:cNvPr id="98" name="Conector de Seta Reta 97">
              <a:extLst>
                <a:ext uri="{FF2B5EF4-FFF2-40B4-BE49-F238E27FC236}">
                  <a16:creationId xmlns:a16="http://schemas.microsoft.com/office/drawing/2014/main" id="{16BE5EF8-C5F6-972A-E0CE-3E5826756C3F}"/>
                </a:ext>
              </a:extLst>
            </p:cNvPr>
            <p:cNvCxnSpPr>
              <a:cxnSpLocks/>
            </p:cNvCxnSpPr>
            <p:nvPr/>
          </p:nvCxnSpPr>
          <p:spPr>
            <a:xfrm>
              <a:off x="7473983" y="3978613"/>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4330414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Agrupar 24">
            <a:extLst>
              <a:ext uri="{FF2B5EF4-FFF2-40B4-BE49-F238E27FC236}">
                <a16:creationId xmlns:a16="http://schemas.microsoft.com/office/drawing/2014/main" id="{45C13C72-D028-8395-E778-E419E9E6D5AD}"/>
              </a:ext>
            </a:extLst>
          </p:cNvPr>
          <p:cNvGrpSpPr/>
          <p:nvPr/>
        </p:nvGrpSpPr>
        <p:grpSpPr>
          <a:xfrm>
            <a:off x="8074237" y="1937982"/>
            <a:ext cx="3669112" cy="3010450"/>
            <a:chOff x="8074237" y="1937982"/>
            <a:chExt cx="3669112" cy="3010450"/>
          </a:xfrm>
        </p:grpSpPr>
        <p:sp>
          <p:nvSpPr>
            <p:cNvPr id="22" name="CaixaDeTexto 21">
              <a:extLst>
                <a:ext uri="{FF2B5EF4-FFF2-40B4-BE49-F238E27FC236}">
                  <a16:creationId xmlns:a16="http://schemas.microsoft.com/office/drawing/2014/main" id="{603173BB-D1CC-D10D-17E6-48EF988187E6}"/>
                </a:ext>
              </a:extLst>
            </p:cNvPr>
            <p:cNvSpPr txBox="1"/>
            <p:nvPr/>
          </p:nvSpPr>
          <p:spPr>
            <a:xfrm>
              <a:off x="8543926" y="1937982"/>
              <a:ext cx="2857500" cy="369332"/>
            </a:xfrm>
            <a:prstGeom prst="rect">
              <a:avLst/>
            </a:prstGeom>
            <a:noFill/>
          </p:spPr>
          <p:txBody>
            <a:bodyPr wrap="square" rtlCol="0">
              <a:spAutoFit/>
            </a:bodyPr>
            <a:lstStyle/>
            <a:p>
              <a:pPr algn="ctr"/>
              <a:r>
                <a:rPr lang="pt-BR" dirty="0"/>
                <a:t>Função logística</a:t>
              </a:r>
            </a:p>
          </p:txBody>
        </p:sp>
        <p:pic>
          <p:nvPicPr>
            <p:cNvPr id="24" name="Imagem 23">
              <a:extLst>
                <a:ext uri="{FF2B5EF4-FFF2-40B4-BE49-F238E27FC236}">
                  <a16:creationId xmlns:a16="http://schemas.microsoft.com/office/drawing/2014/main" id="{E384816E-1A46-520B-33FA-A7FC69CA911C}"/>
                </a:ext>
              </a:extLst>
            </p:cNvPr>
            <p:cNvPicPr>
              <a:picLocks noChangeAspect="1"/>
            </p:cNvPicPr>
            <p:nvPr/>
          </p:nvPicPr>
          <p:blipFill>
            <a:blip r:embed="rId2"/>
            <a:stretch>
              <a:fillRect/>
            </a:stretch>
          </p:blipFill>
          <p:spPr>
            <a:xfrm>
              <a:off x="8086699" y="2103598"/>
              <a:ext cx="3656650" cy="2742488"/>
            </a:xfrm>
            <a:prstGeom prst="rect">
              <a:avLst/>
            </a:prstGeom>
          </p:spPr>
        </p:pic>
        <mc:AlternateContent xmlns:mc="http://schemas.openxmlformats.org/markup-compatibility/2006" xmlns:a14="http://schemas.microsoft.com/office/drawing/2010/main">
          <mc:Choice Requires="a14">
            <p:sp>
              <p:nvSpPr>
                <p:cNvPr id="21" name="CaixaDeTexto 20">
                  <a:extLst>
                    <a:ext uri="{FF2B5EF4-FFF2-40B4-BE49-F238E27FC236}">
                      <a16:creationId xmlns:a16="http://schemas.microsoft.com/office/drawing/2014/main" id="{9CC51D05-AFDF-3D36-56AB-EA0BF3DB55B6}"/>
                    </a:ext>
                  </a:extLst>
                </p:cNvPr>
                <p:cNvSpPr txBox="1"/>
                <p:nvPr/>
              </p:nvSpPr>
              <p:spPr>
                <a:xfrm>
                  <a:off x="9689307" y="4671433"/>
                  <a:ext cx="566738" cy="276999"/>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
                          <a:rPr lang="pt-BR" sz="1200" b="0" i="1" smtClean="0">
                            <a:latin typeface="Cambria Math" panose="02040503050406030204" pitchFamily="18" charset="0"/>
                          </a:rPr>
                          <m:t>𝑔</m:t>
                        </m:r>
                        <m:d>
                          <m:dPr>
                            <m:ctrlPr>
                              <a:rPr lang="pt-BR" sz="1200" b="0" i="1" smtClean="0">
                                <a:latin typeface="Cambria Math" panose="02040503050406030204" pitchFamily="18" charset="0"/>
                              </a:rPr>
                            </m:ctrlPr>
                          </m:dPr>
                          <m:e>
                            <m:r>
                              <a:rPr lang="pt-BR" sz="1200" b="1" i="1" smtClean="0">
                                <a:latin typeface="Cambria Math" panose="02040503050406030204" pitchFamily="18" charset="0"/>
                              </a:rPr>
                              <m:t>𝒙</m:t>
                            </m:r>
                          </m:e>
                        </m:d>
                      </m:oMath>
                    </m:oMathPara>
                  </a14:m>
                  <a:endParaRPr lang="pt-BR" sz="1200" dirty="0"/>
                </a:p>
              </p:txBody>
            </p:sp>
          </mc:Choice>
          <mc:Fallback xmlns="">
            <p:sp>
              <p:nvSpPr>
                <p:cNvPr id="21" name="CaixaDeTexto 20">
                  <a:extLst>
                    <a:ext uri="{FF2B5EF4-FFF2-40B4-BE49-F238E27FC236}">
                      <a16:creationId xmlns:a16="http://schemas.microsoft.com/office/drawing/2014/main" id="{9CC51D05-AFDF-3D36-56AB-EA0BF3DB55B6}"/>
                    </a:ext>
                  </a:extLst>
                </p:cNvPr>
                <p:cNvSpPr txBox="1">
                  <a:spLocks noRot="1" noChangeAspect="1" noMove="1" noResize="1" noEditPoints="1" noAdjustHandles="1" noChangeArrowheads="1" noChangeShapeType="1" noTextEdit="1"/>
                </p:cNvSpPr>
                <p:nvPr/>
              </p:nvSpPr>
              <p:spPr>
                <a:xfrm>
                  <a:off x="9689307" y="4671433"/>
                  <a:ext cx="566738" cy="276999"/>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0" name="CaixaDeTexto 19">
                  <a:extLst>
                    <a:ext uri="{FF2B5EF4-FFF2-40B4-BE49-F238E27FC236}">
                      <a16:creationId xmlns:a16="http://schemas.microsoft.com/office/drawing/2014/main" id="{0EB14F7E-444A-27C7-CBC8-BBFD489278B9}"/>
                    </a:ext>
                  </a:extLst>
                </p:cNvPr>
                <p:cNvSpPr txBox="1"/>
                <p:nvPr/>
              </p:nvSpPr>
              <p:spPr>
                <a:xfrm rot="16200000">
                  <a:off x="7893582" y="3278605"/>
                  <a:ext cx="662097" cy="300788"/>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
                          <a:rPr lang="pt-BR" sz="1200" b="0" i="1" smtClean="0">
                            <a:latin typeface="Cambria Math" panose="02040503050406030204" pitchFamily="18" charset="0"/>
                          </a:rPr>
                          <m:t>𝑓</m:t>
                        </m:r>
                        <m:d>
                          <m:dPr>
                            <m:ctrlPr>
                              <a:rPr lang="pt-BR" sz="1200" b="0" i="1" smtClean="0">
                                <a:latin typeface="Cambria Math" panose="02040503050406030204" pitchFamily="18" charset="0"/>
                              </a:rPr>
                            </m:ctrlPr>
                          </m:dPr>
                          <m:e>
                            <m:r>
                              <a:rPr lang="pt-BR" sz="1200" b="0" i="1" smtClean="0">
                                <a:latin typeface="Cambria Math" panose="02040503050406030204" pitchFamily="18" charset="0"/>
                              </a:rPr>
                              <m:t>𝑔</m:t>
                            </m:r>
                            <m:d>
                              <m:dPr>
                                <m:ctrlPr>
                                  <a:rPr lang="pt-BR" sz="1200" b="0" i="1" smtClean="0">
                                    <a:latin typeface="Cambria Math" panose="02040503050406030204" pitchFamily="18" charset="0"/>
                                  </a:rPr>
                                </m:ctrlPr>
                              </m:dPr>
                              <m:e>
                                <m:r>
                                  <a:rPr lang="pt-BR" sz="1200" b="1" i="1" smtClean="0">
                                    <a:latin typeface="Cambria Math" panose="02040503050406030204" pitchFamily="18" charset="0"/>
                                  </a:rPr>
                                  <m:t>𝒙</m:t>
                                </m:r>
                              </m:e>
                            </m:d>
                          </m:e>
                        </m:d>
                      </m:oMath>
                    </m:oMathPara>
                  </a14:m>
                  <a:endParaRPr lang="pt-BR" sz="1200" dirty="0"/>
                </a:p>
              </p:txBody>
            </p:sp>
          </mc:Choice>
          <mc:Fallback xmlns="">
            <p:sp>
              <p:nvSpPr>
                <p:cNvPr id="20" name="CaixaDeTexto 19">
                  <a:extLst>
                    <a:ext uri="{FF2B5EF4-FFF2-40B4-BE49-F238E27FC236}">
                      <a16:creationId xmlns:a16="http://schemas.microsoft.com/office/drawing/2014/main" id="{0EB14F7E-444A-27C7-CBC8-BBFD489278B9}"/>
                    </a:ext>
                  </a:extLst>
                </p:cNvPr>
                <p:cNvSpPr txBox="1">
                  <a:spLocks noRot="1" noChangeAspect="1" noMove="1" noResize="1" noEditPoints="1" noAdjustHandles="1" noChangeArrowheads="1" noChangeShapeType="1" noTextEdit="1"/>
                </p:cNvSpPr>
                <p:nvPr/>
              </p:nvSpPr>
              <p:spPr>
                <a:xfrm rot="16200000">
                  <a:off x="7893582" y="3278605"/>
                  <a:ext cx="662097" cy="300788"/>
                </a:xfrm>
                <a:prstGeom prst="rect">
                  <a:avLst/>
                </a:prstGeom>
                <a:blipFill>
                  <a:blip r:embed="rId4"/>
                  <a:stretch>
                    <a:fillRect r="-2041"/>
                  </a:stretch>
                </a:blipFill>
              </p:spPr>
              <p:txBody>
                <a:bodyPr/>
                <a:lstStyle/>
                <a:p>
                  <a:r>
                    <a:rPr lang="pt-BR">
                      <a:noFill/>
                    </a:rPr>
                    <a:t> </a:t>
                  </a:r>
                </a:p>
              </p:txBody>
            </p:sp>
          </mc:Fallback>
        </mc:AlternateContent>
      </p:grpSp>
      <p:grpSp>
        <p:nvGrpSpPr>
          <p:cNvPr id="26" name="Group 29">
            <a:extLst>
              <a:ext uri="{FF2B5EF4-FFF2-40B4-BE49-F238E27FC236}">
                <a16:creationId xmlns:a16="http://schemas.microsoft.com/office/drawing/2014/main" id="{3862EA5C-2324-A9D7-1089-993369604C3B}"/>
              </a:ext>
            </a:extLst>
          </p:cNvPr>
          <p:cNvGrpSpPr/>
          <p:nvPr/>
        </p:nvGrpSpPr>
        <p:grpSpPr>
          <a:xfrm>
            <a:off x="448651" y="1615596"/>
            <a:ext cx="3740834" cy="3838933"/>
            <a:chOff x="3985525" y="1463116"/>
            <a:chExt cx="3740834" cy="3838933"/>
          </a:xfrm>
        </p:grpSpPr>
        <p:cxnSp>
          <p:nvCxnSpPr>
            <p:cNvPr id="27" name="Straight Arrow Connector 3">
              <a:extLst>
                <a:ext uri="{FF2B5EF4-FFF2-40B4-BE49-F238E27FC236}">
                  <a16:creationId xmlns:a16="http://schemas.microsoft.com/office/drawing/2014/main" id="{A8B4D11B-CE57-FF4E-462F-C02EA1307BDF}"/>
                </a:ext>
              </a:extLst>
            </p:cNvPr>
            <p:cNvCxnSpPr/>
            <p:nvPr/>
          </p:nvCxnSpPr>
          <p:spPr>
            <a:xfrm flipV="1">
              <a:off x="4379225" y="1852013"/>
              <a:ext cx="0" cy="200910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4">
              <a:extLst>
                <a:ext uri="{FF2B5EF4-FFF2-40B4-BE49-F238E27FC236}">
                  <a16:creationId xmlns:a16="http://schemas.microsoft.com/office/drawing/2014/main" id="{CA6AFD73-A7D4-8333-D44D-4624B6D26E8D}"/>
                </a:ext>
              </a:extLst>
            </p:cNvPr>
            <p:cNvCxnSpPr/>
            <p:nvPr/>
          </p:nvCxnSpPr>
          <p:spPr>
            <a:xfrm>
              <a:off x="4366525" y="3861117"/>
              <a:ext cx="27720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Oval 5">
              <a:extLst>
                <a:ext uri="{FF2B5EF4-FFF2-40B4-BE49-F238E27FC236}">
                  <a16:creationId xmlns:a16="http://schemas.microsoft.com/office/drawing/2014/main" id="{D20A8D8F-E538-CB90-EBF8-8A196E6D0D26}"/>
                </a:ext>
              </a:extLst>
            </p:cNvPr>
            <p:cNvSpPr/>
            <p:nvPr/>
          </p:nvSpPr>
          <p:spPr>
            <a:xfrm>
              <a:off x="4646532" y="3408603"/>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0" name="Isosceles Triangle 6">
              <a:extLst>
                <a:ext uri="{FF2B5EF4-FFF2-40B4-BE49-F238E27FC236}">
                  <a16:creationId xmlns:a16="http://schemas.microsoft.com/office/drawing/2014/main" id="{CD376818-EECC-48AB-18D7-294017344E0B}"/>
                </a:ext>
              </a:extLst>
            </p:cNvPr>
            <p:cNvSpPr/>
            <p:nvPr/>
          </p:nvSpPr>
          <p:spPr>
            <a:xfrm>
              <a:off x="5701241" y="2211726"/>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31" name="Straight Connector 7">
              <a:extLst>
                <a:ext uri="{FF2B5EF4-FFF2-40B4-BE49-F238E27FC236}">
                  <a16:creationId xmlns:a16="http://schemas.microsoft.com/office/drawing/2014/main" id="{395BA15B-4707-2D95-8C6A-024A785FF9C6}"/>
                </a:ext>
              </a:extLst>
            </p:cNvPr>
            <p:cNvCxnSpPr/>
            <p:nvPr/>
          </p:nvCxnSpPr>
          <p:spPr>
            <a:xfrm>
              <a:off x="4378008" y="2052975"/>
              <a:ext cx="1929023" cy="178426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Oval 8">
              <a:extLst>
                <a:ext uri="{FF2B5EF4-FFF2-40B4-BE49-F238E27FC236}">
                  <a16:creationId xmlns:a16="http://schemas.microsoft.com/office/drawing/2014/main" id="{E4D4F456-C8C7-EFDC-320A-F1F8C8A90891}"/>
                </a:ext>
              </a:extLst>
            </p:cNvPr>
            <p:cNvSpPr/>
            <p:nvPr/>
          </p:nvSpPr>
          <p:spPr>
            <a:xfrm>
              <a:off x="4573149" y="3134479"/>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3" name="Oval 9">
              <a:extLst>
                <a:ext uri="{FF2B5EF4-FFF2-40B4-BE49-F238E27FC236}">
                  <a16:creationId xmlns:a16="http://schemas.microsoft.com/office/drawing/2014/main" id="{570D617C-253A-26B1-DAF9-2C2FA08B7050}"/>
                </a:ext>
              </a:extLst>
            </p:cNvPr>
            <p:cNvSpPr/>
            <p:nvPr/>
          </p:nvSpPr>
          <p:spPr>
            <a:xfrm>
              <a:off x="4875354" y="3211752"/>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4" name="Oval 10">
              <a:extLst>
                <a:ext uri="{FF2B5EF4-FFF2-40B4-BE49-F238E27FC236}">
                  <a16:creationId xmlns:a16="http://schemas.microsoft.com/office/drawing/2014/main" id="{F99DDF22-1533-273A-56A1-46D3E7ECFAAA}"/>
                </a:ext>
              </a:extLst>
            </p:cNvPr>
            <p:cNvSpPr/>
            <p:nvPr/>
          </p:nvSpPr>
          <p:spPr>
            <a:xfrm>
              <a:off x="5095502" y="3400018"/>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5" name="Oval 11">
              <a:extLst>
                <a:ext uri="{FF2B5EF4-FFF2-40B4-BE49-F238E27FC236}">
                  <a16:creationId xmlns:a16="http://schemas.microsoft.com/office/drawing/2014/main" id="{86D79BA1-20A0-AFD5-975B-57AA248A1472}"/>
                </a:ext>
              </a:extLst>
            </p:cNvPr>
            <p:cNvSpPr/>
            <p:nvPr/>
          </p:nvSpPr>
          <p:spPr>
            <a:xfrm>
              <a:off x="4896639" y="3524960"/>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6" name="Oval 12">
              <a:extLst>
                <a:ext uri="{FF2B5EF4-FFF2-40B4-BE49-F238E27FC236}">
                  <a16:creationId xmlns:a16="http://schemas.microsoft.com/office/drawing/2014/main" id="{260E08ED-39DF-EE8A-C509-697E66035785}"/>
                </a:ext>
              </a:extLst>
            </p:cNvPr>
            <p:cNvSpPr/>
            <p:nvPr/>
          </p:nvSpPr>
          <p:spPr>
            <a:xfrm>
              <a:off x="4731982" y="2881373"/>
              <a:ext cx="152400"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7" name="Oval 13">
              <a:extLst>
                <a:ext uri="{FF2B5EF4-FFF2-40B4-BE49-F238E27FC236}">
                  <a16:creationId xmlns:a16="http://schemas.microsoft.com/office/drawing/2014/main" id="{3EAB7786-F271-7473-12E9-870E2F788D21}"/>
                </a:ext>
              </a:extLst>
            </p:cNvPr>
            <p:cNvSpPr/>
            <p:nvPr/>
          </p:nvSpPr>
          <p:spPr>
            <a:xfrm>
              <a:off x="5037497" y="2950061"/>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Isosceles Triangle 14">
              <a:extLst>
                <a:ext uri="{FF2B5EF4-FFF2-40B4-BE49-F238E27FC236}">
                  <a16:creationId xmlns:a16="http://schemas.microsoft.com/office/drawing/2014/main" id="{2591F0F9-68C9-A662-FAB7-E52A648807B0}"/>
                </a:ext>
              </a:extLst>
            </p:cNvPr>
            <p:cNvSpPr/>
            <p:nvPr/>
          </p:nvSpPr>
          <p:spPr>
            <a:xfrm>
              <a:off x="5853641" y="2364126"/>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Isosceles Triangle 15">
              <a:extLst>
                <a:ext uri="{FF2B5EF4-FFF2-40B4-BE49-F238E27FC236}">
                  <a16:creationId xmlns:a16="http://schemas.microsoft.com/office/drawing/2014/main" id="{D6556B6D-F358-BE0B-6332-6A74BB116322}"/>
                </a:ext>
              </a:extLst>
            </p:cNvPr>
            <p:cNvSpPr/>
            <p:nvPr/>
          </p:nvSpPr>
          <p:spPr>
            <a:xfrm>
              <a:off x="5567891" y="2446676"/>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0" name="Isosceles Triangle 16">
              <a:extLst>
                <a:ext uri="{FF2B5EF4-FFF2-40B4-BE49-F238E27FC236}">
                  <a16:creationId xmlns:a16="http://schemas.microsoft.com/office/drawing/2014/main" id="{B15050CA-97CD-5F25-7406-A2E347589BE6}"/>
                </a:ext>
              </a:extLst>
            </p:cNvPr>
            <p:cNvSpPr/>
            <p:nvPr/>
          </p:nvSpPr>
          <p:spPr>
            <a:xfrm>
              <a:off x="5786966" y="2685829"/>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1" name="Isosceles Triangle 17">
              <a:extLst>
                <a:ext uri="{FF2B5EF4-FFF2-40B4-BE49-F238E27FC236}">
                  <a16:creationId xmlns:a16="http://schemas.microsoft.com/office/drawing/2014/main" id="{200A908A-A9BE-2239-7D2F-5B58884656AA}"/>
                </a:ext>
              </a:extLst>
            </p:cNvPr>
            <p:cNvSpPr/>
            <p:nvPr/>
          </p:nvSpPr>
          <p:spPr>
            <a:xfrm>
              <a:off x="5139397" y="2261453"/>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2" name="Isosceles Triangle 18">
              <a:extLst>
                <a:ext uri="{FF2B5EF4-FFF2-40B4-BE49-F238E27FC236}">
                  <a16:creationId xmlns:a16="http://schemas.microsoft.com/office/drawing/2014/main" id="{5E5A9D90-BA55-813A-3399-907D6A0E0856}"/>
                </a:ext>
              </a:extLst>
            </p:cNvPr>
            <p:cNvSpPr/>
            <p:nvPr/>
          </p:nvSpPr>
          <p:spPr>
            <a:xfrm>
              <a:off x="5392328" y="2046626"/>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3" name="Isosceles Triangle 19">
              <a:extLst>
                <a:ext uri="{FF2B5EF4-FFF2-40B4-BE49-F238E27FC236}">
                  <a16:creationId xmlns:a16="http://schemas.microsoft.com/office/drawing/2014/main" id="{E6F5FB82-B858-3AC4-3159-CF5F2E14F05C}"/>
                </a:ext>
              </a:extLst>
            </p:cNvPr>
            <p:cNvSpPr/>
            <p:nvPr/>
          </p:nvSpPr>
          <p:spPr>
            <a:xfrm>
              <a:off x="5305485" y="2520729"/>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4" name="Isosceles Triangle 20">
              <a:extLst>
                <a:ext uri="{FF2B5EF4-FFF2-40B4-BE49-F238E27FC236}">
                  <a16:creationId xmlns:a16="http://schemas.microsoft.com/office/drawing/2014/main" id="{B24FB7A9-B1C9-74E8-2670-DDFCE6228441}"/>
                </a:ext>
              </a:extLst>
            </p:cNvPr>
            <p:cNvSpPr/>
            <p:nvPr/>
          </p:nvSpPr>
          <p:spPr>
            <a:xfrm>
              <a:off x="6006041" y="2516526"/>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45" name="Rectangle 21">
                  <a:extLst>
                    <a:ext uri="{FF2B5EF4-FFF2-40B4-BE49-F238E27FC236}">
                      <a16:creationId xmlns:a16="http://schemas.microsoft.com/office/drawing/2014/main" id="{13A88661-3E40-3E85-CAF7-2BFC37E9BA05}"/>
                    </a:ext>
                  </a:extLst>
                </p:cNvPr>
                <p:cNvSpPr/>
                <p:nvPr/>
              </p:nvSpPr>
              <p:spPr>
                <a:xfrm>
                  <a:off x="5436401" y="3417567"/>
                  <a:ext cx="52116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i="1">
                                <a:latin typeface="Cambria Math" panose="02040503050406030204" pitchFamily="18" charset="0"/>
                              </a:rPr>
                              <m:t>𝑅</m:t>
                            </m:r>
                          </m:e>
                          <m:sub>
                            <m:r>
                              <a:rPr lang="pt-BR" sz="2000" b="0" i="1" smtClean="0">
                                <a:latin typeface="Cambria Math" panose="02040503050406030204" pitchFamily="18" charset="0"/>
                              </a:rPr>
                              <m:t>2</m:t>
                            </m:r>
                          </m:sub>
                        </m:sSub>
                      </m:oMath>
                    </m:oMathPara>
                  </a14:m>
                  <a:endParaRPr lang="pt-BR" sz="2000" dirty="0"/>
                </a:p>
              </p:txBody>
            </p:sp>
          </mc:Choice>
          <mc:Fallback xmlns="">
            <p:sp>
              <p:nvSpPr>
                <p:cNvPr id="22" name="Rectangle 21"/>
                <p:cNvSpPr>
                  <a:spLocks noRot="1" noChangeAspect="1" noMove="1" noResize="1" noEditPoints="1" noAdjustHandles="1" noChangeArrowheads="1" noChangeShapeType="1" noTextEdit="1"/>
                </p:cNvSpPr>
                <p:nvPr/>
              </p:nvSpPr>
              <p:spPr>
                <a:xfrm>
                  <a:off x="5436401" y="3417567"/>
                  <a:ext cx="521168" cy="400110"/>
                </a:xfrm>
                <a:prstGeom prst="rect">
                  <a:avLst/>
                </a:prstGeom>
                <a:blipFill rotWithShape="0">
                  <a:blip r:embed="rId5"/>
                  <a:stretch>
                    <a:fillRect b="-1538"/>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6" name="Rectangle 22">
                  <a:extLst>
                    <a:ext uri="{FF2B5EF4-FFF2-40B4-BE49-F238E27FC236}">
                      <a16:creationId xmlns:a16="http://schemas.microsoft.com/office/drawing/2014/main" id="{CAAB4421-80B0-720D-72CC-F8A5A5518661}"/>
                    </a:ext>
                  </a:extLst>
                </p:cNvPr>
                <p:cNvSpPr/>
                <p:nvPr/>
              </p:nvSpPr>
              <p:spPr>
                <a:xfrm>
                  <a:off x="6169978" y="2943406"/>
                  <a:ext cx="515206"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i="1">
                                <a:latin typeface="Cambria Math" panose="02040503050406030204" pitchFamily="18" charset="0"/>
                              </a:rPr>
                              <m:t>𝑅</m:t>
                            </m:r>
                          </m:e>
                          <m:sub>
                            <m:r>
                              <a:rPr lang="pt-BR" sz="2000" b="0" i="1" smtClean="0">
                                <a:latin typeface="Cambria Math" panose="02040503050406030204" pitchFamily="18" charset="0"/>
                              </a:rPr>
                              <m:t>1</m:t>
                            </m:r>
                          </m:sub>
                        </m:sSub>
                      </m:oMath>
                    </m:oMathPara>
                  </a14:m>
                  <a:endParaRPr lang="pt-BR" sz="2000" dirty="0"/>
                </a:p>
              </p:txBody>
            </p:sp>
          </mc:Choice>
          <mc:Fallback xmlns="">
            <p:sp>
              <p:nvSpPr>
                <p:cNvPr id="23" name="Rectangle 22"/>
                <p:cNvSpPr>
                  <a:spLocks noRot="1" noChangeAspect="1" noMove="1" noResize="1" noEditPoints="1" noAdjustHandles="1" noChangeArrowheads="1" noChangeShapeType="1" noTextEdit="1"/>
                </p:cNvSpPr>
                <p:nvPr/>
              </p:nvSpPr>
              <p:spPr>
                <a:xfrm>
                  <a:off x="6169978" y="2943406"/>
                  <a:ext cx="515206" cy="400110"/>
                </a:xfrm>
                <a:prstGeom prst="rect">
                  <a:avLst/>
                </a:prstGeom>
                <a:blipFill rotWithShape="0">
                  <a:blip r:embed="rId6"/>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7" name="TextBox 23">
                  <a:extLst>
                    <a:ext uri="{FF2B5EF4-FFF2-40B4-BE49-F238E27FC236}">
                      <a16:creationId xmlns:a16="http://schemas.microsoft.com/office/drawing/2014/main" id="{61A876DB-827D-74B3-F32D-15B7BF2B7CDC}"/>
                    </a:ext>
                  </a:extLst>
                </p:cNvPr>
                <p:cNvSpPr txBox="1"/>
                <p:nvPr/>
              </p:nvSpPr>
              <p:spPr>
                <a:xfrm>
                  <a:off x="6938959" y="3696017"/>
                  <a:ext cx="7874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oMath>
                    </m:oMathPara>
                  </a14:m>
                  <a:endParaRPr lang="pt-BR" dirty="0"/>
                </a:p>
              </p:txBody>
            </p:sp>
          </mc:Choice>
          <mc:Fallback xmlns="">
            <p:sp>
              <p:nvSpPr>
                <p:cNvPr id="24" name="TextBox 23"/>
                <p:cNvSpPr txBox="1">
                  <a:spLocks noRot="1" noChangeAspect="1" noMove="1" noResize="1" noEditPoints="1" noAdjustHandles="1" noChangeArrowheads="1" noChangeShapeType="1" noTextEdit="1"/>
                </p:cNvSpPr>
                <p:nvPr/>
              </p:nvSpPr>
              <p:spPr>
                <a:xfrm>
                  <a:off x="6938959" y="3696017"/>
                  <a:ext cx="787400" cy="369332"/>
                </a:xfrm>
                <a:prstGeom prst="rect">
                  <a:avLst/>
                </a:prstGeom>
                <a:blipFill rotWithShape="0">
                  <a:blip r:embed="rId7"/>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8" name="TextBox 24">
                  <a:extLst>
                    <a:ext uri="{FF2B5EF4-FFF2-40B4-BE49-F238E27FC236}">
                      <a16:creationId xmlns:a16="http://schemas.microsoft.com/office/drawing/2014/main" id="{77A9B3B3-1E8C-AF3E-A9B5-A553E7E2EAEE}"/>
                    </a:ext>
                  </a:extLst>
                </p:cNvPr>
                <p:cNvSpPr txBox="1"/>
                <p:nvPr/>
              </p:nvSpPr>
              <p:spPr>
                <a:xfrm>
                  <a:off x="3985525" y="1463116"/>
                  <a:ext cx="7874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oMath>
                    </m:oMathPara>
                  </a14:m>
                  <a:endParaRPr lang="pt-BR" dirty="0"/>
                </a:p>
              </p:txBody>
            </p:sp>
          </mc:Choice>
          <mc:Fallback xmlns="">
            <p:sp>
              <p:nvSpPr>
                <p:cNvPr id="25" name="TextBox 24"/>
                <p:cNvSpPr txBox="1">
                  <a:spLocks noRot="1" noChangeAspect="1" noMove="1" noResize="1" noEditPoints="1" noAdjustHandles="1" noChangeArrowheads="1" noChangeShapeType="1" noTextEdit="1"/>
                </p:cNvSpPr>
                <p:nvPr/>
              </p:nvSpPr>
              <p:spPr>
                <a:xfrm>
                  <a:off x="3985525" y="1463116"/>
                  <a:ext cx="787400" cy="369332"/>
                </a:xfrm>
                <a:prstGeom prst="rect">
                  <a:avLst/>
                </a:prstGeom>
                <a:blipFill rotWithShape="0">
                  <a:blip r:embed="rId8"/>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9" name="Rectangle 25">
                  <a:extLst>
                    <a:ext uri="{FF2B5EF4-FFF2-40B4-BE49-F238E27FC236}">
                      <a16:creationId xmlns:a16="http://schemas.microsoft.com/office/drawing/2014/main" id="{2817CAA1-0E09-3C6B-EDE8-D197104CBF1A}"/>
                    </a:ext>
                  </a:extLst>
                </p:cNvPr>
                <p:cNvSpPr/>
                <p:nvPr/>
              </p:nvSpPr>
              <p:spPr>
                <a:xfrm>
                  <a:off x="4651975" y="3935664"/>
                  <a:ext cx="113685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𝑔</m:t>
                        </m:r>
                        <m:d>
                          <m:dPr>
                            <m:ctrlPr>
                              <a:rPr lang="pt-BR" b="0" i="1" smtClean="0">
                                <a:latin typeface="Cambria Math" panose="02040503050406030204" pitchFamily="18" charset="0"/>
                              </a:rPr>
                            </m:ctrlPr>
                          </m:dPr>
                          <m:e>
                            <m:r>
                              <a:rPr lang="pt-BR" b="1" i="1" smtClean="0">
                                <a:latin typeface="Cambria Math" panose="02040503050406030204" pitchFamily="18" charset="0"/>
                              </a:rPr>
                              <m:t>𝒙</m:t>
                            </m:r>
                          </m:e>
                        </m:d>
                        <m:r>
                          <a:rPr lang="pt-BR" b="0" i="1" smtClean="0">
                            <a:latin typeface="Cambria Math" panose="02040503050406030204" pitchFamily="18" charset="0"/>
                          </a:rPr>
                          <m:t>&gt;</m:t>
                        </m:r>
                        <m:r>
                          <a:rPr lang="pt-BR" b="0" i="1" smtClean="0">
                            <a:latin typeface="Cambria Math" panose="02040503050406030204" pitchFamily="18" charset="0"/>
                            <a:ea typeface="Cambria Math" panose="02040503050406030204" pitchFamily="18" charset="0"/>
                          </a:rPr>
                          <m:t>0</m:t>
                        </m:r>
                      </m:oMath>
                    </m:oMathPara>
                  </a14:m>
                  <a:endParaRPr lang="pt-BR" dirty="0"/>
                </a:p>
              </p:txBody>
            </p:sp>
          </mc:Choice>
          <mc:Fallback xmlns="">
            <p:sp>
              <p:nvSpPr>
                <p:cNvPr id="26" name="Rectangle 25"/>
                <p:cNvSpPr>
                  <a:spLocks noRot="1" noChangeAspect="1" noMove="1" noResize="1" noEditPoints="1" noAdjustHandles="1" noChangeArrowheads="1" noChangeShapeType="1" noTextEdit="1"/>
                </p:cNvSpPr>
                <p:nvPr/>
              </p:nvSpPr>
              <p:spPr>
                <a:xfrm>
                  <a:off x="4651975" y="3935664"/>
                  <a:ext cx="1136850" cy="369332"/>
                </a:xfrm>
                <a:prstGeom prst="rect">
                  <a:avLst/>
                </a:prstGeom>
                <a:blipFill rotWithShape="0">
                  <a:blip r:embed="rId9"/>
                  <a:stretch>
                    <a:fillRect b="-666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0" name="Rectangle 26">
                  <a:extLst>
                    <a:ext uri="{FF2B5EF4-FFF2-40B4-BE49-F238E27FC236}">
                      <a16:creationId xmlns:a16="http://schemas.microsoft.com/office/drawing/2014/main" id="{44ECC190-48AD-75A1-7358-09FEFA346C3D}"/>
                    </a:ext>
                  </a:extLst>
                </p:cNvPr>
                <p:cNvSpPr/>
                <p:nvPr/>
              </p:nvSpPr>
              <p:spPr>
                <a:xfrm>
                  <a:off x="5052160" y="1546984"/>
                  <a:ext cx="113685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𝑔</m:t>
                        </m:r>
                        <m:d>
                          <m:dPr>
                            <m:ctrlPr>
                              <a:rPr lang="pt-BR" b="0" i="1" smtClean="0">
                                <a:latin typeface="Cambria Math" panose="02040503050406030204" pitchFamily="18" charset="0"/>
                              </a:rPr>
                            </m:ctrlPr>
                          </m:dPr>
                          <m:e>
                            <m:r>
                              <a:rPr lang="pt-BR" b="1" i="1" smtClean="0">
                                <a:latin typeface="Cambria Math" panose="02040503050406030204" pitchFamily="18" charset="0"/>
                              </a:rPr>
                              <m:t>𝒙</m:t>
                            </m:r>
                          </m:e>
                        </m:d>
                        <m:r>
                          <a:rPr lang="pt-BR" b="0" i="1" smtClean="0">
                            <a:latin typeface="Cambria Math" panose="02040503050406030204" pitchFamily="18" charset="0"/>
                          </a:rPr>
                          <m:t>&lt;</m:t>
                        </m:r>
                        <m:r>
                          <a:rPr lang="pt-BR" b="0" i="1" smtClean="0">
                            <a:latin typeface="Cambria Math" panose="02040503050406030204" pitchFamily="18" charset="0"/>
                            <a:ea typeface="Cambria Math" panose="02040503050406030204" pitchFamily="18" charset="0"/>
                          </a:rPr>
                          <m:t>0</m:t>
                        </m:r>
                      </m:oMath>
                    </m:oMathPara>
                  </a14:m>
                  <a:endParaRPr lang="pt-BR" dirty="0"/>
                </a:p>
              </p:txBody>
            </p:sp>
          </mc:Choice>
          <mc:Fallback xmlns="">
            <p:sp>
              <p:nvSpPr>
                <p:cNvPr id="27" name="Rectangle 26"/>
                <p:cNvSpPr>
                  <a:spLocks noRot="1" noChangeAspect="1" noMove="1" noResize="1" noEditPoints="1" noAdjustHandles="1" noChangeArrowheads="1" noChangeShapeType="1" noTextEdit="1"/>
                </p:cNvSpPr>
                <p:nvPr/>
              </p:nvSpPr>
              <p:spPr>
                <a:xfrm>
                  <a:off x="5052160" y="1546984"/>
                  <a:ext cx="1136850" cy="369332"/>
                </a:xfrm>
                <a:prstGeom prst="rect">
                  <a:avLst/>
                </a:prstGeom>
                <a:blipFill rotWithShape="0">
                  <a:blip r:embed="rId10"/>
                  <a:stretch>
                    <a:fillRect b="-666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1" name="Rectangle 27">
                  <a:extLst>
                    <a:ext uri="{FF2B5EF4-FFF2-40B4-BE49-F238E27FC236}">
                      <a16:creationId xmlns:a16="http://schemas.microsoft.com/office/drawing/2014/main" id="{3E607CA3-15A5-75E8-AA89-D4F434727B30}"/>
                    </a:ext>
                  </a:extLst>
                </p:cNvPr>
                <p:cNvSpPr/>
                <p:nvPr/>
              </p:nvSpPr>
              <p:spPr>
                <a:xfrm>
                  <a:off x="6048546" y="4378719"/>
                  <a:ext cx="1273415" cy="923330"/>
                </a:xfrm>
                <a:prstGeom prst="rect">
                  <a:avLst/>
                </a:prstGeom>
              </p:spPr>
              <p:txBody>
                <a:bodyPr wrap="square">
                  <a:spAutoFit/>
                </a:bodyPr>
                <a:lstStyle/>
                <a:p>
                  <a:pPr algn="ctr"/>
                  <a:r>
                    <a:rPr lang="pt-BR" dirty="0"/>
                    <a:t>Superfície </a:t>
                  </a:r>
                  <a:r>
                    <a:rPr lang="pt-BR" b="0" dirty="0"/>
                    <a:t>de decisão, </a:t>
                  </a:r>
                </a:p>
                <a:p>
                  <a:pPr algn="ct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𝑔</m:t>
                        </m:r>
                        <m:d>
                          <m:dPr>
                            <m:ctrlPr>
                              <a:rPr lang="pt-BR" b="0" i="1" smtClean="0">
                                <a:latin typeface="Cambria Math" panose="02040503050406030204" pitchFamily="18" charset="0"/>
                              </a:rPr>
                            </m:ctrlPr>
                          </m:dPr>
                          <m:e>
                            <m:r>
                              <a:rPr lang="pt-BR" b="1" i="1" smtClean="0">
                                <a:latin typeface="Cambria Math" panose="02040503050406030204" pitchFamily="18" charset="0"/>
                              </a:rPr>
                              <m:t>𝒙</m:t>
                            </m:r>
                          </m:e>
                        </m:d>
                        <m:r>
                          <a:rPr lang="pt-BR" b="0" i="1" smtClean="0">
                            <a:latin typeface="Cambria Math" panose="02040503050406030204" pitchFamily="18" charset="0"/>
                          </a:rPr>
                          <m:t>=</m:t>
                        </m:r>
                        <m:r>
                          <a:rPr lang="pt-BR" b="0" i="1" smtClean="0">
                            <a:latin typeface="Cambria Math" panose="02040503050406030204" pitchFamily="18" charset="0"/>
                            <a:ea typeface="Cambria Math" panose="02040503050406030204" pitchFamily="18" charset="0"/>
                          </a:rPr>
                          <m:t>0</m:t>
                        </m:r>
                      </m:oMath>
                    </m:oMathPara>
                  </a14:m>
                  <a:endParaRPr lang="pt-BR" dirty="0"/>
                </a:p>
              </p:txBody>
            </p:sp>
          </mc:Choice>
          <mc:Fallback xmlns="">
            <p:sp>
              <p:nvSpPr>
                <p:cNvPr id="28" name="Rectangle 27"/>
                <p:cNvSpPr>
                  <a:spLocks noRot="1" noChangeAspect="1" noMove="1" noResize="1" noEditPoints="1" noAdjustHandles="1" noChangeArrowheads="1" noChangeShapeType="1" noTextEdit="1"/>
                </p:cNvSpPr>
                <p:nvPr/>
              </p:nvSpPr>
              <p:spPr>
                <a:xfrm>
                  <a:off x="6048546" y="4378719"/>
                  <a:ext cx="1273415" cy="923330"/>
                </a:xfrm>
                <a:prstGeom prst="rect">
                  <a:avLst/>
                </a:prstGeom>
                <a:blipFill rotWithShape="0">
                  <a:blip r:embed="rId11"/>
                  <a:stretch>
                    <a:fillRect l="-2392" t="-3289" r="-6220" b="-1974"/>
                  </a:stretch>
                </a:blipFill>
              </p:spPr>
              <p:txBody>
                <a:bodyPr/>
                <a:lstStyle/>
                <a:p>
                  <a:r>
                    <a:rPr lang="pt-BR">
                      <a:noFill/>
                    </a:rPr>
                    <a:t> </a:t>
                  </a:r>
                </a:p>
              </p:txBody>
            </p:sp>
          </mc:Fallback>
        </mc:AlternateContent>
        <p:cxnSp>
          <p:nvCxnSpPr>
            <p:cNvPr id="52" name="Curved Connector 28">
              <a:extLst>
                <a:ext uri="{FF2B5EF4-FFF2-40B4-BE49-F238E27FC236}">
                  <a16:creationId xmlns:a16="http://schemas.microsoft.com/office/drawing/2014/main" id="{27F2E446-D298-A48F-AEC4-C5F254B9D15E}"/>
                </a:ext>
              </a:extLst>
            </p:cNvPr>
            <p:cNvCxnSpPr>
              <a:endCxn id="51" idx="0"/>
            </p:cNvCxnSpPr>
            <p:nvPr/>
          </p:nvCxnSpPr>
          <p:spPr>
            <a:xfrm rot="16200000" flipH="1">
              <a:off x="6215621" y="3909086"/>
              <a:ext cx="561042" cy="378224"/>
            </a:xfrm>
            <a:prstGeom prst="curved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123361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0EC6F17-D937-6F98-FBB8-84DDFFC08586}"/>
              </a:ext>
            </a:extLst>
          </p:cNvPr>
          <p:cNvSpPr>
            <a:spLocks noGrp="1"/>
          </p:cNvSpPr>
          <p:nvPr>
            <p:ph type="title"/>
          </p:nvPr>
        </p:nvSpPr>
        <p:spPr/>
        <p:txBody>
          <a:bodyPr/>
          <a:lstStyle/>
          <a:p>
            <a:r>
              <a:rPr lang="pt-BR" dirty="0"/>
              <a:t>Classificação com neurônios</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32C94B73-6640-7D25-AC65-6440294A34E2}"/>
                  </a:ext>
                </a:extLst>
              </p:cNvPr>
              <p:cNvSpPr>
                <a:spLocks noGrp="1"/>
              </p:cNvSpPr>
              <p:nvPr>
                <p:ph idx="1"/>
              </p:nvPr>
            </p:nvSpPr>
            <p:spPr>
              <a:xfrm>
                <a:off x="5334001" y="1825624"/>
                <a:ext cx="6667499" cy="5032375"/>
              </a:xfrm>
            </p:spPr>
            <p:txBody>
              <a:bodyPr>
                <a:normAutofit/>
              </a:bodyPr>
              <a:lstStyle/>
              <a:p>
                <a:r>
                  <a:rPr lang="pt-BR" dirty="0"/>
                  <a:t>Até agora, usamos um neurônio (sem função de ativação, </a:t>
                </a:r>
                <a14:m>
                  <m:oMath xmlns:m="http://schemas.openxmlformats.org/officeDocument/2006/math">
                    <m:r>
                      <a:rPr lang="pt-BR" b="0" i="1" smtClean="0">
                        <a:latin typeface="Cambria Math" panose="02040503050406030204" pitchFamily="18" charset="0"/>
                      </a:rPr>
                      <m:t>𝑓</m:t>
                    </m:r>
                    <m:r>
                      <a:rPr lang="pt-BR" b="0" i="1" smtClean="0">
                        <a:latin typeface="Cambria Math" panose="02040503050406030204" pitchFamily="18" charset="0"/>
                      </a:rPr>
                      <m:t>(.)</m:t>
                    </m:r>
                  </m:oMath>
                </a14:m>
                <a:r>
                  <a:rPr lang="pt-BR" dirty="0"/>
                  <a:t>) para mapear valores de </a:t>
                </a:r>
                <a14:m>
                  <m:oMath xmlns:m="http://schemas.openxmlformats.org/officeDocument/2006/math">
                    <m:r>
                      <a:rPr lang="pt-BR" b="1" i="1" smtClean="0">
                        <a:latin typeface="Cambria Math" panose="02040503050406030204" pitchFamily="18" charset="0"/>
                      </a:rPr>
                      <m:t>𝒙</m:t>
                    </m:r>
                  </m:oMath>
                </a14:m>
                <a:r>
                  <a:rPr lang="pt-BR" dirty="0"/>
                  <a:t> em </a:t>
                </a:r>
                <a14:m>
                  <m:oMath xmlns:m="http://schemas.openxmlformats.org/officeDocument/2006/math">
                    <m:r>
                      <a:rPr lang="pt-BR" b="0" i="1" smtClean="0">
                        <a:latin typeface="Cambria Math" panose="02040503050406030204" pitchFamily="18" charset="0"/>
                      </a:rPr>
                      <m:t>𝑦</m:t>
                    </m:r>
                  </m:oMath>
                </a14:m>
                <a:r>
                  <a:rPr lang="pt-BR" dirty="0"/>
                  <a:t>, ou seja, encontrar uma </a:t>
                </a:r>
                <a:r>
                  <a:rPr lang="pt-BR" b="1" i="1" dirty="0"/>
                  <a:t>relação linear </a:t>
                </a:r>
                <a:r>
                  <a:rPr lang="pt-BR" dirty="0"/>
                  <a:t>entre eles.</a:t>
                </a:r>
              </a:p>
              <a:p>
                <a:pPr lvl="1">
                  <a:buFont typeface="Wingdings" panose="05000000000000000000" pitchFamily="2" charset="2"/>
                  <a:buChar char="§"/>
                </a:pPr>
                <a:r>
                  <a:rPr lang="pt-BR" dirty="0"/>
                  <a:t>Lembrando que, em geral, </a:t>
                </a:r>
                <a14:m>
                  <m:oMath xmlns:m="http://schemas.openxmlformats.org/officeDocument/2006/math">
                    <m:r>
                      <a:rPr lang="pt-BR" b="1" i="1" smtClean="0">
                        <a:latin typeface="Cambria Math" panose="02040503050406030204" pitchFamily="18" charset="0"/>
                      </a:rPr>
                      <m:t>𝒙</m:t>
                    </m:r>
                  </m:oMath>
                </a14:m>
                <a:r>
                  <a:rPr lang="pt-BR" dirty="0"/>
                  <a:t> é um vetor contendo vários atributos.</a:t>
                </a:r>
              </a:p>
              <a:p>
                <a:r>
                  <a:rPr lang="pt-BR" dirty="0"/>
                  <a:t>Entretanto, os neurônios podem ser usados para </a:t>
                </a:r>
                <a:r>
                  <a:rPr lang="pt-BR" b="1" i="1" dirty="0">
                    <a:solidFill>
                      <a:srgbClr val="00B050"/>
                    </a:solidFill>
                  </a:rPr>
                  <a:t>classificação binária</a:t>
                </a:r>
                <a:r>
                  <a:rPr lang="pt-BR" dirty="0"/>
                  <a:t> se usarmos uma função de ativação, </a:t>
                </a:r>
                <a14:m>
                  <m:oMath xmlns:m="http://schemas.openxmlformats.org/officeDocument/2006/math">
                    <m:r>
                      <a:rPr lang="pt-BR" b="0" i="1" smtClean="0">
                        <a:latin typeface="Cambria Math" panose="02040503050406030204" pitchFamily="18" charset="0"/>
                      </a:rPr>
                      <m:t>𝑓</m:t>
                    </m:r>
                    <m:r>
                      <a:rPr lang="pt-BR" b="0" i="1" smtClean="0">
                        <a:latin typeface="Cambria Math" panose="02040503050406030204" pitchFamily="18" charset="0"/>
                      </a:rPr>
                      <m:t>(.)</m:t>
                    </m:r>
                  </m:oMath>
                </a14:m>
                <a:r>
                  <a:rPr lang="pt-BR" dirty="0"/>
                  <a:t>, do tipo sigmoide (ou logística), por exemplo.</a:t>
                </a:r>
              </a:p>
            </p:txBody>
          </p:sp>
        </mc:Choice>
        <mc:Fallback xmlns="">
          <p:sp>
            <p:nvSpPr>
              <p:cNvPr id="3" name="Espaço Reservado para Conteúdo 2">
                <a:extLst>
                  <a:ext uri="{FF2B5EF4-FFF2-40B4-BE49-F238E27FC236}">
                    <a16:creationId xmlns:a16="http://schemas.microsoft.com/office/drawing/2014/main" id="{32C94B73-6640-7D25-AC65-6440294A34E2}"/>
                  </a:ext>
                </a:extLst>
              </p:cNvPr>
              <p:cNvSpPr>
                <a:spLocks noGrp="1" noRot="1" noChangeAspect="1" noMove="1" noResize="1" noEditPoints="1" noAdjustHandles="1" noChangeArrowheads="1" noChangeShapeType="1" noTextEdit="1"/>
              </p:cNvSpPr>
              <p:nvPr>
                <p:ph idx="1"/>
              </p:nvPr>
            </p:nvSpPr>
            <p:spPr>
              <a:xfrm>
                <a:off x="5334001" y="1825624"/>
                <a:ext cx="6667499" cy="5032375"/>
              </a:xfrm>
              <a:blipFill>
                <a:blip r:embed="rId3"/>
                <a:stretch>
                  <a:fillRect l="-1645" t="-1937" r="-640"/>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9" name="CaixaDeTexto 28">
                <a:extLst>
                  <a:ext uri="{FF2B5EF4-FFF2-40B4-BE49-F238E27FC236}">
                    <a16:creationId xmlns:a16="http://schemas.microsoft.com/office/drawing/2014/main" id="{03D770E7-80DC-0224-BFEE-C9BD3DF29324}"/>
                  </a:ext>
                </a:extLst>
              </p:cNvPr>
              <p:cNvSpPr txBox="1"/>
              <p:nvPr/>
            </p:nvSpPr>
            <p:spPr>
              <a:xfrm>
                <a:off x="380323" y="4121587"/>
                <a:ext cx="4933950" cy="108318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pt-BR" sz="2000" b="0" i="1" smtClean="0">
                              <a:latin typeface="Cambria Math" panose="02040503050406030204" pitchFamily="18" charset="0"/>
                            </a:rPr>
                          </m:ctrlPr>
                        </m:accPr>
                        <m:e>
                          <m:r>
                            <a:rPr lang="pt-BR" sz="2000" b="0" i="1" smtClean="0">
                              <a:latin typeface="Cambria Math" panose="02040503050406030204" pitchFamily="18" charset="0"/>
                            </a:rPr>
                            <m:t>𝑦</m:t>
                          </m:r>
                        </m:e>
                      </m:acc>
                      <m:r>
                        <a:rPr lang="pt-BR" sz="2000" b="0" i="1" smtClean="0">
                          <a:latin typeface="Cambria Math" panose="02040503050406030204" pitchFamily="18" charset="0"/>
                        </a:rPr>
                        <m:t>=</m:t>
                      </m:r>
                      <m:r>
                        <a:rPr lang="pt-BR" sz="2000" i="1">
                          <a:latin typeface="Cambria Math" panose="02040503050406030204" pitchFamily="18" charset="0"/>
                        </a:rPr>
                        <m:t>𝑔</m:t>
                      </m:r>
                      <m:d>
                        <m:dPr>
                          <m:ctrlPr>
                            <a:rPr lang="pt-BR" sz="2000" i="1">
                              <a:latin typeface="Cambria Math" panose="02040503050406030204" pitchFamily="18" charset="0"/>
                            </a:rPr>
                          </m:ctrlPr>
                        </m:dPr>
                        <m:e>
                          <m:r>
                            <a:rPr lang="pt-BR" sz="2000" b="1" i="1">
                              <a:latin typeface="Cambria Math" panose="02040503050406030204" pitchFamily="18" charset="0"/>
                            </a:rPr>
                            <m:t>𝒙</m:t>
                          </m:r>
                        </m:e>
                      </m:d>
                      <m:r>
                        <a:rPr lang="pt-BR" sz="2000" b="0" i="1" smtClean="0">
                          <a:latin typeface="Cambria Math" panose="02040503050406030204" pitchFamily="18" charset="0"/>
                        </a:rPr>
                        <m:t>=</m:t>
                      </m:r>
                      <m:d>
                        <m:dPr>
                          <m:ctrlPr>
                            <a:rPr lang="pt-BR" sz="2000" i="1">
                              <a:latin typeface="Cambria Math" panose="02040503050406030204" pitchFamily="18" charset="0"/>
                            </a:rPr>
                          </m:ctrlPr>
                        </m:dPr>
                        <m:e>
                          <m:nary>
                            <m:naryPr>
                              <m:chr m:val="∑"/>
                              <m:ctrlPr>
                                <a:rPr lang="pt-BR" sz="2000" i="1">
                                  <a:latin typeface="Cambria Math" panose="02040503050406030204" pitchFamily="18" charset="0"/>
                                </a:rPr>
                              </m:ctrlPr>
                            </m:naryPr>
                            <m:sub>
                              <m:r>
                                <m:rPr>
                                  <m:brk m:alnAt="23"/>
                                </m:rPr>
                                <a:rPr lang="pt-BR" sz="2000" i="1">
                                  <a:latin typeface="Cambria Math" panose="02040503050406030204" pitchFamily="18" charset="0"/>
                                </a:rPr>
                                <m:t>𝑘</m:t>
                              </m:r>
                              <m:r>
                                <a:rPr lang="pt-BR" sz="2000" i="1">
                                  <a:latin typeface="Cambria Math" panose="02040503050406030204" pitchFamily="18" charset="0"/>
                                </a:rPr>
                                <m:t>=1</m:t>
                              </m:r>
                            </m:sub>
                            <m:sup>
                              <m:r>
                                <a:rPr lang="pt-BR" sz="2000" i="1">
                                  <a:latin typeface="Cambria Math" panose="02040503050406030204" pitchFamily="18" charset="0"/>
                                </a:rPr>
                                <m:t>𝐾</m:t>
                              </m:r>
                            </m:sup>
                            <m:e>
                              <m:sSub>
                                <m:sSubPr>
                                  <m:ctrlPr>
                                    <a:rPr lang="pt-BR" sz="2000" i="1">
                                      <a:latin typeface="Cambria Math" panose="02040503050406030204" pitchFamily="18" charset="0"/>
                                    </a:rPr>
                                  </m:ctrlPr>
                                </m:sSubPr>
                                <m:e>
                                  <m:r>
                                    <a:rPr lang="pt-BR" sz="2000" i="1">
                                      <a:latin typeface="Cambria Math" panose="02040503050406030204" pitchFamily="18" charset="0"/>
                                    </a:rPr>
                                    <m:t>𝑤</m:t>
                                  </m:r>
                                </m:e>
                                <m:sub>
                                  <m:r>
                                    <a:rPr lang="pt-BR" sz="2000" i="1">
                                      <a:latin typeface="Cambria Math" panose="02040503050406030204" pitchFamily="18" charset="0"/>
                                    </a:rPr>
                                    <m:t>𝑘</m:t>
                                  </m:r>
                                </m:sub>
                              </m:sSub>
                              <m:sSub>
                                <m:sSubPr>
                                  <m:ctrlPr>
                                    <a:rPr lang="pt-BR" sz="2000" i="1">
                                      <a:latin typeface="Cambria Math" panose="02040503050406030204" pitchFamily="18" charset="0"/>
                                    </a:rPr>
                                  </m:ctrlPr>
                                </m:sSubPr>
                                <m:e>
                                  <m:r>
                                    <a:rPr lang="pt-BR" sz="2000" i="1">
                                      <a:latin typeface="Cambria Math" panose="02040503050406030204" pitchFamily="18" charset="0"/>
                                    </a:rPr>
                                    <m:t>𝑥</m:t>
                                  </m:r>
                                </m:e>
                                <m:sub>
                                  <m:r>
                                    <a:rPr lang="pt-BR" sz="2000" i="1">
                                      <a:latin typeface="Cambria Math" panose="02040503050406030204" pitchFamily="18" charset="0"/>
                                    </a:rPr>
                                    <m:t>𝑘</m:t>
                                  </m:r>
                                </m:sub>
                              </m:sSub>
                            </m:e>
                          </m:nary>
                        </m:e>
                      </m:d>
                      <m:r>
                        <a:rPr lang="pt-BR" sz="2000" i="1">
                          <a:latin typeface="Cambria Math" panose="02040503050406030204" pitchFamily="18" charset="0"/>
                        </a:rPr>
                        <m:t>+</m:t>
                      </m:r>
                      <m:r>
                        <a:rPr lang="pt-BR" sz="2000" i="1">
                          <a:latin typeface="Cambria Math" panose="02040503050406030204" pitchFamily="18" charset="0"/>
                        </a:rPr>
                        <m:t>𝑏</m:t>
                      </m:r>
                    </m:oMath>
                  </m:oMathPara>
                </a14:m>
                <a:endParaRPr lang="pt-BR" sz="2000" dirty="0"/>
              </a:p>
            </p:txBody>
          </p:sp>
        </mc:Choice>
        <mc:Fallback xmlns="">
          <p:sp>
            <p:nvSpPr>
              <p:cNvPr id="29" name="CaixaDeTexto 28">
                <a:extLst>
                  <a:ext uri="{FF2B5EF4-FFF2-40B4-BE49-F238E27FC236}">
                    <a16:creationId xmlns:a16="http://schemas.microsoft.com/office/drawing/2014/main" id="{03D770E7-80DC-0224-BFEE-C9BD3DF29324}"/>
                  </a:ext>
                </a:extLst>
              </p:cNvPr>
              <p:cNvSpPr txBox="1">
                <a:spLocks noRot="1" noChangeAspect="1" noMove="1" noResize="1" noEditPoints="1" noAdjustHandles="1" noChangeArrowheads="1" noChangeShapeType="1" noTextEdit="1"/>
              </p:cNvSpPr>
              <p:nvPr/>
            </p:nvSpPr>
            <p:spPr>
              <a:xfrm>
                <a:off x="380323" y="4121587"/>
                <a:ext cx="4933950" cy="1083182"/>
              </a:xfrm>
              <a:prstGeom prst="rect">
                <a:avLst/>
              </a:prstGeom>
              <a:blipFill>
                <a:blip r:embed="rId4"/>
                <a:stretch>
                  <a:fillRect/>
                </a:stretch>
              </a:blipFill>
            </p:spPr>
            <p:txBody>
              <a:bodyPr/>
              <a:lstStyle/>
              <a:p>
                <a:r>
                  <a:rPr lang="pt-BR">
                    <a:noFill/>
                  </a:rPr>
                  <a:t> </a:t>
                </a:r>
              </a:p>
            </p:txBody>
          </p:sp>
        </mc:Fallback>
      </mc:AlternateContent>
      <p:grpSp>
        <p:nvGrpSpPr>
          <p:cNvPr id="36" name="Agrupar 35">
            <a:extLst>
              <a:ext uri="{FF2B5EF4-FFF2-40B4-BE49-F238E27FC236}">
                <a16:creationId xmlns:a16="http://schemas.microsoft.com/office/drawing/2014/main" id="{DB9D5716-3F3D-8053-1E86-826E1E5D06C9}"/>
              </a:ext>
            </a:extLst>
          </p:cNvPr>
          <p:cNvGrpSpPr/>
          <p:nvPr/>
        </p:nvGrpSpPr>
        <p:grpSpPr>
          <a:xfrm>
            <a:off x="1641363" y="2736413"/>
            <a:ext cx="2181561" cy="1385174"/>
            <a:chOff x="966417" y="2820739"/>
            <a:chExt cx="2181561" cy="1385174"/>
          </a:xfrm>
        </p:grpSpPr>
        <p:sp>
          <p:nvSpPr>
            <p:cNvPr id="16" name="Elipse 15">
              <a:extLst>
                <a:ext uri="{FF2B5EF4-FFF2-40B4-BE49-F238E27FC236}">
                  <a16:creationId xmlns:a16="http://schemas.microsoft.com/office/drawing/2014/main" id="{4A4BFFEE-B40C-2746-4BF3-385E20CC8D5D}"/>
                </a:ext>
              </a:extLst>
            </p:cNvPr>
            <p:cNvSpPr/>
            <p:nvPr/>
          </p:nvSpPr>
          <p:spPr>
            <a:xfrm>
              <a:off x="1902749" y="3296750"/>
              <a:ext cx="566057" cy="566057"/>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cxnSp>
          <p:nvCxnSpPr>
            <p:cNvPr id="17" name="Conector de Seta Reta 16">
              <a:extLst>
                <a:ext uri="{FF2B5EF4-FFF2-40B4-BE49-F238E27FC236}">
                  <a16:creationId xmlns:a16="http://schemas.microsoft.com/office/drawing/2014/main" id="{F738A465-D7D7-1E83-0C87-E1809CA10CBF}"/>
                </a:ext>
              </a:extLst>
            </p:cNvPr>
            <p:cNvCxnSpPr>
              <a:cxnSpLocks/>
              <a:stCxn id="19" idx="3"/>
              <a:endCxn id="16" idx="2"/>
            </p:cNvCxnSpPr>
            <p:nvPr/>
          </p:nvCxnSpPr>
          <p:spPr>
            <a:xfrm>
              <a:off x="1484513" y="3083391"/>
              <a:ext cx="418236" cy="4963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CaixaDeTexto 18">
                  <a:extLst>
                    <a:ext uri="{FF2B5EF4-FFF2-40B4-BE49-F238E27FC236}">
                      <a16:creationId xmlns:a16="http://schemas.microsoft.com/office/drawing/2014/main" id="{9AE6211D-9F99-3084-2B82-A1F07692ABBD}"/>
                    </a:ext>
                  </a:extLst>
                </p:cNvPr>
                <p:cNvSpPr txBox="1"/>
                <p:nvPr/>
              </p:nvSpPr>
              <p:spPr>
                <a:xfrm>
                  <a:off x="1101974" y="2898725"/>
                  <a:ext cx="38253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oMath>
                    </m:oMathPara>
                  </a14:m>
                  <a:endParaRPr lang="pt-BR" dirty="0"/>
                </a:p>
              </p:txBody>
            </p:sp>
          </mc:Choice>
          <mc:Fallback xmlns="">
            <p:sp>
              <p:nvSpPr>
                <p:cNvPr id="19" name="CaixaDeTexto 18">
                  <a:extLst>
                    <a:ext uri="{FF2B5EF4-FFF2-40B4-BE49-F238E27FC236}">
                      <a16:creationId xmlns:a16="http://schemas.microsoft.com/office/drawing/2014/main" id="{9AE6211D-9F99-3084-2B82-A1F07692ABBD}"/>
                    </a:ext>
                  </a:extLst>
                </p:cNvPr>
                <p:cNvSpPr txBox="1">
                  <a:spLocks noRot="1" noChangeAspect="1" noMove="1" noResize="1" noEditPoints="1" noAdjustHandles="1" noChangeArrowheads="1" noChangeShapeType="1" noTextEdit="1"/>
                </p:cNvSpPr>
                <p:nvPr/>
              </p:nvSpPr>
              <p:spPr>
                <a:xfrm>
                  <a:off x="1101974" y="2898725"/>
                  <a:ext cx="382539" cy="369332"/>
                </a:xfrm>
                <a:prstGeom prst="rect">
                  <a:avLst/>
                </a:prstGeom>
                <a:blipFill>
                  <a:blip r:embed="rId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0" name="CaixaDeTexto 19">
                  <a:extLst>
                    <a:ext uri="{FF2B5EF4-FFF2-40B4-BE49-F238E27FC236}">
                      <a16:creationId xmlns:a16="http://schemas.microsoft.com/office/drawing/2014/main" id="{725ED022-9753-8A80-0CEA-6D59E56C0DB0}"/>
                    </a:ext>
                  </a:extLst>
                </p:cNvPr>
                <p:cNvSpPr txBox="1"/>
                <p:nvPr/>
              </p:nvSpPr>
              <p:spPr>
                <a:xfrm>
                  <a:off x="1102295" y="3311741"/>
                  <a:ext cx="37029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oMath>
                    </m:oMathPara>
                  </a14:m>
                  <a:endParaRPr lang="pt-BR" dirty="0"/>
                </a:p>
              </p:txBody>
            </p:sp>
          </mc:Choice>
          <mc:Fallback xmlns="">
            <p:sp>
              <p:nvSpPr>
                <p:cNvPr id="20" name="CaixaDeTexto 19">
                  <a:extLst>
                    <a:ext uri="{FF2B5EF4-FFF2-40B4-BE49-F238E27FC236}">
                      <a16:creationId xmlns:a16="http://schemas.microsoft.com/office/drawing/2014/main" id="{725ED022-9753-8A80-0CEA-6D59E56C0DB0}"/>
                    </a:ext>
                  </a:extLst>
                </p:cNvPr>
                <p:cNvSpPr txBox="1">
                  <a:spLocks noRot="1" noChangeAspect="1" noMove="1" noResize="1" noEditPoints="1" noAdjustHandles="1" noChangeArrowheads="1" noChangeShapeType="1" noTextEdit="1"/>
                </p:cNvSpPr>
                <p:nvPr/>
              </p:nvSpPr>
              <p:spPr>
                <a:xfrm>
                  <a:off x="1102295" y="3311741"/>
                  <a:ext cx="370290" cy="369332"/>
                </a:xfrm>
                <a:prstGeom prst="rect">
                  <a:avLst/>
                </a:prstGeom>
                <a:blipFill>
                  <a:blip r:embed="rId6"/>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1" name="CaixaDeTexto 20">
                  <a:extLst>
                    <a:ext uri="{FF2B5EF4-FFF2-40B4-BE49-F238E27FC236}">
                      <a16:creationId xmlns:a16="http://schemas.microsoft.com/office/drawing/2014/main" id="{8956C8FF-D0B6-8592-3B19-F6192282797D}"/>
                    </a:ext>
                  </a:extLst>
                </p:cNvPr>
                <p:cNvSpPr txBox="1"/>
                <p:nvPr/>
              </p:nvSpPr>
              <p:spPr>
                <a:xfrm>
                  <a:off x="1090045" y="3836581"/>
                  <a:ext cx="38254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𝐾</m:t>
                            </m:r>
                          </m:sub>
                        </m:sSub>
                      </m:oMath>
                    </m:oMathPara>
                  </a14:m>
                  <a:endParaRPr lang="pt-BR" dirty="0"/>
                </a:p>
              </p:txBody>
            </p:sp>
          </mc:Choice>
          <mc:Fallback xmlns="">
            <p:sp>
              <p:nvSpPr>
                <p:cNvPr id="21" name="CaixaDeTexto 20">
                  <a:extLst>
                    <a:ext uri="{FF2B5EF4-FFF2-40B4-BE49-F238E27FC236}">
                      <a16:creationId xmlns:a16="http://schemas.microsoft.com/office/drawing/2014/main" id="{8956C8FF-D0B6-8592-3B19-F6192282797D}"/>
                    </a:ext>
                  </a:extLst>
                </p:cNvPr>
                <p:cNvSpPr txBox="1">
                  <a:spLocks noRot="1" noChangeAspect="1" noMove="1" noResize="1" noEditPoints="1" noAdjustHandles="1" noChangeArrowheads="1" noChangeShapeType="1" noTextEdit="1"/>
                </p:cNvSpPr>
                <p:nvPr/>
              </p:nvSpPr>
              <p:spPr>
                <a:xfrm>
                  <a:off x="1090045" y="3836581"/>
                  <a:ext cx="382540" cy="369332"/>
                </a:xfrm>
                <a:prstGeom prst="rect">
                  <a:avLst/>
                </a:prstGeom>
                <a:blipFill>
                  <a:blip r:embed="rId7"/>
                  <a:stretch>
                    <a:fillRect r="-3226"/>
                  </a:stretch>
                </a:blipFill>
              </p:spPr>
              <p:txBody>
                <a:bodyPr/>
                <a:lstStyle/>
                <a:p>
                  <a:r>
                    <a:rPr lang="pt-BR">
                      <a:noFill/>
                    </a:rPr>
                    <a:t> </a:t>
                  </a:r>
                </a:p>
              </p:txBody>
            </p:sp>
          </mc:Fallback>
        </mc:AlternateContent>
        <p:cxnSp>
          <p:nvCxnSpPr>
            <p:cNvPr id="22" name="Conector de Seta Reta 21">
              <a:extLst>
                <a:ext uri="{FF2B5EF4-FFF2-40B4-BE49-F238E27FC236}">
                  <a16:creationId xmlns:a16="http://schemas.microsoft.com/office/drawing/2014/main" id="{AE6B8BFF-0298-5DDD-1C73-68F2742D0A09}"/>
                </a:ext>
              </a:extLst>
            </p:cNvPr>
            <p:cNvCxnSpPr>
              <a:cxnSpLocks/>
              <a:stCxn id="20" idx="3"/>
              <a:endCxn id="16" idx="2"/>
            </p:cNvCxnSpPr>
            <p:nvPr/>
          </p:nvCxnSpPr>
          <p:spPr>
            <a:xfrm>
              <a:off x="1472585" y="3496407"/>
              <a:ext cx="430164" cy="833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Conector de Seta Reta 22">
              <a:extLst>
                <a:ext uri="{FF2B5EF4-FFF2-40B4-BE49-F238E27FC236}">
                  <a16:creationId xmlns:a16="http://schemas.microsoft.com/office/drawing/2014/main" id="{DEEB8A44-0AFA-3D48-5B4F-F6968BF99442}"/>
                </a:ext>
              </a:extLst>
            </p:cNvPr>
            <p:cNvCxnSpPr>
              <a:cxnSpLocks/>
              <a:stCxn id="21" idx="3"/>
              <a:endCxn id="16" idx="2"/>
            </p:cNvCxnSpPr>
            <p:nvPr/>
          </p:nvCxnSpPr>
          <p:spPr>
            <a:xfrm flipV="1">
              <a:off x="1472585" y="3579779"/>
              <a:ext cx="430164" cy="4414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CaixaDeTexto 23">
                  <a:extLst>
                    <a:ext uri="{FF2B5EF4-FFF2-40B4-BE49-F238E27FC236}">
                      <a16:creationId xmlns:a16="http://schemas.microsoft.com/office/drawing/2014/main" id="{848FDBAE-E320-CF47-EE26-601D65968EE0}"/>
                    </a:ext>
                  </a:extLst>
                </p:cNvPr>
                <p:cNvSpPr txBox="1"/>
                <p:nvPr/>
              </p:nvSpPr>
              <p:spPr>
                <a:xfrm flipH="1">
                  <a:off x="966417" y="3685802"/>
                  <a:ext cx="65365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ea typeface="Cambria Math" panose="02040503050406030204" pitchFamily="18" charset="0"/>
                          </a:rPr>
                          <m:t>⋮</m:t>
                        </m:r>
                      </m:oMath>
                    </m:oMathPara>
                  </a14:m>
                  <a:endParaRPr lang="pt-BR" dirty="0"/>
                </a:p>
              </p:txBody>
            </p:sp>
          </mc:Choice>
          <mc:Fallback xmlns="">
            <p:sp>
              <p:nvSpPr>
                <p:cNvPr id="24" name="CaixaDeTexto 23">
                  <a:extLst>
                    <a:ext uri="{FF2B5EF4-FFF2-40B4-BE49-F238E27FC236}">
                      <a16:creationId xmlns:a16="http://schemas.microsoft.com/office/drawing/2014/main" id="{848FDBAE-E320-CF47-EE26-601D65968EE0}"/>
                    </a:ext>
                  </a:extLst>
                </p:cNvPr>
                <p:cNvSpPr txBox="1">
                  <a:spLocks noRot="1" noChangeAspect="1" noMove="1" noResize="1" noEditPoints="1" noAdjustHandles="1" noChangeArrowheads="1" noChangeShapeType="1" noTextEdit="1"/>
                </p:cNvSpPr>
                <p:nvPr/>
              </p:nvSpPr>
              <p:spPr>
                <a:xfrm flipH="1">
                  <a:off x="966417" y="3685802"/>
                  <a:ext cx="653654" cy="276999"/>
                </a:xfrm>
                <a:prstGeom prst="rect">
                  <a:avLst/>
                </a:prstGeom>
                <a:blipFill>
                  <a:blip r:embed="rId8"/>
                  <a:stretch>
                    <a:fillRect b="-6667"/>
                  </a:stretch>
                </a:blipFill>
              </p:spPr>
              <p:txBody>
                <a:bodyPr/>
                <a:lstStyle/>
                <a:p>
                  <a:r>
                    <a:rPr lang="pt-BR">
                      <a:noFill/>
                    </a:rPr>
                    <a:t> </a:t>
                  </a:r>
                </a:p>
              </p:txBody>
            </p:sp>
          </mc:Fallback>
        </mc:AlternateContent>
        <p:cxnSp>
          <p:nvCxnSpPr>
            <p:cNvPr id="25" name="Conector de Seta Reta 24">
              <a:extLst>
                <a:ext uri="{FF2B5EF4-FFF2-40B4-BE49-F238E27FC236}">
                  <a16:creationId xmlns:a16="http://schemas.microsoft.com/office/drawing/2014/main" id="{75A410CD-A71A-05F0-BC22-DAD01FC50E96}"/>
                </a:ext>
              </a:extLst>
            </p:cNvPr>
            <p:cNvCxnSpPr>
              <a:cxnSpLocks/>
            </p:cNvCxnSpPr>
            <p:nvPr/>
          </p:nvCxnSpPr>
          <p:spPr>
            <a:xfrm>
              <a:off x="2181876" y="3154306"/>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Conector de Seta Reta 25">
              <a:extLst>
                <a:ext uri="{FF2B5EF4-FFF2-40B4-BE49-F238E27FC236}">
                  <a16:creationId xmlns:a16="http://schemas.microsoft.com/office/drawing/2014/main" id="{99396011-90B0-85E9-C2D5-978ACB14913C}"/>
                </a:ext>
              </a:extLst>
            </p:cNvPr>
            <p:cNvCxnSpPr>
              <a:cxnSpLocks/>
            </p:cNvCxnSpPr>
            <p:nvPr/>
          </p:nvCxnSpPr>
          <p:spPr>
            <a:xfrm flipV="1">
              <a:off x="2468806" y="3578044"/>
              <a:ext cx="341405" cy="11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 name="CaixaDeTexto 26">
                  <a:extLst>
                    <a:ext uri="{FF2B5EF4-FFF2-40B4-BE49-F238E27FC236}">
                      <a16:creationId xmlns:a16="http://schemas.microsoft.com/office/drawing/2014/main" id="{D7E3DB53-8749-4831-544A-B6BEA001E78F}"/>
                    </a:ext>
                  </a:extLst>
                </p:cNvPr>
                <p:cNvSpPr txBox="1"/>
                <p:nvPr/>
              </p:nvSpPr>
              <p:spPr>
                <a:xfrm>
                  <a:off x="2732144" y="3364016"/>
                  <a:ext cx="41583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𝑦</m:t>
                            </m:r>
                          </m:e>
                        </m:acc>
                      </m:oMath>
                    </m:oMathPara>
                  </a14:m>
                  <a:endParaRPr lang="pt-BR" dirty="0"/>
                </a:p>
              </p:txBody>
            </p:sp>
          </mc:Choice>
          <mc:Fallback xmlns="">
            <p:sp>
              <p:nvSpPr>
                <p:cNvPr id="27" name="CaixaDeTexto 26">
                  <a:extLst>
                    <a:ext uri="{FF2B5EF4-FFF2-40B4-BE49-F238E27FC236}">
                      <a16:creationId xmlns:a16="http://schemas.microsoft.com/office/drawing/2014/main" id="{D7E3DB53-8749-4831-544A-B6BEA001E78F}"/>
                    </a:ext>
                  </a:extLst>
                </p:cNvPr>
                <p:cNvSpPr txBox="1">
                  <a:spLocks noRot="1" noChangeAspect="1" noMove="1" noResize="1" noEditPoints="1" noAdjustHandles="1" noChangeArrowheads="1" noChangeShapeType="1" noTextEdit="1"/>
                </p:cNvSpPr>
                <p:nvPr/>
              </p:nvSpPr>
              <p:spPr>
                <a:xfrm>
                  <a:off x="2732144" y="3364016"/>
                  <a:ext cx="415834" cy="369332"/>
                </a:xfrm>
                <a:prstGeom prst="rect">
                  <a:avLst/>
                </a:prstGeom>
                <a:blipFill>
                  <a:blip r:embed="rId9"/>
                  <a:stretch>
                    <a:fillRect t="-6557" r="-19118" b="-655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8" name="CaixaDeTexto 27">
                  <a:extLst>
                    <a:ext uri="{FF2B5EF4-FFF2-40B4-BE49-F238E27FC236}">
                      <a16:creationId xmlns:a16="http://schemas.microsoft.com/office/drawing/2014/main" id="{F80C414E-7382-E2DD-94E5-309CBEF77F45}"/>
                    </a:ext>
                  </a:extLst>
                </p:cNvPr>
                <p:cNvSpPr txBox="1"/>
                <p:nvPr/>
              </p:nvSpPr>
              <p:spPr>
                <a:xfrm>
                  <a:off x="1994508" y="2820739"/>
                  <a:ext cx="38253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𝑏</m:t>
                        </m:r>
                      </m:oMath>
                    </m:oMathPara>
                  </a14:m>
                  <a:endParaRPr lang="pt-BR" dirty="0"/>
                </a:p>
              </p:txBody>
            </p:sp>
          </mc:Choice>
          <mc:Fallback xmlns="">
            <p:sp>
              <p:nvSpPr>
                <p:cNvPr id="28" name="CaixaDeTexto 27">
                  <a:extLst>
                    <a:ext uri="{FF2B5EF4-FFF2-40B4-BE49-F238E27FC236}">
                      <a16:creationId xmlns:a16="http://schemas.microsoft.com/office/drawing/2014/main" id="{F80C414E-7382-E2DD-94E5-309CBEF77F45}"/>
                    </a:ext>
                  </a:extLst>
                </p:cNvPr>
                <p:cNvSpPr txBox="1">
                  <a:spLocks noRot="1" noChangeAspect="1" noMove="1" noResize="1" noEditPoints="1" noAdjustHandles="1" noChangeArrowheads="1" noChangeShapeType="1" noTextEdit="1"/>
                </p:cNvSpPr>
                <p:nvPr/>
              </p:nvSpPr>
              <p:spPr>
                <a:xfrm>
                  <a:off x="1994508" y="2820739"/>
                  <a:ext cx="382539" cy="369332"/>
                </a:xfrm>
                <a:prstGeom prst="rect">
                  <a:avLst/>
                </a:prstGeom>
                <a:blipFill>
                  <a:blip r:embed="rId10"/>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1" name="CaixaDeTexto 30">
                  <a:extLst>
                    <a:ext uri="{FF2B5EF4-FFF2-40B4-BE49-F238E27FC236}">
                      <a16:creationId xmlns:a16="http://schemas.microsoft.com/office/drawing/2014/main" id="{311E7D45-421F-FD9B-5244-68871A7971DA}"/>
                    </a:ext>
                  </a:extLst>
                </p:cNvPr>
                <p:cNvSpPr txBox="1"/>
                <p:nvPr/>
              </p:nvSpPr>
              <p:spPr>
                <a:xfrm>
                  <a:off x="2461004" y="3294443"/>
                  <a:ext cx="382539" cy="276999"/>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pt-BR" sz="1200" b="0" i="1" smtClean="0">
                            <a:latin typeface="Cambria Math" panose="02040503050406030204" pitchFamily="18" charset="0"/>
                          </a:rPr>
                          <m:t>𝑔</m:t>
                        </m:r>
                        <m:r>
                          <a:rPr lang="pt-BR" sz="1200" b="0" i="1" smtClean="0">
                            <a:latin typeface="Cambria Math" panose="02040503050406030204" pitchFamily="18" charset="0"/>
                          </a:rPr>
                          <m:t>(</m:t>
                        </m:r>
                        <m:r>
                          <a:rPr lang="pt-BR" sz="1200" b="1" i="1" smtClean="0">
                            <a:latin typeface="Cambria Math" panose="02040503050406030204" pitchFamily="18" charset="0"/>
                          </a:rPr>
                          <m:t>𝒙</m:t>
                        </m:r>
                        <m:r>
                          <a:rPr lang="pt-BR" sz="1200" b="0" i="1" smtClean="0">
                            <a:latin typeface="Cambria Math" panose="02040503050406030204" pitchFamily="18" charset="0"/>
                          </a:rPr>
                          <m:t>)</m:t>
                        </m:r>
                      </m:oMath>
                    </m:oMathPara>
                  </a14:m>
                  <a:endParaRPr lang="pt-BR" sz="1200" dirty="0"/>
                </a:p>
              </p:txBody>
            </p:sp>
          </mc:Choice>
          <mc:Fallback xmlns="">
            <p:sp>
              <p:nvSpPr>
                <p:cNvPr id="31" name="CaixaDeTexto 30">
                  <a:extLst>
                    <a:ext uri="{FF2B5EF4-FFF2-40B4-BE49-F238E27FC236}">
                      <a16:creationId xmlns:a16="http://schemas.microsoft.com/office/drawing/2014/main" id="{311E7D45-421F-FD9B-5244-68871A7971DA}"/>
                    </a:ext>
                  </a:extLst>
                </p:cNvPr>
                <p:cNvSpPr txBox="1">
                  <a:spLocks noRot="1" noChangeAspect="1" noMove="1" noResize="1" noEditPoints="1" noAdjustHandles="1" noChangeArrowheads="1" noChangeShapeType="1" noTextEdit="1"/>
                </p:cNvSpPr>
                <p:nvPr/>
              </p:nvSpPr>
              <p:spPr>
                <a:xfrm>
                  <a:off x="2461004" y="3294443"/>
                  <a:ext cx="382539" cy="276999"/>
                </a:xfrm>
                <a:prstGeom prst="rect">
                  <a:avLst/>
                </a:prstGeom>
                <a:blipFill>
                  <a:blip r:embed="rId11"/>
                  <a:stretch>
                    <a:fillRect l="-9524" r="-6349" b="-8889"/>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3" name="CaixaDeTexto 32">
                  <a:extLst>
                    <a:ext uri="{FF2B5EF4-FFF2-40B4-BE49-F238E27FC236}">
                      <a16:creationId xmlns:a16="http://schemas.microsoft.com/office/drawing/2014/main" id="{8B2E4764-75A0-3331-2493-0C3DC067F3A3}"/>
                    </a:ext>
                  </a:extLst>
                </p:cNvPr>
                <p:cNvSpPr txBox="1"/>
                <p:nvPr/>
              </p:nvSpPr>
              <p:spPr>
                <a:xfrm>
                  <a:off x="1530393" y="2998399"/>
                  <a:ext cx="418236"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sz="1400" i="1" smtClean="0">
                                <a:latin typeface="Cambria Math" panose="02040503050406030204" pitchFamily="18" charset="0"/>
                              </a:rPr>
                            </m:ctrlPr>
                          </m:sSubPr>
                          <m:e>
                            <m:r>
                              <a:rPr lang="pt-BR" sz="1400" i="1">
                                <a:latin typeface="Cambria Math" panose="02040503050406030204" pitchFamily="18" charset="0"/>
                              </a:rPr>
                              <m:t>𝑤</m:t>
                            </m:r>
                          </m:e>
                          <m:sub>
                            <m:r>
                              <a:rPr lang="pt-BR" sz="1400" b="0" i="1" smtClean="0">
                                <a:latin typeface="Cambria Math" panose="02040503050406030204" pitchFamily="18" charset="0"/>
                              </a:rPr>
                              <m:t>1</m:t>
                            </m:r>
                          </m:sub>
                        </m:sSub>
                      </m:oMath>
                    </m:oMathPara>
                  </a14:m>
                  <a:endParaRPr lang="pt-BR" sz="1400" dirty="0"/>
                </a:p>
              </p:txBody>
            </p:sp>
          </mc:Choice>
          <mc:Fallback xmlns="">
            <p:sp>
              <p:nvSpPr>
                <p:cNvPr id="33" name="CaixaDeTexto 32">
                  <a:extLst>
                    <a:ext uri="{FF2B5EF4-FFF2-40B4-BE49-F238E27FC236}">
                      <a16:creationId xmlns:a16="http://schemas.microsoft.com/office/drawing/2014/main" id="{8B2E4764-75A0-3331-2493-0C3DC067F3A3}"/>
                    </a:ext>
                  </a:extLst>
                </p:cNvPr>
                <p:cNvSpPr txBox="1">
                  <a:spLocks noRot="1" noChangeAspect="1" noMove="1" noResize="1" noEditPoints="1" noAdjustHandles="1" noChangeArrowheads="1" noChangeShapeType="1" noTextEdit="1"/>
                </p:cNvSpPr>
                <p:nvPr/>
              </p:nvSpPr>
              <p:spPr>
                <a:xfrm>
                  <a:off x="1530393" y="2998399"/>
                  <a:ext cx="418236" cy="307777"/>
                </a:xfrm>
                <a:prstGeom prst="rect">
                  <a:avLst/>
                </a:prstGeom>
                <a:blipFill>
                  <a:blip r:embed="rId1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4" name="CaixaDeTexto 33">
                  <a:extLst>
                    <a:ext uri="{FF2B5EF4-FFF2-40B4-BE49-F238E27FC236}">
                      <a16:creationId xmlns:a16="http://schemas.microsoft.com/office/drawing/2014/main" id="{F1A75FF8-6A92-B614-F362-7D955F8D847D}"/>
                    </a:ext>
                  </a:extLst>
                </p:cNvPr>
                <p:cNvSpPr txBox="1"/>
                <p:nvPr/>
              </p:nvSpPr>
              <p:spPr>
                <a:xfrm>
                  <a:off x="1414959" y="3264947"/>
                  <a:ext cx="418236"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sz="1400" i="1" smtClean="0">
                                <a:latin typeface="Cambria Math" panose="02040503050406030204" pitchFamily="18" charset="0"/>
                              </a:rPr>
                            </m:ctrlPr>
                          </m:sSubPr>
                          <m:e>
                            <m:r>
                              <a:rPr lang="pt-BR" sz="1400" i="1">
                                <a:latin typeface="Cambria Math" panose="02040503050406030204" pitchFamily="18" charset="0"/>
                              </a:rPr>
                              <m:t>𝑤</m:t>
                            </m:r>
                          </m:e>
                          <m:sub>
                            <m:r>
                              <a:rPr lang="pt-BR" sz="1400" b="0" i="1" smtClean="0">
                                <a:latin typeface="Cambria Math" panose="02040503050406030204" pitchFamily="18" charset="0"/>
                              </a:rPr>
                              <m:t>2</m:t>
                            </m:r>
                          </m:sub>
                        </m:sSub>
                      </m:oMath>
                    </m:oMathPara>
                  </a14:m>
                  <a:endParaRPr lang="pt-BR" sz="1400" dirty="0"/>
                </a:p>
              </p:txBody>
            </p:sp>
          </mc:Choice>
          <mc:Fallback xmlns="">
            <p:sp>
              <p:nvSpPr>
                <p:cNvPr id="34" name="CaixaDeTexto 33">
                  <a:extLst>
                    <a:ext uri="{FF2B5EF4-FFF2-40B4-BE49-F238E27FC236}">
                      <a16:creationId xmlns:a16="http://schemas.microsoft.com/office/drawing/2014/main" id="{F1A75FF8-6A92-B614-F362-7D955F8D847D}"/>
                    </a:ext>
                  </a:extLst>
                </p:cNvPr>
                <p:cNvSpPr txBox="1">
                  <a:spLocks noRot="1" noChangeAspect="1" noMove="1" noResize="1" noEditPoints="1" noAdjustHandles="1" noChangeArrowheads="1" noChangeShapeType="1" noTextEdit="1"/>
                </p:cNvSpPr>
                <p:nvPr/>
              </p:nvSpPr>
              <p:spPr>
                <a:xfrm>
                  <a:off x="1414959" y="3264947"/>
                  <a:ext cx="418236" cy="307777"/>
                </a:xfrm>
                <a:prstGeom prst="rect">
                  <a:avLst/>
                </a:prstGeom>
                <a:blipFill>
                  <a:blip r:embed="rId1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5" name="CaixaDeTexto 34">
                  <a:extLst>
                    <a:ext uri="{FF2B5EF4-FFF2-40B4-BE49-F238E27FC236}">
                      <a16:creationId xmlns:a16="http://schemas.microsoft.com/office/drawing/2014/main" id="{55C91486-744C-E659-E4C0-4A50A45CAC63}"/>
                    </a:ext>
                  </a:extLst>
                </p:cNvPr>
                <p:cNvSpPr txBox="1"/>
                <p:nvPr/>
              </p:nvSpPr>
              <p:spPr>
                <a:xfrm>
                  <a:off x="1542139" y="3749340"/>
                  <a:ext cx="418236"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sz="1400" i="1" smtClean="0">
                                <a:latin typeface="Cambria Math" panose="02040503050406030204" pitchFamily="18" charset="0"/>
                              </a:rPr>
                            </m:ctrlPr>
                          </m:sSubPr>
                          <m:e>
                            <m:r>
                              <a:rPr lang="pt-BR" sz="1400" i="1">
                                <a:latin typeface="Cambria Math" panose="02040503050406030204" pitchFamily="18" charset="0"/>
                              </a:rPr>
                              <m:t>𝑤</m:t>
                            </m:r>
                          </m:e>
                          <m:sub>
                            <m:r>
                              <a:rPr lang="pt-BR" sz="1400" b="0" i="1" smtClean="0">
                                <a:latin typeface="Cambria Math" panose="02040503050406030204" pitchFamily="18" charset="0"/>
                              </a:rPr>
                              <m:t>𝐾</m:t>
                            </m:r>
                          </m:sub>
                        </m:sSub>
                      </m:oMath>
                    </m:oMathPara>
                  </a14:m>
                  <a:endParaRPr lang="pt-BR" sz="1400" dirty="0"/>
                </a:p>
              </p:txBody>
            </p:sp>
          </mc:Choice>
          <mc:Fallback xmlns="">
            <p:sp>
              <p:nvSpPr>
                <p:cNvPr id="35" name="CaixaDeTexto 34">
                  <a:extLst>
                    <a:ext uri="{FF2B5EF4-FFF2-40B4-BE49-F238E27FC236}">
                      <a16:creationId xmlns:a16="http://schemas.microsoft.com/office/drawing/2014/main" id="{55C91486-744C-E659-E4C0-4A50A45CAC63}"/>
                    </a:ext>
                  </a:extLst>
                </p:cNvPr>
                <p:cNvSpPr txBox="1">
                  <a:spLocks noRot="1" noChangeAspect="1" noMove="1" noResize="1" noEditPoints="1" noAdjustHandles="1" noChangeArrowheads="1" noChangeShapeType="1" noTextEdit="1"/>
                </p:cNvSpPr>
                <p:nvPr/>
              </p:nvSpPr>
              <p:spPr>
                <a:xfrm>
                  <a:off x="1542139" y="3749340"/>
                  <a:ext cx="418236" cy="307777"/>
                </a:xfrm>
                <a:prstGeom prst="rect">
                  <a:avLst/>
                </a:prstGeom>
                <a:blipFill>
                  <a:blip r:embed="rId14"/>
                  <a:stretch>
                    <a:fillRect/>
                  </a:stretch>
                </a:blipFill>
              </p:spPr>
              <p:txBody>
                <a:bodyPr/>
                <a:lstStyle/>
                <a:p>
                  <a:r>
                    <a:rPr lang="pt-BR">
                      <a:noFill/>
                    </a:rPr>
                    <a:t> </a:t>
                  </a:r>
                </a:p>
              </p:txBody>
            </p:sp>
          </mc:Fallback>
        </mc:AlternateContent>
      </p:grpSp>
    </p:spTree>
    <p:extLst>
      <p:ext uri="{BB962C8B-B14F-4D97-AF65-F5344CB8AC3E}">
        <p14:creationId xmlns:p14="http://schemas.microsoft.com/office/powerpoint/2010/main" val="323162033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Agrupar 28">
            <a:extLst>
              <a:ext uri="{FF2B5EF4-FFF2-40B4-BE49-F238E27FC236}">
                <a16:creationId xmlns:a16="http://schemas.microsoft.com/office/drawing/2014/main" id="{01B62291-1584-41BC-724D-45A29E003B94}"/>
              </a:ext>
            </a:extLst>
          </p:cNvPr>
          <p:cNvGrpSpPr/>
          <p:nvPr/>
        </p:nvGrpSpPr>
        <p:grpSpPr>
          <a:xfrm>
            <a:off x="306377" y="2040356"/>
            <a:ext cx="3669112" cy="3010450"/>
            <a:chOff x="3573452" y="2164181"/>
            <a:chExt cx="3669112" cy="3010450"/>
          </a:xfrm>
        </p:grpSpPr>
        <p:grpSp>
          <p:nvGrpSpPr>
            <p:cNvPr id="25" name="Agrupar 24">
              <a:extLst>
                <a:ext uri="{FF2B5EF4-FFF2-40B4-BE49-F238E27FC236}">
                  <a16:creationId xmlns:a16="http://schemas.microsoft.com/office/drawing/2014/main" id="{84D86E55-07DE-E829-42B6-0DC5BA4B4E9E}"/>
                </a:ext>
              </a:extLst>
            </p:cNvPr>
            <p:cNvGrpSpPr/>
            <p:nvPr/>
          </p:nvGrpSpPr>
          <p:grpSpPr>
            <a:xfrm>
              <a:off x="3573452" y="2164181"/>
              <a:ext cx="3669112" cy="3010450"/>
              <a:chOff x="3573452" y="2164181"/>
              <a:chExt cx="3669112" cy="3010450"/>
            </a:xfrm>
          </p:grpSpPr>
          <p:grpSp>
            <p:nvGrpSpPr>
              <p:cNvPr id="4" name="Agrupar 3">
                <a:extLst>
                  <a:ext uri="{FF2B5EF4-FFF2-40B4-BE49-F238E27FC236}">
                    <a16:creationId xmlns:a16="http://schemas.microsoft.com/office/drawing/2014/main" id="{A1BB4AC5-E529-3CDD-5A57-D9881FFF7CCB}"/>
                  </a:ext>
                </a:extLst>
              </p:cNvPr>
              <p:cNvGrpSpPr/>
              <p:nvPr/>
            </p:nvGrpSpPr>
            <p:grpSpPr>
              <a:xfrm>
                <a:off x="3573452" y="2164181"/>
                <a:ext cx="3669112" cy="3010450"/>
                <a:chOff x="8074237" y="1937982"/>
                <a:chExt cx="3669112" cy="3010450"/>
              </a:xfrm>
            </p:grpSpPr>
            <p:sp>
              <p:nvSpPr>
                <p:cNvPr id="5" name="CaixaDeTexto 4">
                  <a:extLst>
                    <a:ext uri="{FF2B5EF4-FFF2-40B4-BE49-F238E27FC236}">
                      <a16:creationId xmlns:a16="http://schemas.microsoft.com/office/drawing/2014/main" id="{8531C2E6-D83A-2812-0DC0-04A75A64E787}"/>
                    </a:ext>
                  </a:extLst>
                </p:cNvPr>
                <p:cNvSpPr txBox="1"/>
                <p:nvPr/>
              </p:nvSpPr>
              <p:spPr>
                <a:xfrm>
                  <a:off x="8543926" y="1937982"/>
                  <a:ext cx="2857500" cy="369332"/>
                </a:xfrm>
                <a:prstGeom prst="rect">
                  <a:avLst/>
                </a:prstGeom>
                <a:noFill/>
              </p:spPr>
              <p:txBody>
                <a:bodyPr wrap="square" rtlCol="0">
                  <a:spAutoFit/>
                </a:bodyPr>
                <a:lstStyle/>
                <a:p>
                  <a:pPr algn="ctr"/>
                  <a:r>
                    <a:rPr lang="pt-BR" dirty="0"/>
                    <a:t>Função logística</a:t>
                  </a:r>
                </a:p>
              </p:txBody>
            </p:sp>
            <p:pic>
              <p:nvPicPr>
                <p:cNvPr id="6" name="Imagem 5">
                  <a:extLst>
                    <a:ext uri="{FF2B5EF4-FFF2-40B4-BE49-F238E27FC236}">
                      <a16:creationId xmlns:a16="http://schemas.microsoft.com/office/drawing/2014/main" id="{4D80E6E5-D9D8-1642-C28F-883E5336B5B6}"/>
                    </a:ext>
                  </a:extLst>
                </p:cNvPr>
                <p:cNvPicPr>
                  <a:picLocks noChangeAspect="1"/>
                </p:cNvPicPr>
                <p:nvPr/>
              </p:nvPicPr>
              <p:blipFill>
                <a:blip r:embed="rId2"/>
                <a:stretch>
                  <a:fillRect/>
                </a:stretch>
              </p:blipFill>
              <p:spPr>
                <a:xfrm>
                  <a:off x="8086699" y="2103598"/>
                  <a:ext cx="3656650" cy="2742488"/>
                </a:xfrm>
                <a:prstGeom prst="rect">
                  <a:avLst/>
                </a:prstGeom>
              </p:spPr>
            </p:pic>
            <mc:AlternateContent xmlns:mc="http://schemas.openxmlformats.org/markup-compatibility/2006" xmlns:a14="http://schemas.microsoft.com/office/drawing/2010/main">
              <mc:Choice Requires="a14">
                <p:sp>
                  <p:nvSpPr>
                    <p:cNvPr id="7" name="CaixaDeTexto 6">
                      <a:extLst>
                        <a:ext uri="{FF2B5EF4-FFF2-40B4-BE49-F238E27FC236}">
                          <a16:creationId xmlns:a16="http://schemas.microsoft.com/office/drawing/2014/main" id="{49877162-EDB5-01DB-C572-D0D7231EC63C}"/>
                        </a:ext>
                      </a:extLst>
                    </p:cNvPr>
                    <p:cNvSpPr txBox="1"/>
                    <p:nvPr/>
                  </p:nvSpPr>
                  <p:spPr>
                    <a:xfrm>
                      <a:off x="9689307" y="4671433"/>
                      <a:ext cx="566738" cy="276999"/>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
                              <a:rPr lang="pt-BR" sz="1200" b="0" i="1" smtClean="0">
                                <a:latin typeface="Cambria Math" panose="02040503050406030204" pitchFamily="18" charset="0"/>
                              </a:rPr>
                              <m:t>𝑔</m:t>
                            </m:r>
                            <m:d>
                              <m:dPr>
                                <m:ctrlPr>
                                  <a:rPr lang="pt-BR" sz="1200" b="0" i="1" smtClean="0">
                                    <a:latin typeface="Cambria Math" panose="02040503050406030204" pitchFamily="18" charset="0"/>
                                  </a:rPr>
                                </m:ctrlPr>
                              </m:dPr>
                              <m:e>
                                <m:r>
                                  <a:rPr lang="pt-BR" sz="1200" b="1" i="1" smtClean="0">
                                    <a:latin typeface="Cambria Math" panose="02040503050406030204" pitchFamily="18" charset="0"/>
                                  </a:rPr>
                                  <m:t>𝒙</m:t>
                                </m:r>
                              </m:e>
                            </m:d>
                          </m:oMath>
                        </m:oMathPara>
                      </a14:m>
                      <a:endParaRPr lang="pt-BR" sz="1200" dirty="0"/>
                    </a:p>
                  </p:txBody>
                </p:sp>
              </mc:Choice>
              <mc:Fallback xmlns="">
                <p:sp>
                  <p:nvSpPr>
                    <p:cNvPr id="7" name="CaixaDeTexto 6">
                      <a:extLst>
                        <a:ext uri="{FF2B5EF4-FFF2-40B4-BE49-F238E27FC236}">
                          <a16:creationId xmlns:a16="http://schemas.microsoft.com/office/drawing/2014/main" id="{49877162-EDB5-01DB-C572-D0D7231EC63C}"/>
                        </a:ext>
                      </a:extLst>
                    </p:cNvPr>
                    <p:cNvSpPr txBox="1">
                      <a:spLocks noRot="1" noChangeAspect="1" noMove="1" noResize="1" noEditPoints="1" noAdjustHandles="1" noChangeArrowheads="1" noChangeShapeType="1" noTextEdit="1"/>
                    </p:cNvSpPr>
                    <p:nvPr/>
                  </p:nvSpPr>
                  <p:spPr>
                    <a:xfrm>
                      <a:off x="9689307" y="4671433"/>
                      <a:ext cx="566738" cy="276999"/>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8" name="CaixaDeTexto 7">
                      <a:extLst>
                        <a:ext uri="{FF2B5EF4-FFF2-40B4-BE49-F238E27FC236}">
                          <a16:creationId xmlns:a16="http://schemas.microsoft.com/office/drawing/2014/main" id="{2A9DDD9C-D57E-09F0-E357-D97D7CE49F78}"/>
                        </a:ext>
                      </a:extLst>
                    </p:cNvPr>
                    <p:cNvSpPr txBox="1"/>
                    <p:nvPr/>
                  </p:nvSpPr>
                  <p:spPr>
                    <a:xfrm rot="16200000">
                      <a:off x="7893582" y="3278605"/>
                      <a:ext cx="662097" cy="300788"/>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
                              <a:rPr lang="pt-BR" sz="1200" b="0" i="1" smtClean="0">
                                <a:latin typeface="Cambria Math" panose="02040503050406030204" pitchFamily="18" charset="0"/>
                              </a:rPr>
                              <m:t>𝑓</m:t>
                            </m:r>
                            <m:d>
                              <m:dPr>
                                <m:ctrlPr>
                                  <a:rPr lang="pt-BR" sz="1200" b="0" i="1" smtClean="0">
                                    <a:latin typeface="Cambria Math" panose="02040503050406030204" pitchFamily="18" charset="0"/>
                                  </a:rPr>
                                </m:ctrlPr>
                              </m:dPr>
                              <m:e>
                                <m:r>
                                  <a:rPr lang="pt-BR" sz="1200" b="0" i="1" smtClean="0">
                                    <a:latin typeface="Cambria Math" panose="02040503050406030204" pitchFamily="18" charset="0"/>
                                  </a:rPr>
                                  <m:t>𝑔</m:t>
                                </m:r>
                                <m:d>
                                  <m:dPr>
                                    <m:ctrlPr>
                                      <a:rPr lang="pt-BR" sz="1200" b="0" i="1" smtClean="0">
                                        <a:latin typeface="Cambria Math" panose="02040503050406030204" pitchFamily="18" charset="0"/>
                                      </a:rPr>
                                    </m:ctrlPr>
                                  </m:dPr>
                                  <m:e>
                                    <m:r>
                                      <a:rPr lang="pt-BR" sz="1200" b="1" i="1" smtClean="0">
                                        <a:latin typeface="Cambria Math" panose="02040503050406030204" pitchFamily="18" charset="0"/>
                                      </a:rPr>
                                      <m:t>𝒙</m:t>
                                    </m:r>
                                  </m:e>
                                </m:d>
                              </m:e>
                            </m:d>
                          </m:oMath>
                        </m:oMathPara>
                      </a14:m>
                      <a:endParaRPr lang="pt-BR" sz="1200" dirty="0"/>
                    </a:p>
                  </p:txBody>
                </p:sp>
              </mc:Choice>
              <mc:Fallback xmlns="">
                <p:sp>
                  <p:nvSpPr>
                    <p:cNvPr id="8" name="CaixaDeTexto 7">
                      <a:extLst>
                        <a:ext uri="{FF2B5EF4-FFF2-40B4-BE49-F238E27FC236}">
                          <a16:creationId xmlns:a16="http://schemas.microsoft.com/office/drawing/2014/main" id="{2A9DDD9C-D57E-09F0-E357-D97D7CE49F78}"/>
                        </a:ext>
                      </a:extLst>
                    </p:cNvPr>
                    <p:cNvSpPr txBox="1">
                      <a:spLocks noRot="1" noChangeAspect="1" noMove="1" noResize="1" noEditPoints="1" noAdjustHandles="1" noChangeArrowheads="1" noChangeShapeType="1" noTextEdit="1"/>
                    </p:cNvSpPr>
                    <p:nvPr/>
                  </p:nvSpPr>
                  <p:spPr>
                    <a:xfrm rot="16200000">
                      <a:off x="7893582" y="3278605"/>
                      <a:ext cx="662097" cy="300788"/>
                    </a:xfrm>
                    <a:prstGeom prst="rect">
                      <a:avLst/>
                    </a:prstGeom>
                    <a:blipFill>
                      <a:blip r:embed="rId4"/>
                      <a:stretch>
                        <a:fillRect r="-2000"/>
                      </a:stretch>
                    </a:blipFill>
                  </p:spPr>
                  <p:txBody>
                    <a:bodyPr/>
                    <a:lstStyle/>
                    <a:p>
                      <a:r>
                        <a:rPr lang="pt-BR">
                          <a:noFill/>
                        </a:rPr>
                        <a:t> </a:t>
                      </a:r>
                    </a:p>
                  </p:txBody>
                </p:sp>
              </mc:Fallback>
            </mc:AlternateContent>
          </p:grpSp>
          <p:sp>
            <p:nvSpPr>
              <p:cNvPr id="17" name="Right Brace 9">
                <a:extLst>
                  <a:ext uri="{FF2B5EF4-FFF2-40B4-BE49-F238E27FC236}">
                    <a16:creationId xmlns:a16="http://schemas.microsoft.com/office/drawing/2014/main" id="{4D963F6D-E2D2-0DF5-44E0-0A78144D04CC}"/>
                  </a:ext>
                </a:extLst>
              </p:cNvPr>
              <p:cNvSpPr/>
              <p:nvPr/>
            </p:nvSpPr>
            <p:spPr>
              <a:xfrm rot="16200000">
                <a:off x="4699442" y="2834217"/>
                <a:ext cx="142787" cy="1412081"/>
              </a:xfrm>
              <a:prstGeom prst="rightBrace">
                <a:avLst>
                  <a:gd name="adj1" fmla="val 8333"/>
                  <a:gd name="adj2" fmla="val 50741"/>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18" name="TextBox 10">
                    <a:extLst>
                      <a:ext uri="{FF2B5EF4-FFF2-40B4-BE49-F238E27FC236}">
                        <a16:creationId xmlns:a16="http://schemas.microsoft.com/office/drawing/2014/main" id="{F7EF5129-F955-E14B-1A14-99134D12ABEE}"/>
                      </a:ext>
                    </a:extLst>
                  </p:cNvPr>
                  <p:cNvSpPr txBox="1"/>
                  <p:nvPr/>
                </p:nvSpPr>
                <p:spPr>
                  <a:xfrm>
                    <a:off x="4063759" y="3207254"/>
                    <a:ext cx="1413117" cy="2616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pt-BR" sz="1100" i="1" dirty="0" smtClean="0">
                                  <a:latin typeface="Cambria Math" panose="02040503050406030204" pitchFamily="18" charset="0"/>
                                </a:rPr>
                              </m:ctrlPr>
                            </m:accPr>
                            <m:e>
                              <m:r>
                                <a:rPr lang="pt-BR" sz="1100" i="1" dirty="0">
                                  <a:latin typeface="Cambria Math" panose="02040503050406030204" pitchFamily="18" charset="0"/>
                                </a:rPr>
                                <m:t>𝑦</m:t>
                              </m:r>
                            </m:e>
                          </m:acc>
                          <m:r>
                            <a:rPr lang="pt-BR" sz="1100" b="0" i="1" dirty="0" smtClean="0">
                              <a:latin typeface="Cambria Math" panose="02040503050406030204" pitchFamily="18" charset="0"/>
                            </a:rPr>
                            <m:t>&lt;0.5 </m:t>
                          </m:r>
                          <m:r>
                            <m:rPr>
                              <m:sty m:val="p"/>
                            </m:rPr>
                            <a:rPr lang="pt-BR" sz="1100" b="0" i="0" dirty="0" smtClean="0">
                              <a:latin typeface="Cambria Math" panose="02040503050406030204" pitchFamily="18" charset="0"/>
                            </a:rPr>
                            <m:t>se</m:t>
                          </m:r>
                          <m:r>
                            <a:rPr lang="pt-BR" sz="1100" b="0" i="1" dirty="0" smtClean="0">
                              <a:latin typeface="Cambria Math" panose="02040503050406030204" pitchFamily="18" charset="0"/>
                            </a:rPr>
                            <m:t> </m:t>
                          </m:r>
                          <m:r>
                            <a:rPr lang="pt-BR" sz="1100" i="1">
                              <a:latin typeface="Cambria Math" panose="02040503050406030204" pitchFamily="18" charset="0"/>
                            </a:rPr>
                            <m:t>𝑔</m:t>
                          </m:r>
                          <m:d>
                            <m:dPr>
                              <m:ctrlPr>
                                <a:rPr lang="pt-BR" sz="1100" i="1">
                                  <a:latin typeface="Cambria Math" panose="02040503050406030204" pitchFamily="18" charset="0"/>
                                </a:rPr>
                              </m:ctrlPr>
                            </m:dPr>
                            <m:e>
                              <m:r>
                                <a:rPr lang="pt-BR" sz="1100" b="1" i="1">
                                  <a:latin typeface="Cambria Math" panose="02040503050406030204" pitchFamily="18" charset="0"/>
                                </a:rPr>
                                <m:t>𝒙</m:t>
                              </m:r>
                            </m:e>
                          </m:d>
                          <m:r>
                            <a:rPr lang="pt-BR" sz="1100" b="0" i="1" smtClean="0">
                              <a:latin typeface="Cambria Math" panose="02040503050406030204" pitchFamily="18" charset="0"/>
                            </a:rPr>
                            <m:t>&lt;0</m:t>
                          </m:r>
                        </m:oMath>
                      </m:oMathPara>
                    </a14:m>
                    <a:endParaRPr lang="pt-BR" sz="1100" dirty="0"/>
                  </a:p>
                </p:txBody>
              </p:sp>
            </mc:Choice>
            <mc:Fallback xmlns="">
              <p:sp>
                <p:nvSpPr>
                  <p:cNvPr id="18" name="TextBox 10">
                    <a:extLst>
                      <a:ext uri="{FF2B5EF4-FFF2-40B4-BE49-F238E27FC236}">
                        <a16:creationId xmlns:a16="http://schemas.microsoft.com/office/drawing/2014/main" id="{F7EF5129-F955-E14B-1A14-99134D12ABEE}"/>
                      </a:ext>
                    </a:extLst>
                  </p:cNvPr>
                  <p:cNvSpPr txBox="1">
                    <a:spLocks noRot="1" noChangeAspect="1" noMove="1" noResize="1" noEditPoints="1" noAdjustHandles="1" noChangeArrowheads="1" noChangeShapeType="1" noTextEdit="1"/>
                  </p:cNvSpPr>
                  <p:nvPr/>
                </p:nvSpPr>
                <p:spPr>
                  <a:xfrm>
                    <a:off x="4063759" y="3207254"/>
                    <a:ext cx="1413117" cy="261610"/>
                  </a:xfrm>
                  <a:prstGeom prst="rect">
                    <a:avLst/>
                  </a:prstGeom>
                  <a:blipFill>
                    <a:blip r:embed="rId5"/>
                    <a:stretch>
                      <a:fillRect/>
                    </a:stretch>
                  </a:blipFill>
                </p:spPr>
                <p:txBody>
                  <a:bodyPr/>
                  <a:lstStyle/>
                  <a:p>
                    <a:r>
                      <a:rPr lang="pt-BR">
                        <a:noFill/>
                      </a:rPr>
                      <a:t> </a:t>
                    </a:r>
                  </a:p>
                </p:txBody>
              </p:sp>
            </mc:Fallback>
          </mc:AlternateContent>
          <p:sp>
            <p:nvSpPr>
              <p:cNvPr id="19" name="Right Brace 5">
                <a:extLst>
                  <a:ext uri="{FF2B5EF4-FFF2-40B4-BE49-F238E27FC236}">
                    <a16:creationId xmlns:a16="http://schemas.microsoft.com/office/drawing/2014/main" id="{187454D8-2D87-DCD0-BD18-8A84EB3A70B6}"/>
                  </a:ext>
                </a:extLst>
              </p:cNvPr>
              <p:cNvSpPr/>
              <p:nvPr/>
            </p:nvSpPr>
            <p:spPr>
              <a:xfrm rot="5400000">
                <a:off x="6105679" y="3061505"/>
                <a:ext cx="166155" cy="1423766"/>
              </a:xfrm>
              <a:prstGeom prst="rightBrace">
                <a:avLst>
                  <a:gd name="adj1" fmla="val 8333"/>
                  <a:gd name="adj2" fmla="val 50741"/>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20" name="TextBox 6">
                    <a:extLst>
                      <a:ext uri="{FF2B5EF4-FFF2-40B4-BE49-F238E27FC236}">
                        <a16:creationId xmlns:a16="http://schemas.microsoft.com/office/drawing/2014/main" id="{061FA155-9B88-FD4D-0861-9BC7216E27D9}"/>
                      </a:ext>
                    </a:extLst>
                  </p:cNvPr>
                  <p:cNvSpPr txBox="1"/>
                  <p:nvPr/>
                </p:nvSpPr>
                <p:spPr>
                  <a:xfrm>
                    <a:off x="5476872" y="3850543"/>
                    <a:ext cx="1423767" cy="2616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pt-BR" sz="1100" i="1" dirty="0" smtClean="0">
                                  <a:latin typeface="Cambria Math" panose="02040503050406030204" pitchFamily="18" charset="0"/>
                                </a:rPr>
                              </m:ctrlPr>
                            </m:accPr>
                            <m:e>
                              <m:r>
                                <a:rPr lang="pt-BR" sz="1100" i="1" dirty="0">
                                  <a:latin typeface="Cambria Math" panose="02040503050406030204" pitchFamily="18" charset="0"/>
                                </a:rPr>
                                <m:t>𝑦</m:t>
                              </m:r>
                            </m:e>
                          </m:acc>
                          <m:r>
                            <a:rPr lang="pt-BR" sz="1100" b="0" i="1" dirty="0" smtClean="0">
                              <a:latin typeface="Cambria Math" panose="02040503050406030204" pitchFamily="18" charset="0"/>
                            </a:rPr>
                            <m:t>&gt;0.5 </m:t>
                          </m:r>
                          <m:r>
                            <m:rPr>
                              <m:sty m:val="p"/>
                            </m:rPr>
                            <a:rPr lang="pt-BR" sz="1100" b="0" i="0" dirty="0" smtClean="0">
                              <a:latin typeface="Cambria Math" panose="02040503050406030204" pitchFamily="18" charset="0"/>
                            </a:rPr>
                            <m:t>se</m:t>
                          </m:r>
                          <m:r>
                            <a:rPr lang="pt-BR" sz="1100" b="0" i="1" dirty="0" smtClean="0">
                              <a:latin typeface="Cambria Math" panose="02040503050406030204" pitchFamily="18" charset="0"/>
                            </a:rPr>
                            <m:t> </m:t>
                          </m:r>
                          <m:r>
                            <a:rPr lang="pt-BR" sz="1100" i="1">
                              <a:latin typeface="Cambria Math" panose="02040503050406030204" pitchFamily="18" charset="0"/>
                            </a:rPr>
                            <m:t>𝑔</m:t>
                          </m:r>
                          <m:d>
                            <m:dPr>
                              <m:ctrlPr>
                                <a:rPr lang="pt-BR" sz="1100" i="1">
                                  <a:latin typeface="Cambria Math" panose="02040503050406030204" pitchFamily="18" charset="0"/>
                                </a:rPr>
                              </m:ctrlPr>
                            </m:dPr>
                            <m:e>
                              <m:r>
                                <a:rPr lang="pt-BR" sz="1100" b="1" i="1">
                                  <a:latin typeface="Cambria Math" panose="02040503050406030204" pitchFamily="18" charset="0"/>
                                </a:rPr>
                                <m:t>𝒙</m:t>
                              </m:r>
                            </m:e>
                          </m:d>
                          <m:r>
                            <a:rPr lang="pt-BR" sz="1100" b="0" i="1" smtClean="0">
                              <a:latin typeface="Cambria Math" panose="02040503050406030204" pitchFamily="18" charset="0"/>
                            </a:rPr>
                            <m:t>&gt;0</m:t>
                          </m:r>
                        </m:oMath>
                      </m:oMathPara>
                    </a14:m>
                    <a:endParaRPr lang="pt-BR" sz="1100" dirty="0"/>
                  </a:p>
                </p:txBody>
              </p:sp>
            </mc:Choice>
            <mc:Fallback xmlns="">
              <p:sp>
                <p:nvSpPr>
                  <p:cNvPr id="20" name="TextBox 6">
                    <a:extLst>
                      <a:ext uri="{FF2B5EF4-FFF2-40B4-BE49-F238E27FC236}">
                        <a16:creationId xmlns:a16="http://schemas.microsoft.com/office/drawing/2014/main" id="{061FA155-9B88-FD4D-0861-9BC7216E27D9}"/>
                      </a:ext>
                    </a:extLst>
                  </p:cNvPr>
                  <p:cNvSpPr txBox="1">
                    <a:spLocks noRot="1" noChangeAspect="1" noMove="1" noResize="1" noEditPoints="1" noAdjustHandles="1" noChangeArrowheads="1" noChangeShapeType="1" noTextEdit="1"/>
                  </p:cNvSpPr>
                  <p:nvPr/>
                </p:nvSpPr>
                <p:spPr>
                  <a:xfrm>
                    <a:off x="5476872" y="3850543"/>
                    <a:ext cx="1423767" cy="261610"/>
                  </a:xfrm>
                  <a:prstGeom prst="rect">
                    <a:avLst/>
                  </a:prstGeom>
                  <a:blipFill>
                    <a:blip r:embed="rId6"/>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1" name="TextBox 6">
                    <a:extLst>
                      <a:ext uri="{FF2B5EF4-FFF2-40B4-BE49-F238E27FC236}">
                        <a16:creationId xmlns:a16="http://schemas.microsoft.com/office/drawing/2014/main" id="{47D1FEB6-6A06-9B1A-95C2-426DECC0F11E}"/>
                      </a:ext>
                    </a:extLst>
                  </p:cNvPr>
                  <p:cNvSpPr txBox="1"/>
                  <p:nvPr/>
                </p:nvSpPr>
                <p:spPr>
                  <a:xfrm>
                    <a:off x="5575297" y="3196769"/>
                    <a:ext cx="1423767" cy="2616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pt-BR" sz="1100" i="1" dirty="0" smtClean="0">
                                  <a:latin typeface="Cambria Math" panose="02040503050406030204" pitchFamily="18" charset="0"/>
                                </a:rPr>
                              </m:ctrlPr>
                            </m:accPr>
                            <m:e>
                              <m:r>
                                <a:rPr lang="pt-BR" sz="1100" i="1" dirty="0">
                                  <a:latin typeface="Cambria Math" panose="02040503050406030204" pitchFamily="18" charset="0"/>
                                </a:rPr>
                                <m:t>𝑦</m:t>
                              </m:r>
                            </m:e>
                          </m:acc>
                          <m:r>
                            <a:rPr lang="pt-BR" sz="1100" b="0" i="1" dirty="0" smtClean="0">
                              <a:latin typeface="Cambria Math" panose="02040503050406030204" pitchFamily="18" charset="0"/>
                            </a:rPr>
                            <m:t>=0.5 </m:t>
                          </m:r>
                          <m:r>
                            <m:rPr>
                              <m:sty m:val="p"/>
                            </m:rPr>
                            <a:rPr lang="pt-BR" sz="1100" b="0" i="0" dirty="0" smtClean="0">
                              <a:latin typeface="Cambria Math" panose="02040503050406030204" pitchFamily="18" charset="0"/>
                            </a:rPr>
                            <m:t>se</m:t>
                          </m:r>
                          <m:r>
                            <a:rPr lang="pt-BR" sz="1100" b="0" i="1" dirty="0" smtClean="0">
                              <a:latin typeface="Cambria Math" panose="02040503050406030204" pitchFamily="18" charset="0"/>
                            </a:rPr>
                            <m:t> </m:t>
                          </m:r>
                          <m:r>
                            <a:rPr lang="pt-BR" sz="1100" i="1">
                              <a:latin typeface="Cambria Math" panose="02040503050406030204" pitchFamily="18" charset="0"/>
                            </a:rPr>
                            <m:t>𝑔</m:t>
                          </m:r>
                          <m:d>
                            <m:dPr>
                              <m:ctrlPr>
                                <a:rPr lang="pt-BR" sz="1100" i="1">
                                  <a:latin typeface="Cambria Math" panose="02040503050406030204" pitchFamily="18" charset="0"/>
                                </a:rPr>
                              </m:ctrlPr>
                            </m:dPr>
                            <m:e>
                              <m:r>
                                <a:rPr lang="pt-BR" sz="1100" b="1" i="1">
                                  <a:latin typeface="Cambria Math" panose="02040503050406030204" pitchFamily="18" charset="0"/>
                                </a:rPr>
                                <m:t>𝒙</m:t>
                              </m:r>
                            </m:e>
                          </m:d>
                          <m:r>
                            <a:rPr lang="pt-BR" sz="1100" b="0" i="1" smtClean="0">
                              <a:latin typeface="Cambria Math" panose="02040503050406030204" pitchFamily="18" charset="0"/>
                            </a:rPr>
                            <m:t>=0</m:t>
                          </m:r>
                        </m:oMath>
                      </m:oMathPara>
                    </a14:m>
                    <a:endParaRPr lang="pt-BR" sz="1100" dirty="0"/>
                  </a:p>
                </p:txBody>
              </p:sp>
            </mc:Choice>
            <mc:Fallback xmlns="">
              <p:sp>
                <p:nvSpPr>
                  <p:cNvPr id="21" name="TextBox 6">
                    <a:extLst>
                      <a:ext uri="{FF2B5EF4-FFF2-40B4-BE49-F238E27FC236}">
                        <a16:creationId xmlns:a16="http://schemas.microsoft.com/office/drawing/2014/main" id="{47D1FEB6-6A06-9B1A-95C2-426DECC0F11E}"/>
                      </a:ext>
                    </a:extLst>
                  </p:cNvPr>
                  <p:cNvSpPr txBox="1">
                    <a:spLocks noRot="1" noChangeAspect="1" noMove="1" noResize="1" noEditPoints="1" noAdjustHandles="1" noChangeArrowheads="1" noChangeShapeType="1" noTextEdit="1"/>
                  </p:cNvSpPr>
                  <p:nvPr/>
                </p:nvSpPr>
                <p:spPr>
                  <a:xfrm>
                    <a:off x="5575297" y="3196769"/>
                    <a:ext cx="1423767" cy="261610"/>
                  </a:xfrm>
                  <a:prstGeom prst="rect">
                    <a:avLst/>
                  </a:prstGeom>
                  <a:blipFill>
                    <a:blip r:embed="rId7"/>
                    <a:stretch>
                      <a:fillRect/>
                    </a:stretch>
                  </a:blipFill>
                </p:spPr>
                <p:txBody>
                  <a:bodyPr/>
                  <a:lstStyle/>
                  <a:p>
                    <a:r>
                      <a:rPr lang="pt-BR">
                        <a:noFill/>
                      </a:rPr>
                      <a:t> </a:t>
                    </a:r>
                  </a:p>
                </p:txBody>
              </p:sp>
            </mc:Fallback>
          </mc:AlternateContent>
          <p:cxnSp>
            <p:nvCxnSpPr>
              <p:cNvPr id="23" name="Conector de Seta Reta 22">
                <a:extLst>
                  <a:ext uri="{FF2B5EF4-FFF2-40B4-BE49-F238E27FC236}">
                    <a16:creationId xmlns:a16="http://schemas.microsoft.com/office/drawing/2014/main" id="{CC12EE18-C490-D900-54E8-70EA5D49026F}"/>
                  </a:ext>
                </a:extLst>
              </p:cNvPr>
              <p:cNvCxnSpPr>
                <a:cxnSpLocks/>
                <a:stCxn id="27" idx="7"/>
              </p:cNvCxnSpPr>
              <p:nvPr/>
            </p:nvCxnSpPr>
            <p:spPr>
              <a:xfrm flipV="1">
                <a:off x="5492461" y="3429000"/>
                <a:ext cx="219364" cy="201096"/>
              </a:xfrm>
              <a:prstGeom prst="straightConnector1">
                <a:avLst/>
              </a:prstGeom>
              <a:ln w="31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27" name="Elipse 26">
              <a:extLst>
                <a:ext uri="{FF2B5EF4-FFF2-40B4-BE49-F238E27FC236}">
                  <a16:creationId xmlns:a16="http://schemas.microsoft.com/office/drawing/2014/main" id="{D03DF163-817D-5787-3223-2975D9425F36}"/>
                </a:ext>
              </a:extLst>
            </p:cNvPr>
            <p:cNvSpPr/>
            <p:nvPr/>
          </p:nvSpPr>
          <p:spPr>
            <a:xfrm>
              <a:off x="5442800" y="3621445"/>
              <a:ext cx="58182" cy="59070"/>
            </a:xfrm>
            <a:prstGeom prst="ellipse">
              <a:avLst/>
            </a:prstGeom>
            <a:no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86" name="Agrupar 85">
            <a:extLst>
              <a:ext uri="{FF2B5EF4-FFF2-40B4-BE49-F238E27FC236}">
                <a16:creationId xmlns:a16="http://schemas.microsoft.com/office/drawing/2014/main" id="{8F5AC0D3-5304-0E54-6428-B4A255026DE6}"/>
              </a:ext>
            </a:extLst>
          </p:cNvPr>
          <p:cNvGrpSpPr/>
          <p:nvPr/>
        </p:nvGrpSpPr>
        <p:grpSpPr>
          <a:xfrm>
            <a:off x="4763380" y="369131"/>
            <a:ext cx="6151693" cy="3036592"/>
            <a:chOff x="4953880" y="1826743"/>
            <a:chExt cx="6151693" cy="3036592"/>
          </a:xfrm>
        </p:grpSpPr>
        <p:grpSp>
          <p:nvGrpSpPr>
            <p:cNvPr id="2" name="Agrupar 1">
              <a:extLst>
                <a:ext uri="{FF2B5EF4-FFF2-40B4-BE49-F238E27FC236}">
                  <a16:creationId xmlns:a16="http://schemas.microsoft.com/office/drawing/2014/main" id="{BE7CEA91-7A79-9FA9-D170-1566346B7CE7}"/>
                </a:ext>
              </a:extLst>
            </p:cNvPr>
            <p:cNvGrpSpPr/>
            <p:nvPr/>
          </p:nvGrpSpPr>
          <p:grpSpPr>
            <a:xfrm>
              <a:off x="5964872" y="1826743"/>
              <a:ext cx="4577263" cy="3036592"/>
              <a:chOff x="983980" y="3614532"/>
              <a:chExt cx="4577263" cy="3036592"/>
            </a:xfrm>
          </p:grpSpPr>
          <p:sp>
            <p:nvSpPr>
              <p:cNvPr id="3" name="Elipse 2">
                <a:extLst>
                  <a:ext uri="{FF2B5EF4-FFF2-40B4-BE49-F238E27FC236}">
                    <a16:creationId xmlns:a16="http://schemas.microsoft.com/office/drawing/2014/main" id="{9FBBBE19-765D-4DA4-27DB-8CFF0F7ADDAD}"/>
                  </a:ext>
                </a:extLst>
              </p:cNvPr>
              <p:cNvSpPr/>
              <p:nvPr/>
            </p:nvSpPr>
            <p:spPr>
              <a:xfrm>
                <a:off x="3328962" y="3756976"/>
                <a:ext cx="566057" cy="566057"/>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 name="Elipse 8">
                <a:extLst>
                  <a:ext uri="{FF2B5EF4-FFF2-40B4-BE49-F238E27FC236}">
                    <a16:creationId xmlns:a16="http://schemas.microsoft.com/office/drawing/2014/main" id="{3F4CA6C6-D1D8-9986-03E5-4EC902C4DFEC}"/>
                  </a:ext>
                </a:extLst>
              </p:cNvPr>
              <p:cNvSpPr/>
              <p:nvPr/>
            </p:nvSpPr>
            <p:spPr>
              <a:xfrm>
                <a:off x="3328961" y="4526233"/>
                <a:ext cx="566057" cy="566057"/>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0" name="Elipse 9">
                <a:extLst>
                  <a:ext uri="{FF2B5EF4-FFF2-40B4-BE49-F238E27FC236}">
                    <a16:creationId xmlns:a16="http://schemas.microsoft.com/office/drawing/2014/main" id="{9E10D2CD-54C6-7333-E97A-5E22B054535A}"/>
                  </a:ext>
                </a:extLst>
              </p:cNvPr>
              <p:cNvSpPr/>
              <p:nvPr/>
            </p:nvSpPr>
            <p:spPr>
              <a:xfrm>
                <a:off x="3328961" y="5305650"/>
                <a:ext cx="566057" cy="566057"/>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1" name="Elipse 10">
                <a:extLst>
                  <a:ext uri="{FF2B5EF4-FFF2-40B4-BE49-F238E27FC236}">
                    <a16:creationId xmlns:a16="http://schemas.microsoft.com/office/drawing/2014/main" id="{A5C1FCD0-D048-AE75-7E77-A02A5F096897}"/>
                  </a:ext>
                </a:extLst>
              </p:cNvPr>
              <p:cNvSpPr/>
              <p:nvPr/>
            </p:nvSpPr>
            <p:spPr>
              <a:xfrm>
                <a:off x="3328961" y="6085067"/>
                <a:ext cx="566057" cy="566057"/>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2" name="Elipse 11">
                <a:extLst>
                  <a:ext uri="{FF2B5EF4-FFF2-40B4-BE49-F238E27FC236}">
                    <a16:creationId xmlns:a16="http://schemas.microsoft.com/office/drawing/2014/main" id="{6F395903-9758-C515-9CD7-A2F80A64771E}"/>
                  </a:ext>
                </a:extLst>
              </p:cNvPr>
              <p:cNvSpPr/>
              <p:nvPr/>
            </p:nvSpPr>
            <p:spPr>
              <a:xfrm>
                <a:off x="4389392" y="4524905"/>
                <a:ext cx="566057" cy="566057"/>
              </a:xfrm>
              <a:prstGeom prst="ellipse">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3" name="Elipse 12">
                <a:extLst>
                  <a:ext uri="{FF2B5EF4-FFF2-40B4-BE49-F238E27FC236}">
                    <a16:creationId xmlns:a16="http://schemas.microsoft.com/office/drawing/2014/main" id="{DC4BAD02-5F0D-A997-7875-578E9FDEE881}"/>
                  </a:ext>
                </a:extLst>
              </p:cNvPr>
              <p:cNvSpPr/>
              <p:nvPr/>
            </p:nvSpPr>
            <p:spPr>
              <a:xfrm>
                <a:off x="2123189" y="3756976"/>
                <a:ext cx="566057" cy="566057"/>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4" name="Elipse 13">
                <a:extLst>
                  <a:ext uri="{FF2B5EF4-FFF2-40B4-BE49-F238E27FC236}">
                    <a16:creationId xmlns:a16="http://schemas.microsoft.com/office/drawing/2014/main" id="{F01B6E13-823A-6562-3928-471F64D4E5F2}"/>
                  </a:ext>
                </a:extLst>
              </p:cNvPr>
              <p:cNvSpPr/>
              <p:nvPr/>
            </p:nvSpPr>
            <p:spPr>
              <a:xfrm>
                <a:off x="2127901" y="4526230"/>
                <a:ext cx="566057" cy="566057"/>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5" name="Elipse 14">
                <a:extLst>
                  <a:ext uri="{FF2B5EF4-FFF2-40B4-BE49-F238E27FC236}">
                    <a16:creationId xmlns:a16="http://schemas.microsoft.com/office/drawing/2014/main" id="{2E4B5170-725D-6350-A327-FEC1199EEE28}"/>
                  </a:ext>
                </a:extLst>
              </p:cNvPr>
              <p:cNvSpPr/>
              <p:nvPr/>
            </p:nvSpPr>
            <p:spPr>
              <a:xfrm>
                <a:off x="2123189" y="5303324"/>
                <a:ext cx="566057" cy="566057"/>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cxnSp>
            <p:nvCxnSpPr>
              <p:cNvPr id="16" name="Conector de Seta Reta 15">
                <a:extLst>
                  <a:ext uri="{FF2B5EF4-FFF2-40B4-BE49-F238E27FC236}">
                    <a16:creationId xmlns:a16="http://schemas.microsoft.com/office/drawing/2014/main" id="{0FE3A0EE-4227-915E-E44F-637197C1DE9A}"/>
                  </a:ext>
                </a:extLst>
              </p:cNvPr>
              <p:cNvCxnSpPr>
                <a:stCxn id="13" idx="6"/>
                <a:endCxn id="3" idx="2"/>
              </p:cNvCxnSpPr>
              <p:nvPr/>
            </p:nvCxnSpPr>
            <p:spPr>
              <a:xfrm>
                <a:off x="2689246" y="4040005"/>
                <a:ext cx="63971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Conector de Seta Reta 21">
                <a:extLst>
                  <a:ext uri="{FF2B5EF4-FFF2-40B4-BE49-F238E27FC236}">
                    <a16:creationId xmlns:a16="http://schemas.microsoft.com/office/drawing/2014/main" id="{E7C8974D-B235-81EC-F63A-709510591E72}"/>
                  </a:ext>
                </a:extLst>
              </p:cNvPr>
              <p:cNvCxnSpPr>
                <a:stCxn id="13" idx="6"/>
                <a:endCxn id="9" idx="2"/>
              </p:cNvCxnSpPr>
              <p:nvPr/>
            </p:nvCxnSpPr>
            <p:spPr>
              <a:xfrm>
                <a:off x="2689246" y="4040005"/>
                <a:ext cx="639715" cy="7692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Conector de Seta Reta 23">
                <a:extLst>
                  <a:ext uri="{FF2B5EF4-FFF2-40B4-BE49-F238E27FC236}">
                    <a16:creationId xmlns:a16="http://schemas.microsoft.com/office/drawing/2014/main" id="{3F62FC8D-369A-0D63-44F6-414E18E231B0}"/>
                  </a:ext>
                </a:extLst>
              </p:cNvPr>
              <p:cNvCxnSpPr>
                <a:stCxn id="13" idx="6"/>
                <a:endCxn id="10" idx="2"/>
              </p:cNvCxnSpPr>
              <p:nvPr/>
            </p:nvCxnSpPr>
            <p:spPr>
              <a:xfrm>
                <a:off x="2689246" y="4040005"/>
                <a:ext cx="639715" cy="15486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Conector de Seta Reta 25">
                <a:extLst>
                  <a:ext uri="{FF2B5EF4-FFF2-40B4-BE49-F238E27FC236}">
                    <a16:creationId xmlns:a16="http://schemas.microsoft.com/office/drawing/2014/main" id="{82E58125-04F1-5476-F657-82B73DB48AEB}"/>
                  </a:ext>
                </a:extLst>
              </p:cNvPr>
              <p:cNvCxnSpPr>
                <a:stCxn id="13" idx="6"/>
                <a:endCxn id="11" idx="2"/>
              </p:cNvCxnSpPr>
              <p:nvPr/>
            </p:nvCxnSpPr>
            <p:spPr>
              <a:xfrm>
                <a:off x="2689246" y="4040005"/>
                <a:ext cx="639715" cy="23280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Conector de Seta Reta 27">
                <a:extLst>
                  <a:ext uri="{FF2B5EF4-FFF2-40B4-BE49-F238E27FC236}">
                    <a16:creationId xmlns:a16="http://schemas.microsoft.com/office/drawing/2014/main" id="{FF8B993A-8CE2-5459-A082-1EA7671ABDA7}"/>
                  </a:ext>
                </a:extLst>
              </p:cNvPr>
              <p:cNvCxnSpPr>
                <a:stCxn id="14" idx="6"/>
                <a:endCxn id="3" idx="2"/>
              </p:cNvCxnSpPr>
              <p:nvPr/>
            </p:nvCxnSpPr>
            <p:spPr>
              <a:xfrm flipV="1">
                <a:off x="2693958" y="4040005"/>
                <a:ext cx="635004" cy="7692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Conector de Seta Reta 29">
                <a:extLst>
                  <a:ext uri="{FF2B5EF4-FFF2-40B4-BE49-F238E27FC236}">
                    <a16:creationId xmlns:a16="http://schemas.microsoft.com/office/drawing/2014/main" id="{012494B6-D0CF-4AFA-30DD-79DB5104D2B8}"/>
                  </a:ext>
                </a:extLst>
              </p:cNvPr>
              <p:cNvCxnSpPr>
                <a:stCxn id="15" idx="6"/>
                <a:endCxn id="9" idx="2"/>
              </p:cNvCxnSpPr>
              <p:nvPr/>
            </p:nvCxnSpPr>
            <p:spPr>
              <a:xfrm flipV="1">
                <a:off x="2689246" y="4809262"/>
                <a:ext cx="639715" cy="7770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Conector de Seta Reta 30">
                <a:extLst>
                  <a:ext uri="{FF2B5EF4-FFF2-40B4-BE49-F238E27FC236}">
                    <a16:creationId xmlns:a16="http://schemas.microsoft.com/office/drawing/2014/main" id="{CBED7C70-B48A-C25A-799A-3C2124ABE3BF}"/>
                  </a:ext>
                </a:extLst>
              </p:cNvPr>
              <p:cNvCxnSpPr>
                <a:stCxn id="14" idx="6"/>
                <a:endCxn id="9" idx="2"/>
              </p:cNvCxnSpPr>
              <p:nvPr/>
            </p:nvCxnSpPr>
            <p:spPr>
              <a:xfrm>
                <a:off x="2693958" y="4809259"/>
                <a:ext cx="635003" cy="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Conector de Seta Reta 31">
                <a:extLst>
                  <a:ext uri="{FF2B5EF4-FFF2-40B4-BE49-F238E27FC236}">
                    <a16:creationId xmlns:a16="http://schemas.microsoft.com/office/drawing/2014/main" id="{4AD75E9D-ADAA-5D68-54F9-210425336227}"/>
                  </a:ext>
                </a:extLst>
              </p:cNvPr>
              <p:cNvCxnSpPr>
                <a:stCxn id="14" idx="6"/>
                <a:endCxn id="10" idx="2"/>
              </p:cNvCxnSpPr>
              <p:nvPr/>
            </p:nvCxnSpPr>
            <p:spPr>
              <a:xfrm>
                <a:off x="2693958" y="4809259"/>
                <a:ext cx="635003" cy="7794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Conector de Seta Reta 32">
                <a:extLst>
                  <a:ext uri="{FF2B5EF4-FFF2-40B4-BE49-F238E27FC236}">
                    <a16:creationId xmlns:a16="http://schemas.microsoft.com/office/drawing/2014/main" id="{A1D1CA95-A939-B3C3-EE2E-61FA4D6AA1DB}"/>
                  </a:ext>
                </a:extLst>
              </p:cNvPr>
              <p:cNvCxnSpPr>
                <a:stCxn id="14" idx="6"/>
                <a:endCxn id="11" idx="2"/>
              </p:cNvCxnSpPr>
              <p:nvPr/>
            </p:nvCxnSpPr>
            <p:spPr>
              <a:xfrm>
                <a:off x="2693958" y="4809259"/>
                <a:ext cx="635003" cy="15588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Conector de Seta Reta 33">
                <a:extLst>
                  <a:ext uri="{FF2B5EF4-FFF2-40B4-BE49-F238E27FC236}">
                    <a16:creationId xmlns:a16="http://schemas.microsoft.com/office/drawing/2014/main" id="{9E1357A3-ACD6-4221-8A10-F8222A2D2147}"/>
                  </a:ext>
                </a:extLst>
              </p:cNvPr>
              <p:cNvCxnSpPr>
                <a:stCxn id="15" idx="6"/>
                <a:endCxn id="3" idx="2"/>
              </p:cNvCxnSpPr>
              <p:nvPr/>
            </p:nvCxnSpPr>
            <p:spPr>
              <a:xfrm flipV="1">
                <a:off x="2689246" y="4040005"/>
                <a:ext cx="639716" cy="15463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Conector de Seta Reta 34">
                <a:extLst>
                  <a:ext uri="{FF2B5EF4-FFF2-40B4-BE49-F238E27FC236}">
                    <a16:creationId xmlns:a16="http://schemas.microsoft.com/office/drawing/2014/main" id="{F767040C-7547-EB89-2EFD-49833D0F6987}"/>
                  </a:ext>
                </a:extLst>
              </p:cNvPr>
              <p:cNvCxnSpPr>
                <a:stCxn id="15" idx="6"/>
                <a:endCxn id="10" idx="2"/>
              </p:cNvCxnSpPr>
              <p:nvPr/>
            </p:nvCxnSpPr>
            <p:spPr>
              <a:xfrm>
                <a:off x="2689246" y="5586353"/>
                <a:ext cx="639715" cy="23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Conector de Seta Reta 35">
                <a:extLst>
                  <a:ext uri="{FF2B5EF4-FFF2-40B4-BE49-F238E27FC236}">
                    <a16:creationId xmlns:a16="http://schemas.microsoft.com/office/drawing/2014/main" id="{6581E5B3-1829-753C-18C4-746F50608BCB}"/>
                  </a:ext>
                </a:extLst>
              </p:cNvPr>
              <p:cNvCxnSpPr>
                <a:stCxn id="15" idx="6"/>
                <a:endCxn id="11" idx="2"/>
              </p:cNvCxnSpPr>
              <p:nvPr/>
            </p:nvCxnSpPr>
            <p:spPr>
              <a:xfrm>
                <a:off x="2689246" y="5586353"/>
                <a:ext cx="639715" cy="781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Conector de Seta Reta 36">
                <a:extLst>
                  <a:ext uri="{FF2B5EF4-FFF2-40B4-BE49-F238E27FC236}">
                    <a16:creationId xmlns:a16="http://schemas.microsoft.com/office/drawing/2014/main" id="{CADFCE31-ABF9-A547-A6BA-25B29486E29B}"/>
                  </a:ext>
                </a:extLst>
              </p:cNvPr>
              <p:cNvCxnSpPr>
                <a:cxnSpLocks/>
                <a:stCxn id="40" idx="3"/>
                <a:endCxn id="13" idx="2"/>
              </p:cNvCxnSpPr>
              <p:nvPr/>
            </p:nvCxnSpPr>
            <p:spPr>
              <a:xfrm flipV="1">
                <a:off x="1547919" y="4040005"/>
                <a:ext cx="575270" cy="3979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Conector reto 37">
                <a:extLst>
                  <a:ext uri="{FF2B5EF4-FFF2-40B4-BE49-F238E27FC236}">
                    <a16:creationId xmlns:a16="http://schemas.microsoft.com/office/drawing/2014/main" id="{32D79C6D-B21D-4B03-AB43-306ED9D315C7}"/>
                  </a:ext>
                </a:extLst>
              </p:cNvPr>
              <p:cNvCxnSpPr>
                <a:cxnSpLocks/>
                <a:stCxn id="47" idx="3"/>
                <a:endCxn id="14" idx="2"/>
              </p:cNvCxnSpPr>
              <p:nvPr/>
            </p:nvCxnSpPr>
            <p:spPr>
              <a:xfrm flipV="1">
                <a:off x="1504691" y="4809259"/>
                <a:ext cx="623210" cy="1133997"/>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9" name="Conector de Seta Reta 38">
                <a:extLst>
                  <a:ext uri="{FF2B5EF4-FFF2-40B4-BE49-F238E27FC236}">
                    <a16:creationId xmlns:a16="http://schemas.microsoft.com/office/drawing/2014/main" id="{93833D48-1017-BC76-4C74-C72AE08AC0A6}"/>
                  </a:ext>
                </a:extLst>
              </p:cNvPr>
              <p:cNvCxnSpPr>
                <a:cxnSpLocks/>
                <a:stCxn id="12" idx="6"/>
              </p:cNvCxnSpPr>
              <p:nvPr/>
            </p:nvCxnSpPr>
            <p:spPr>
              <a:xfrm flipV="1">
                <a:off x="4955449" y="4806772"/>
                <a:ext cx="257585" cy="11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CaixaDeTexto 39">
                    <a:extLst>
                      <a:ext uri="{FF2B5EF4-FFF2-40B4-BE49-F238E27FC236}">
                        <a16:creationId xmlns:a16="http://schemas.microsoft.com/office/drawing/2014/main" id="{E17B4632-1B1D-B7A3-B51B-FE6706D6AAC8}"/>
                      </a:ext>
                    </a:extLst>
                  </p:cNvPr>
                  <p:cNvSpPr txBox="1"/>
                  <p:nvPr/>
                </p:nvSpPr>
                <p:spPr>
                  <a:xfrm>
                    <a:off x="1165380" y="4253294"/>
                    <a:ext cx="38253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oMath>
                      </m:oMathPara>
                    </a14:m>
                    <a:endParaRPr lang="pt-BR" dirty="0"/>
                  </a:p>
                </p:txBody>
              </p:sp>
            </mc:Choice>
            <mc:Fallback xmlns="">
              <p:sp>
                <p:nvSpPr>
                  <p:cNvPr id="28" name="CaixaDeTexto 27">
                    <a:extLst>
                      <a:ext uri="{FF2B5EF4-FFF2-40B4-BE49-F238E27FC236}">
                        <a16:creationId xmlns:a16="http://schemas.microsoft.com/office/drawing/2014/main" id="{700BFFF4-EFA5-FE1A-E698-FE561F64A061}"/>
                      </a:ext>
                    </a:extLst>
                  </p:cNvPr>
                  <p:cNvSpPr txBox="1">
                    <a:spLocks noRot="1" noChangeAspect="1" noMove="1" noResize="1" noEditPoints="1" noAdjustHandles="1" noChangeArrowheads="1" noChangeShapeType="1" noTextEdit="1"/>
                  </p:cNvSpPr>
                  <p:nvPr/>
                </p:nvSpPr>
                <p:spPr>
                  <a:xfrm>
                    <a:off x="1165380" y="4253294"/>
                    <a:ext cx="382539" cy="369332"/>
                  </a:xfrm>
                  <a:prstGeom prst="rect">
                    <a:avLst/>
                  </a:prstGeom>
                  <a:blipFill>
                    <a:blip r:embed="rId8"/>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1" name="CaixaDeTexto 40">
                    <a:extLst>
                      <a:ext uri="{FF2B5EF4-FFF2-40B4-BE49-F238E27FC236}">
                        <a16:creationId xmlns:a16="http://schemas.microsoft.com/office/drawing/2014/main" id="{C3F77148-DA22-F8F5-8AF9-C3C5C82A5EAD}"/>
                      </a:ext>
                    </a:extLst>
                  </p:cNvPr>
                  <p:cNvSpPr txBox="1"/>
                  <p:nvPr/>
                </p:nvSpPr>
                <p:spPr>
                  <a:xfrm>
                    <a:off x="1128276" y="5001341"/>
                    <a:ext cx="37029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oMath>
                      </m:oMathPara>
                    </a14:m>
                    <a:endParaRPr lang="pt-BR" dirty="0"/>
                  </a:p>
                </p:txBody>
              </p:sp>
            </mc:Choice>
            <mc:Fallback xmlns="">
              <p:sp>
                <p:nvSpPr>
                  <p:cNvPr id="29" name="CaixaDeTexto 28">
                    <a:extLst>
                      <a:ext uri="{FF2B5EF4-FFF2-40B4-BE49-F238E27FC236}">
                        <a16:creationId xmlns:a16="http://schemas.microsoft.com/office/drawing/2014/main" id="{856CAF11-1146-858A-1735-7C96E93ED0FC}"/>
                      </a:ext>
                    </a:extLst>
                  </p:cNvPr>
                  <p:cNvSpPr txBox="1">
                    <a:spLocks noRot="1" noChangeAspect="1" noMove="1" noResize="1" noEditPoints="1" noAdjustHandles="1" noChangeArrowheads="1" noChangeShapeType="1" noTextEdit="1"/>
                  </p:cNvSpPr>
                  <p:nvPr/>
                </p:nvSpPr>
                <p:spPr>
                  <a:xfrm>
                    <a:off x="1128276" y="5001341"/>
                    <a:ext cx="370290" cy="369332"/>
                  </a:xfrm>
                  <a:prstGeom prst="rect">
                    <a:avLst/>
                  </a:prstGeom>
                  <a:blipFill>
                    <a:blip r:embed="rId9"/>
                    <a:stretch>
                      <a:fillRect/>
                    </a:stretch>
                  </a:blipFill>
                </p:spPr>
                <p:txBody>
                  <a:bodyPr/>
                  <a:lstStyle/>
                  <a:p>
                    <a:r>
                      <a:rPr lang="pt-BR">
                        <a:noFill/>
                      </a:rPr>
                      <a:t> </a:t>
                    </a:r>
                  </a:p>
                </p:txBody>
              </p:sp>
            </mc:Fallback>
          </mc:AlternateContent>
          <p:sp>
            <p:nvSpPr>
              <p:cNvPr id="42" name="Elipse 41">
                <a:extLst>
                  <a:ext uri="{FF2B5EF4-FFF2-40B4-BE49-F238E27FC236}">
                    <a16:creationId xmlns:a16="http://schemas.microsoft.com/office/drawing/2014/main" id="{8751AEF9-E5DB-BBE7-5604-1241F31AD035}"/>
                  </a:ext>
                </a:extLst>
              </p:cNvPr>
              <p:cNvSpPr/>
              <p:nvPr/>
            </p:nvSpPr>
            <p:spPr>
              <a:xfrm>
                <a:off x="2130257" y="6080416"/>
                <a:ext cx="566057" cy="566057"/>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cxnSp>
            <p:nvCxnSpPr>
              <p:cNvPr id="43" name="Conector de Seta Reta 42">
                <a:extLst>
                  <a:ext uri="{FF2B5EF4-FFF2-40B4-BE49-F238E27FC236}">
                    <a16:creationId xmlns:a16="http://schemas.microsoft.com/office/drawing/2014/main" id="{20B79A85-FEAE-75A1-B7B0-C2754606B5EE}"/>
                  </a:ext>
                </a:extLst>
              </p:cNvPr>
              <p:cNvCxnSpPr>
                <a:stCxn id="42" idx="6"/>
                <a:endCxn id="11" idx="2"/>
              </p:cNvCxnSpPr>
              <p:nvPr/>
            </p:nvCxnSpPr>
            <p:spPr>
              <a:xfrm>
                <a:off x="2696314" y="6363445"/>
                <a:ext cx="632647" cy="46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Conector de Seta Reta 43">
                <a:extLst>
                  <a:ext uri="{FF2B5EF4-FFF2-40B4-BE49-F238E27FC236}">
                    <a16:creationId xmlns:a16="http://schemas.microsoft.com/office/drawing/2014/main" id="{2FF37FAD-164E-BC4C-A7CE-6E2CDA690234}"/>
                  </a:ext>
                </a:extLst>
              </p:cNvPr>
              <p:cNvCxnSpPr>
                <a:stCxn id="42" idx="6"/>
                <a:endCxn id="10" idx="2"/>
              </p:cNvCxnSpPr>
              <p:nvPr/>
            </p:nvCxnSpPr>
            <p:spPr>
              <a:xfrm flipV="1">
                <a:off x="2696314" y="5588679"/>
                <a:ext cx="632647" cy="7747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Conector de Seta Reta 44">
                <a:extLst>
                  <a:ext uri="{FF2B5EF4-FFF2-40B4-BE49-F238E27FC236}">
                    <a16:creationId xmlns:a16="http://schemas.microsoft.com/office/drawing/2014/main" id="{7166C62B-4A84-5356-4269-FF8DEE61D1D9}"/>
                  </a:ext>
                </a:extLst>
              </p:cNvPr>
              <p:cNvCxnSpPr>
                <a:stCxn id="42" idx="6"/>
                <a:endCxn id="9" idx="2"/>
              </p:cNvCxnSpPr>
              <p:nvPr/>
            </p:nvCxnSpPr>
            <p:spPr>
              <a:xfrm flipV="1">
                <a:off x="2696314" y="4809262"/>
                <a:ext cx="632647" cy="15541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Conector de Seta Reta 45">
                <a:extLst>
                  <a:ext uri="{FF2B5EF4-FFF2-40B4-BE49-F238E27FC236}">
                    <a16:creationId xmlns:a16="http://schemas.microsoft.com/office/drawing/2014/main" id="{52D9EFD4-CA62-2EF3-F69A-7BB817FF6436}"/>
                  </a:ext>
                </a:extLst>
              </p:cNvPr>
              <p:cNvCxnSpPr>
                <a:stCxn id="42" idx="6"/>
                <a:endCxn id="3" idx="2"/>
              </p:cNvCxnSpPr>
              <p:nvPr/>
            </p:nvCxnSpPr>
            <p:spPr>
              <a:xfrm flipV="1">
                <a:off x="2696314" y="4040005"/>
                <a:ext cx="632648" cy="23234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CaixaDeTexto 46">
                    <a:extLst>
                      <a:ext uri="{FF2B5EF4-FFF2-40B4-BE49-F238E27FC236}">
                        <a16:creationId xmlns:a16="http://schemas.microsoft.com/office/drawing/2014/main" id="{A680BAFB-5F13-6E74-F290-B6DDE06560CF}"/>
                      </a:ext>
                    </a:extLst>
                  </p:cNvPr>
                  <p:cNvSpPr txBox="1"/>
                  <p:nvPr/>
                </p:nvSpPr>
                <p:spPr>
                  <a:xfrm>
                    <a:off x="1122151" y="5758590"/>
                    <a:ext cx="38254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𝐾</m:t>
                              </m:r>
                            </m:sub>
                          </m:sSub>
                        </m:oMath>
                      </m:oMathPara>
                    </a14:m>
                    <a:endParaRPr lang="pt-BR" dirty="0"/>
                  </a:p>
                </p:txBody>
              </p:sp>
            </mc:Choice>
            <mc:Fallback xmlns="">
              <p:sp>
                <p:nvSpPr>
                  <p:cNvPr id="35" name="CaixaDeTexto 34">
                    <a:extLst>
                      <a:ext uri="{FF2B5EF4-FFF2-40B4-BE49-F238E27FC236}">
                        <a16:creationId xmlns:a16="http://schemas.microsoft.com/office/drawing/2014/main" id="{81030FF5-97E0-FF90-2CD6-B39D9A7EA526}"/>
                      </a:ext>
                    </a:extLst>
                  </p:cNvPr>
                  <p:cNvSpPr txBox="1">
                    <a:spLocks noRot="1" noChangeAspect="1" noMove="1" noResize="1" noEditPoints="1" noAdjustHandles="1" noChangeArrowheads="1" noChangeShapeType="1" noTextEdit="1"/>
                  </p:cNvSpPr>
                  <p:nvPr/>
                </p:nvSpPr>
                <p:spPr>
                  <a:xfrm>
                    <a:off x="1122151" y="5758590"/>
                    <a:ext cx="382540" cy="369332"/>
                  </a:xfrm>
                  <a:prstGeom prst="rect">
                    <a:avLst/>
                  </a:prstGeom>
                  <a:blipFill>
                    <a:blip r:embed="rId10"/>
                    <a:stretch>
                      <a:fillRect r="-3175"/>
                    </a:stretch>
                  </a:blipFill>
                </p:spPr>
                <p:txBody>
                  <a:bodyPr/>
                  <a:lstStyle/>
                  <a:p>
                    <a:r>
                      <a:rPr lang="pt-BR">
                        <a:noFill/>
                      </a:rPr>
                      <a:t> </a:t>
                    </a:r>
                  </a:p>
                </p:txBody>
              </p:sp>
            </mc:Fallback>
          </mc:AlternateContent>
          <p:cxnSp>
            <p:nvCxnSpPr>
              <p:cNvPr id="48" name="Conector de Seta Reta 47">
                <a:extLst>
                  <a:ext uri="{FF2B5EF4-FFF2-40B4-BE49-F238E27FC236}">
                    <a16:creationId xmlns:a16="http://schemas.microsoft.com/office/drawing/2014/main" id="{9384B744-985F-5A99-8CE1-E554AEDA7890}"/>
                  </a:ext>
                </a:extLst>
              </p:cNvPr>
              <p:cNvCxnSpPr>
                <a:cxnSpLocks/>
                <a:stCxn id="41" idx="3"/>
                <a:endCxn id="13" idx="2"/>
              </p:cNvCxnSpPr>
              <p:nvPr/>
            </p:nvCxnSpPr>
            <p:spPr>
              <a:xfrm flipV="1">
                <a:off x="1498566" y="4040005"/>
                <a:ext cx="624623" cy="11460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Conector de Seta Reta 48">
                <a:extLst>
                  <a:ext uri="{FF2B5EF4-FFF2-40B4-BE49-F238E27FC236}">
                    <a16:creationId xmlns:a16="http://schemas.microsoft.com/office/drawing/2014/main" id="{F88EA3DD-109C-205C-9AD6-51463EC7775D}"/>
                  </a:ext>
                </a:extLst>
              </p:cNvPr>
              <p:cNvCxnSpPr>
                <a:cxnSpLocks/>
                <a:stCxn id="41" idx="3"/>
                <a:endCxn id="14" idx="2"/>
              </p:cNvCxnSpPr>
              <p:nvPr/>
            </p:nvCxnSpPr>
            <p:spPr>
              <a:xfrm flipV="1">
                <a:off x="1498566" y="4809259"/>
                <a:ext cx="629335" cy="3767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Conector de Seta Reta 49">
                <a:extLst>
                  <a:ext uri="{FF2B5EF4-FFF2-40B4-BE49-F238E27FC236}">
                    <a16:creationId xmlns:a16="http://schemas.microsoft.com/office/drawing/2014/main" id="{1B1B7785-0E67-6FFB-CC9E-C2F2200FF6E5}"/>
                  </a:ext>
                </a:extLst>
              </p:cNvPr>
              <p:cNvCxnSpPr>
                <a:stCxn id="47" idx="3"/>
                <a:endCxn id="15" idx="2"/>
              </p:cNvCxnSpPr>
              <p:nvPr/>
            </p:nvCxnSpPr>
            <p:spPr>
              <a:xfrm flipV="1">
                <a:off x="1504691" y="5586353"/>
                <a:ext cx="618498" cy="3569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Conector de Seta Reta 50">
                <a:extLst>
                  <a:ext uri="{FF2B5EF4-FFF2-40B4-BE49-F238E27FC236}">
                    <a16:creationId xmlns:a16="http://schemas.microsoft.com/office/drawing/2014/main" id="{FBCB712B-6FA6-2E18-E627-3EA038C8AF77}"/>
                  </a:ext>
                </a:extLst>
              </p:cNvPr>
              <p:cNvCxnSpPr>
                <a:cxnSpLocks/>
                <a:stCxn id="47" idx="3"/>
                <a:endCxn id="13" idx="2"/>
              </p:cNvCxnSpPr>
              <p:nvPr/>
            </p:nvCxnSpPr>
            <p:spPr>
              <a:xfrm flipV="1">
                <a:off x="1504691" y="4040005"/>
                <a:ext cx="618498" cy="19032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Conector de Seta Reta 51">
                <a:extLst>
                  <a:ext uri="{FF2B5EF4-FFF2-40B4-BE49-F238E27FC236}">
                    <a16:creationId xmlns:a16="http://schemas.microsoft.com/office/drawing/2014/main" id="{88676A1A-5060-C9A7-718B-C1CF9098C0B9}"/>
                  </a:ext>
                </a:extLst>
              </p:cNvPr>
              <p:cNvCxnSpPr>
                <a:cxnSpLocks/>
                <a:stCxn id="41" idx="3"/>
                <a:endCxn id="15" idx="2"/>
              </p:cNvCxnSpPr>
              <p:nvPr/>
            </p:nvCxnSpPr>
            <p:spPr>
              <a:xfrm>
                <a:off x="1498566" y="5186007"/>
                <a:ext cx="624623" cy="4003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Conector de Seta Reta 52">
                <a:extLst>
                  <a:ext uri="{FF2B5EF4-FFF2-40B4-BE49-F238E27FC236}">
                    <a16:creationId xmlns:a16="http://schemas.microsoft.com/office/drawing/2014/main" id="{45B86EB9-F069-D8F3-AFA9-8C178CF5E389}"/>
                  </a:ext>
                </a:extLst>
              </p:cNvPr>
              <p:cNvCxnSpPr>
                <a:cxnSpLocks/>
                <a:stCxn id="41" idx="3"/>
                <a:endCxn id="42" idx="2"/>
              </p:cNvCxnSpPr>
              <p:nvPr/>
            </p:nvCxnSpPr>
            <p:spPr>
              <a:xfrm>
                <a:off x="1498566" y="5186007"/>
                <a:ext cx="631691" cy="11774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Conector de Seta Reta 53">
                <a:extLst>
                  <a:ext uri="{FF2B5EF4-FFF2-40B4-BE49-F238E27FC236}">
                    <a16:creationId xmlns:a16="http://schemas.microsoft.com/office/drawing/2014/main" id="{A327DFF2-2CF7-3633-5602-1764D1C00334}"/>
                  </a:ext>
                </a:extLst>
              </p:cNvPr>
              <p:cNvCxnSpPr>
                <a:stCxn id="40" idx="3"/>
                <a:endCxn id="14" idx="2"/>
              </p:cNvCxnSpPr>
              <p:nvPr/>
            </p:nvCxnSpPr>
            <p:spPr>
              <a:xfrm>
                <a:off x="1547919" y="4437960"/>
                <a:ext cx="579982" cy="3712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Conector de Seta Reta 54">
                <a:extLst>
                  <a:ext uri="{FF2B5EF4-FFF2-40B4-BE49-F238E27FC236}">
                    <a16:creationId xmlns:a16="http://schemas.microsoft.com/office/drawing/2014/main" id="{74BB179D-C9DE-82A2-C280-E14820AF9460}"/>
                  </a:ext>
                </a:extLst>
              </p:cNvPr>
              <p:cNvCxnSpPr>
                <a:stCxn id="40" idx="3"/>
                <a:endCxn id="15" idx="2"/>
              </p:cNvCxnSpPr>
              <p:nvPr/>
            </p:nvCxnSpPr>
            <p:spPr>
              <a:xfrm>
                <a:off x="1547919" y="4437960"/>
                <a:ext cx="575270" cy="11483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Conector de Seta Reta 55">
                <a:extLst>
                  <a:ext uri="{FF2B5EF4-FFF2-40B4-BE49-F238E27FC236}">
                    <a16:creationId xmlns:a16="http://schemas.microsoft.com/office/drawing/2014/main" id="{C8E27725-1D5B-566B-0637-AB6E9F07998A}"/>
                  </a:ext>
                </a:extLst>
              </p:cNvPr>
              <p:cNvCxnSpPr>
                <a:stCxn id="40" idx="3"/>
                <a:endCxn id="42" idx="2"/>
              </p:cNvCxnSpPr>
              <p:nvPr/>
            </p:nvCxnSpPr>
            <p:spPr>
              <a:xfrm>
                <a:off x="1547919" y="4437960"/>
                <a:ext cx="582338" cy="19254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Conector de Seta Reta 56">
                <a:extLst>
                  <a:ext uri="{FF2B5EF4-FFF2-40B4-BE49-F238E27FC236}">
                    <a16:creationId xmlns:a16="http://schemas.microsoft.com/office/drawing/2014/main" id="{2C719A63-080C-C482-7C3B-7DB6FEEEDBDC}"/>
                  </a:ext>
                </a:extLst>
              </p:cNvPr>
              <p:cNvCxnSpPr>
                <a:stCxn id="47" idx="3"/>
                <a:endCxn id="42" idx="2"/>
              </p:cNvCxnSpPr>
              <p:nvPr/>
            </p:nvCxnSpPr>
            <p:spPr>
              <a:xfrm>
                <a:off x="1504691" y="5943256"/>
                <a:ext cx="625566" cy="4201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8" name="Conector de Seta Reta 57">
                <a:extLst>
                  <a:ext uri="{FF2B5EF4-FFF2-40B4-BE49-F238E27FC236}">
                    <a16:creationId xmlns:a16="http://schemas.microsoft.com/office/drawing/2014/main" id="{8A814F8A-E22B-40CA-9C00-2EBA9AE671E8}"/>
                  </a:ext>
                </a:extLst>
              </p:cNvPr>
              <p:cNvCxnSpPr>
                <a:cxnSpLocks/>
                <a:stCxn id="3" idx="6"/>
                <a:endCxn id="12" idx="2"/>
              </p:cNvCxnSpPr>
              <p:nvPr/>
            </p:nvCxnSpPr>
            <p:spPr>
              <a:xfrm>
                <a:off x="3895019" y="4040005"/>
                <a:ext cx="494373" cy="7679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Conector de Seta Reta 58">
                <a:extLst>
                  <a:ext uri="{FF2B5EF4-FFF2-40B4-BE49-F238E27FC236}">
                    <a16:creationId xmlns:a16="http://schemas.microsoft.com/office/drawing/2014/main" id="{AA1F0966-2093-7538-626B-045E88C83C86}"/>
                  </a:ext>
                </a:extLst>
              </p:cNvPr>
              <p:cNvCxnSpPr>
                <a:stCxn id="9" idx="6"/>
                <a:endCxn id="12" idx="2"/>
              </p:cNvCxnSpPr>
              <p:nvPr/>
            </p:nvCxnSpPr>
            <p:spPr>
              <a:xfrm flipV="1">
                <a:off x="3895018" y="4807934"/>
                <a:ext cx="494374" cy="13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0" name="Conector de Seta Reta 59">
                <a:extLst>
                  <a:ext uri="{FF2B5EF4-FFF2-40B4-BE49-F238E27FC236}">
                    <a16:creationId xmlns:a16="http://schemas.microsoft.com/office/drawing/2014/main" id="{D3114640-7E5A-8794-8B72-0F62F718832C}"/>
                  </a:ext>
                </a:extLst>
              </p:cNvPr>
              <p:cNvCxnSpPr>
                <a:stCxn id="10" idx="6"/>
                <a:endCxn id="12" idx="2"/>
              </p:cNvCxnSpPr>
              <p:nvPr/>
            </p:nvCxnSpPr>
            <p:spPr>
              <a:xfrm flipV="1">
                <a:off x="3895018" y="4807934"/>
                <a:ext cx="494374" cy="7807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Conector de Seta Reta 60">
                <a:extLst>
                  <a:ext uri="{FF2B5EF4-FFF2-40B4-BE49-F238E27FC236}">
                    <a16:creationId xmlns:a16="http://schemas.microsoft.com/office/drawing/2014/main" id="{EDC08602-07EF-F5B6-5660-3485C5D1980D}"/>
                  </a:ext>
                </a:extLst>
              </p:cNvPr>
              <p:cNvCxnSpPr>
                <a:stCxn id="11" idx="6"/>
                <a:endCxn id="12" idx="2"/>
              </p:cNvCxnSpPr>
              <p:nvPr/>
            </p:nvCxnSpPr>
            <p:spPr>
              <a:xfrm flipV="1">
                <a:off x="3895018" y="4807934"/>
                <a:ext cx="494374" cy="15601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2" name="CaixaDeTexto 61">
                    <a:extLst>
                      <a:ext uri="{FF2B5EF4-FFF2-40B4-BE49-F238E27FC236}">
                        <a16:creationId xmlns:a16="http://schemas.microsoft.com/office/drawing/2014/main" id="{99514D62-894A-8E5C-D29C-41B352D439A2}"/>
                      </a:ext>
                    </a:extLst>
                  </p:cNvPr>
                  <p:cNvSpPr txBox="1"/>
                  <p:nvPr/>
                </p:nvSpPr>
                <p:spPr>
                  <a:xfrm>
                    <a:off x="5135329" y="4613494"/>
                    <a:ext cx="41583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acc>
                                <m:accPr>
                                  <m:chr m:val="̂"/>
                                  <m:ctrlPr>
                                    <a:rPr lang="pt-BR" i="1" smtClean="0">
                                      <a:latin typeface="Cambria Math" panose="02040503050406030204" pitchFamily="18" charset="0"/>
                                    </a:rPr>
                                  </m:ctrlPr>
                                </m:accPr>
                                <m:e>
                                  <m:r>
                                    <a:rPr lang="pt-BR" b="0" i="1" smtClean="0">
                                      <a:latin typeface="Cambria Math" panose="02040503050406030204" pitchFamily="18" charset="0"/>
                                    </a:rPr>
                                    <m:t>𝑦</m:t>
                                  </m:r>
                                </m:e>
                              </m:acc>
                            </m:e>
                            <m:sub>
                              <m:r>
                                <a:rPr lang="pt-BR" b="0" i="1" smtClean="0">
                                  <a:latin typeface="Cambria Math" panose="02040503050406030204" pitchFamily="18" charset="0"/>
                                </a:rPr>
                                <m:t>1</m:t>
                              </m:r>
                            </m:sub>
                          </m:sSub>
                        </m:oMath>
                      </m:oMathPara>
                    </a14:m>
                    <a:endParaRPr lang="pt-BR" dirty="0"/>
                  </a:p>
                </p:txBody>
              </p:sp>
            </mc:Choice>
            <mc:Fallback xmlns="">
              <p:sp>
                <p:nvSpPr>
                  <p:cNvPr id="50" name="CaixaDeTexto 49">
                    <a:extLst>
                      <a:ext uri="{FF2B5EF4-FFF2-40B4-BE49-F238E27FC236}">
                        <a16:creationId xmlns:a16="http://schemas.microsoft.com/office/drawing/2014/main" id="{10A6983A-CC8B-D7FC-B3D3-06EDC31B5D30}"/>
                      </a:ext>
                    </a:extLst>
                  </p:cNvPr>
                  <p:cNvSpPr txBox="1">
                    <a:spLocks noRot="1" noChangeAspect="1" noMove="1" noResize="1" noEditPoints="1" noAdjustHandles="1" noChangeArrowheads="1" noChangeShapeType="1" noTextEdit="1"/>
                  </p:cNvSpPr>
                  <p:nvPr/>
                </p:nvSpPr>
                <p:spPr>
                  <a:xfrm>
                    <a:off x="5135329" y="4613494"/>
                    <a:ext cx="415834" cy="369332"/>
                  </a:xfrm>
                  <a:prstGeom prst="rect">
                    <a:avLst/>
                  </a:prstGeom>
                  <a:blipFill>
                    <a:blip r:embed="rId11"/>
                    <a:stretch>
                      <a:fillRect t="-6557" r="-8696" b="-655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63" name="CaixaDeTexto 62">
                    <a:extLst>
                      <a:ext uri="{FF2B5EF4-FFF2-40B4-BE49-F238E27FC236}">
                        <a16:creationId xmlns:a16="http://schemas.microsoft.com/office/drawing/2014/main" id="{E81C0D87-A928-8713-5B07-CD54185E1D84}"/>
                      </a:ext>
                    </a:extLst>
                  </p:cNvPr>
                  <p:cNvSpPr txBox="1"/>
                  <p:nvPr/>
                </p:nvSpPr>
                <p:spPr>
                  <a:xfrm flipH="1">
                    <a:off x="983980" y="5467885"/>
                    <a:ext cx="65365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ea typeface="Cambria Math" panose="02040503050406030204" pitchFamily="18" charset="0"/>
                            </a:rPr>
                            <m:t>⋮</m:t>
                          </m:r>
                        </m:oMath>
                      </m:oMathPara>
                    </a14:m>
                    <a:endParaRPr lang="pt-BR" dirty="0"/>
                  </a:p>
                </p:txBody>
              </p:sp>
            </mc:Choice>
            <mc:Fallback xmlns="">
              <p:sp>
                <p:nvSpPr>
                  <p:cNvPr id="55" name="CaixaDeTexto 54">
                    <a:extLst>
                      <a:ext uri="{FF2B5EF4-FFF2-40B4-BE49-F238E27FC236}">
                        <a16:creationId xmlns:a16="http://schemas.microsoft.com/office/drawing/2014/main" id="{0F417A13-A7EE-2E2F-4483-6FE0F362267E}"/>
                      </a:ext>
                    </a:extLst>
                  </p:cNvPr>
                  <p:cNvSpPr txBox="1">
                    <a:spLocks noRot="1" noChangeAspect="1" noMove="1" noResize="1" noEditPoints="1" noAdjustHandles="1" noChangeArrowheads="1" noChangeShapeType="1" noTextEdit="1"/>
                  </p:cNvSpPr>
                  <p:nvPr/>
                </p:nvSpPr>
                <p:spPr>
                  <a:xfrm flipH="1">
                    <a:off x="983980" y="5467885"/>
                    <a:ext cx="653654" cy="276999"/>
                  </a:xfrm>
                  <a:prstGeom prst="rect">
                    <a:avLst/>
                  </a:prstGeom>
                  <a:blipFill>
                    <a:blip r:embed="rId12"/>
                    <a:stretch>
                      <a:fillRect b="-4348"/>
                    </a:stretch>
                  </a:blipFill>
                </p:spPr>
                <p:txBody>
                  <a:bodyPr/>
                  <a:lstStyle/>
                  <a:p>
                    <a:r>
                      <a:rPr lang="pt-BR">
                        <a:noFill/>
                      </a:rPr>
                      <a:t> </a:t>
                    </a:r>
                  </a:p>
                </p:txBody>
              </p:sp>
            </mc:Fallback>
          </mc:AlternateContent>
          <p:cxnSp>
            <p:nvCxnSpPr>
              <p:cNvPr id="64" name="Conector de Seta Reta 63">
                <a:extLst>
                  <a:ext uri="{FF2B5EF4-FFF2-40B4-BE49-F238E27FC236}">
                    <a16:creationId xmlns:a16="http://schemas.microsoft.com/office/drawing/2014/main" id="{533ADB27-A813-0BBA-14F3-784C63A44F69}"/>
                  </a:ext>
                </a:extLst>
              </p:cNvPr>
              <p:cNvCxnSpPr>
                <a:cxnSpLocks/>
                <a:endCxn id="3" idx="0"/>
              </p:cNvCxnSpPr>
              <p:nvPr/>
            </p:nvCxnSpPr>
            <p:spPr>
              <a:xfrm>
                <a:off x="3611991" y="3614532"/>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Conector de Seta Reta 64">
                <a:extLst>
                  <a:ext uri="{FF2B5EF4-FFF2-40B4-BE49-F238E27FC236}">
                    <a16:creationId xmlns:a16="http://schemas.microsoft.com/office/drawing/2014/main" id="{5EEA6755-68E7-7DBA-68A1-E142ED18DEDE}"/>
                  </a:ext>
                </a:extLst>
              </p:cNvPr>
              <p:cNvCxnSpPr>
                <a:cxnSpLocks/>
              </p:cNvCxnSpPr>
              <p:nvPr/>
            </p:nvCxnSpPr>
            <p:spPr>
              <a:xfrm>
                <a:off x="3611991" y="4383786"/>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6" name="Conector de Seta Reta 65">
                <a:extLst>
                  <a:ext uri="{FF2B5EF4-FFF2-40B4-BE49-F238E27FC236}">
                    <a16:creationId xmlns:a16="http://schemas.microsoft.com/office/drawing/2014/main" id="{BE39902A-6D14-234C-AEAD-773DB3B798E2}"/>
                  </a:ext>
                </a:extLst>
              </p:cNvPr>
              <p:cNvCxnSpPr>
                <a:cxnSpLocks/>
              </p:cNvCxnSpPr>
              <p:nvPr/>
            </p:nvCxnSpPr>
            <p:spPr>
              <a:xfrm>
                <a:off x="3611991" y="5160880"/>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7" name="Conector de Seta Reta 66">
                <a:extLst>
                  <a:ext uri="{FF2B5EF4-FFF2-40B4-BE49-F238E27FC236}">
                    <a16:creationId xmlns:a16="http://schemas.microsoft.com/office/drawing/2014/main" id="{C0919A61-636B-6CB6-99C2-D5A7882C5D6C}"/>
                  </a:ext>
                </a:extLst>
              </p:cNvPr>
              <p:cNvCxnSpPr>
                <a:cxnSpLocks/>
              </p:cNvCxnSpPr>
              <p:nvPr/>
            </p:nvCxnSpPr>
            <p:spPr>
              <a:xfrm>
                <a:off x="3611991" y="5937972"/>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8" name="Conector de Seta Reta 67">
                <a:extLst>
                  <a:ext uri="{FF2B5EF4-FFF2-40B4-BE49-F238E27FC236}">
                    <a16:creationId xmlns:a16="http://schemas.microsoft.com/office/drawing/2014/main" id="{D2572768-339E-927E-5904-858398801670}"/>
                  </a:ext>
                </a:extLst>
              </p:cNvPr>
              <p:cNvCxnSpPr>
                <a:cxnSpLocks/>
              </p:cNvCxnSpPr>
              <p:nvPr/>
            </p:nvCxnSpPr>
            <p:spPr>
              <a:xfrm>
                <a:off x="2402316" y="3614532"/>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9" name="Conector de Seta Reta 68">
                <a:extLst>
                  <a:ext uri="{FF2B5EF4-FFF2-40B4-BE49-F238E27FC236}">
                    <a16:creationId xmlns:a16="http://schemas.microsoft.com/office/drawing/2014/main" id="{D1C7826D-B0E4-EBE9-A43B-232A70B9BB5F}"/>
                  </a:ext>
                </a:extLst>
              </p:cNvPr>
              <p:cNvCxnSpPr>
                <a:cxnSpLocks/>
              </p:cNvCxnSpPr>
              <p:nvPr/>
            </p:nvCxnSpPr>
            <p:spPr>
              <a:xfrm>
                <a:off x="2408666" y="4375037"/>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0" name="Conector de Seta Reta 69">
                <a:extLst>
                  <a:ext uri="{FF2B5EF4-FFF2-40B4-BE49-F238E27FC236}">
                    <a16:creationId xmlns:a16="http://schemas.microsoft.com/office/drawing/2014/main" id="{24D5EB0A-2D5D-CF91-D646-37F8B1FB79B9}"/>
                  </a:ext>
                </a:extLst>
              </p:cNvPr>
              <p:cNvCxnSpPr>
                <a:cxnSpLocks/>
              </p:cNvCxnSpPr>
              <p:nvPr/>
            </p:nvCxnSpPr>
            <p:spPr>
              <a:xfrm>
                <a:off x="2402316" y="5160880"/>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 name="Conector de Seta Reta 70">
                <a:extLst>
                  <a:ext uri="{FF2B5EF4-FFF2-40B4-BE49-F238E27FC236}">
                    <a16:creationId xmlns:a16="http://schemas.microsoft.com/office/drawing/2014/main" id="{4DCBAEBC-B22E-B72F-915D-E5DD036A983C}"/>
                  </a:ext>
                </a:extLst>
              </p:cNvPr>
              <p:cNvCxnSpPr>
                <a:cxnSpLocks/>
              </p:cNvCxnSpPr>
              <p:nvPr/>
            </p:nvCxnSpPr>
            <p:spPr>
              <a:xfrm>
                <a:off x="2402316" y="5935320"/>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2" name="Conector de Seta Reta 71">
                <a:extLst>
                  <a:ext uri="{FF2B5EF4-FFF2-40B4-BE49-F238E27FC236}">
                    <a16:creationId xmlns:a16="http://schemas.microsoft.com/office/drawing/2014/main" id="{F8183920-BDB2-DE0C-2975-B8FFF0811745}"/>
                  </a:ext>
                </a:extLst>
              </p:cNvPr>
              <p:cNvCxnSpPr>
                <a:cxnSpLocks/>
              </p:cNvCxnSpPr>
              <p:nvPr/>
            </p:nvCxnSpPr>
            <p:spPr>
              <a:xfrm>
                <a:off x="4680061" y="4383786"/>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3" name="Elipse 72">
                <a:extLst>
                  <a:ext uri="{FF2B5EF4-FFF2-40B4-BE49-F238E27FC236}">
                    <a16:creationId xmlns:a16="http://schemas.microsoft.com/office/drawing/2014/main" id="{44B31C0A-F6AD-741A-A226-987A180FA339}"/>
                  </a:ext>
                </a:extLst>
              </p:cNvPr>
              <p:cNvSpPr/>
              <p:nvPr/>
            </p:nvSpPr>
            <p:spPr>
              <a:xfrm>
                <a:off x="4389389" y="5303324"/>
                <a:ext cx="566057" cy="566057"/>
              </a:xfrm>
              <a:prstGeom prst="ellipse">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cxnSp>
            <p:nvCxnSpPr>
              <p:cNvPr id="74" name="Conector de Seta Reta 73">
                <a:extLst>
                  <a:ext uri="{FF2B5EF4-FFF2-40B4-BE49-F238E27FC236}">
                    <a16:creationId xmlns:a16="http://schemas.microsoft.com/office/drawing/2014/main" id="{4E586775-A4E4-2977-6D66-DC5656E1837E}"/>
                  </a:ext>
                </a:extLst>
              </p:cNvPr>
              <p:cNvCxnSpPr>
                <a:cxnSpLocks/>
              </p:cNvCxnSpPr>
              <p:nvPr/>
            </p:nvCxnSpPr>
            <p:spPr>
              <a:xfrm>
                <a:off x="4672417" y="5160880"/>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5" name="Conector de Seta Reta 74">
                <a:extLst>
                  <a:ext uri="{FF2B5EF4-FFF2-40B4-BE49-F238E27FC236}">
                    <a16:creationId xmlns:a16="http://schemas.microsoft.com/office/drawing/2014/main" id="{DD6B6A9C-4EDB-12E3-35F9-DB64DF830725}"/>
                  </a:ext>
                </a:extLst>
              </p:cNvPr>
              <p:cNvCxnSpPr>
                <a:stCxn id="3" idx="6"/>
                <a:endCxn id="73" idx="2"/>
              </p:cNvCxnSpPr>
              <p:nvPr/>
            </p:nvCxnSpPr>
            <p:spPr>
              <a:xfrm>
                <a:off x="3895019" y="4040005"/>
                <a:ext cx="494370" cy="15463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6" name="Conector de Seta Reta 75">
                <a:extLst>
                  <a:ext uri="{FF2B5EF4-FFF2-40B4-BE49-F238E27FC236}">
                    <a16:creationId xmlns:a16="http://schemas.microsoft.com/office/drawing/2014/main" id="{A413C8F5-8C2C-FABC-BFE4-7DD7A6973317}"/>
                  </a:ext>
                </a:extLst>
              </p:cNvPr>
              <p:cNvCxnSpPr>
                <a:stCxn id="9" idx="6"/>
                <a:endCxn id="73" idx="2"/>
              </p:cNvCxnSpPr>
              <p:nvPr/>
            </p:nvCxnSpPr>
            <p:spPr>
              <a:xfrm>
                <a:off x="3895018" y="4809262"/>
                <a:ext cx="494371" cy="7770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7" name="Conector de Seta Reta 76">
                <a:extLst>
                  <a:ext uri="{FF2B5EF4-FFF2-40B4-BE49-F238E27FC236}">
                    <a16:creationId xmlns:a16="http://schemas.microsoft.com/office/drawing/2014/main" id="{A6723340-44B6-4727-C85D-49AF436B9379}"/>
                  </a:ext>
                </a:extLst>
              </p:cNvPr>
              <p:cNvCxnSpPr>
                <a:stCxn id="10" idx="6"/>
                <a:endCxn id="73" idx="2"/>
              </p:cNvCxnSpPr>
              <p:nvPr/>
            </p:nvCxnSpPr>
            <p:spPr>
              <a:xfrm flipV="1">
                <a:off x="3895018" y="5586353"/>
                <a:ext cx="494371" cy="23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8" name="Conector de Seta Reta 77">
                <a:extLst>
                  <a:ext uri="{FF2B5EF4-FFF2-40B4-BE49-F238E27FC236}">
                    <a16:creationId xmlns:a16="http://schemas.microsoft.com/office/drawing/2014/main" id="{0B29CAC1-EAAE-EF09-75AD-1B03D50CF954}"/>
                  </a:ext>
                </a:extLst>
              </p:cNvPr>
              <p:cNvCxnSpPr>
                <a:stCxn id="11" idx="6"/>
                <a:endCxn id="73" idx="2"/>
              </p:cNvCxnSpPr>
              <p:nvPr/>
            </p:nvCxnSpPr>
            <p:spPr>
              <a:xfrm flipV="1">
                <a:off x="3895018" y="5586353"/>
                <a:ext cx="494371" cy="781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9" name="Conector de Seta Reta 78">
                <a:extLst>
                  <a:ext uri="{FF2B5EF4-FFF2-40B4-BE49-F238E27FC236}">
                    <a16:creationId xmlns:a16="http://schemas.microsoft.com/office/drawing/2014/main" id="{3BF8065E-9E0D-0DBF-7EDE-BACBF2E73B6B}"/>
                  </a:ext>
                </a:extLst>
              </p:cNvPr>
              <p:cNvCxnSpPr>
                <a:cxnSpLocks/>
              </p:cNvCxnSpPr>
              <p:nvPr/>
            </p:nvCxnSpPr>
            <p:spPr>
              <a:xfrm flipV="1">
                <a:off x="4955449" y="5581057"/>
                <a:ext cx="257585" cy="11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CaixaDeTexto 79">
                    <a:extLst>
                      <a:ext uri="{FF2B5EF4-FFF2-40B4-BE49-F238E27FC236}">
                        <a16:creationId xmlns:a16="http://schemas.microsoft.com/office/drawing/2014/main" id="{BE0E5FAB-CF68-E318-C37B-7D7F3890B294}"/>
                      </a:ext>
                    </a:extLst>
                  </p:cNvPr>
                  <p:cNvSpPr txBox="1"/>
                  <p:nvPr/>
                </p:nvSpPr>
                <p:spPr>
                  <a:xfrm>
                    <a:off x="5145409" y="5375552"/>
                    <a:ext cx="41583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acc>
                                <m:accPr>
                                  <m:chr m:val="̂"/>
                                  <m:ctrlPr>
                                    <a:rPr lang="pt-BR" i="1" smtClean="0">
                                      <a:latin typeface="Cambria Math" panose="02040503050406030204" pitchFamily="18" charset="0"/>
                                    </a:rPr>
                                  </m:ctrlPr>
                                </m:accPr>
                                <m:e>
                                  <m:r>
                                    <a:rPr lang="pt-BR" b="0" i="1" smtClean="0">
                                      <a:latin typeface="Cambria Math" panose="02040503050406030204" pitchFamily="18" charset="0"/>
                                    </a:rPr>
                                    <m:t>𝑦</m:t>
                                  </m:r>
                                </m:e>
                              </m:acc>
                            </m:e>
                            <m:sub>
                              <m:r>
                                <a:rPr lang="pt-BR" b="0" i="1" smtClean="0">
                                  <a:latin typeface="Cambria Math" panose="02040503050406030204" pitchFamily="18" charset="0"/>
                                </a:rPr>
                                <m:t>2</m:t>
                              </m:r>
                            </m:sub>
                          </m:sSub>
                        </m:oMath>
                      </m:oMathPara>
                    </a14:m>
                    <a:endParaRPr lang="pt-BR" dirty="0"/>
                  </a:p>
                </p:txBody>
              </p:sp>
            </mc:Choice>
            <mc:Fallback xmlns="">
              <p:sp>
                <p:nvSpPr>
                  <p:cNvPr id="80" name="CaixaDeTexto 79">
                    <a:extLst>
                      <a:ext uri="{FF2B5EF4-FFF2-40B4-BE49-F238E27FC236}">
                        <a16:creationId xmlns:a16="http://schemas.microsoft.com/office/drawing/2014/main" id="{5CDEB567-E0D5-F258-8FA4-9CD0A4591F55}"/>
                      </a:ext>
                    </a:extLst>
                  </p:cNvPr>
                  <p:cNvSpPr txBox="1">
                    <a:spLocks noRot="1" noChangeAspect="1" noMove="1" noResize="1" noEditPoints="1" noAdjustHandles="1" noChangeArrowheads="1" noChangeShapeType="1" noTextEdit="1"/>
                  </p:cNvSpPr>
                  <p:nvPr/>
                </p:nvSpPr>
                <p:spPr>
                  <a:xfrm>
                    <a:off x="5145409" y="5375552"/>
                    <a:ext cx="415834" cy="369332"/>
                  </a:xfrm>
                  <a:prstGeom prst="rect">
                    <a:avLst/>
                  </a:prstGeom>
                  <a:blipFill>
                    <a:blip r:embed="rId13"/>
                    <a:stretch>
                      <a:fillRect t="-6557" r="-8824" b="-6557"/>
                    </a:stretch>
                  </a:blipFill>
                </p:spPr>
                <p:txBody>
                  <a:bodyPr/>
                  <a:lstStyle/>
                  <a:p>
                    <a:r>
                      <a:rPr lang="pt-BR">
                        <a:noFill/>
                      </a:rPr>
                      <a:t> </a:t>
                    </a:r>
                  </a:p>
                </p:txBody>
              </p:sp>
            </mc:Fallback>
          </mc:AlternateContent>
        </p:grpSp>
        <p:pic>
          <p:nvPicPr>
            <p:cNvPr id="81" name="Picture 2" descr="10 Papers You Should Read to Understand Image Classification in the Deep  Learning Era | by Imaginaire AI | Towards Data Science">
              <a:extLst>
                <a:ext uri="{FF2B5EF4-FFF2-40B4-BE49-F238E27FC236}">
                  <a16:creationId xmlns:a16="http://schemas.microsoft.com/office/drawing/2014/main" id="{CB5D4F1B-A598-0790-18AC-60C4E8856C86}"/>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l="11894" t="13677" r="65960" b="48378"/>
            <a:stretch/>
          </p:blipFill>
          <p:spPr bwMode="auto">
            <a:xfrm>
              <a:off x="4953880" y="2510951"/>
              <a:ext cx="939926" cy="905162"/>
            </a:xfrm>
            <a:prstGeom prst="rect">
              <a:avLst/>
            </a:prstGeom>
            <a:noFill/>
            <a:extLst>
              <a:ext uri="{909E8E84-426E-40DD-AFC4-6F175D3DCCD1}">
                <a14:hiddenFill xmlns:a14="http://schemas.microsoft.com/office/drawing/2010/main">
                  <a:solidFill>
                    <a:srgbClr val="FFFFFF"/>
                  </a:solidFill>
                </a14:hiddenFill>
              </a:ext>
            </a:extLst>
          </p:spPr>
        </p:pic>
        <p:sp>
          <p:nvSpPr>
            <p:cNvPr id="82" name="CaixaDeTexto 81">
              <a:extLst>
                <a:ext uri="{FF2B5EF4-FFF2-40B4-BE49-F238E27FC236}">
                  <a16:creationId xmlns:a16="http://schemas.microsoft.com/office/drawing/2014/main" id="{0A6DA284-6924-2A4C-ABE3-C62F4FE5DE57}"/>
                </a:ext>
              </a:extLst>
            </p:cNvPr>
            <p:cNvSpPr txBox="1"/>
            <p:nvPr/>
          </p:nvSpPr>
          <p:spPr>
            <a:xfrm>
              <a:off x="10025425" y="2587247"/>
              <a:ext cx="635559" cy="369332"/>
            </a:xfrm>
            <a:prstGeom prst="rect">
              <a:avLst/>
            </a:prstGeom>
            <a:noFill/>
          </p:spPr>
          <p:txBody>
            <a:bodyPr wrap="none" rtlCol="0">
              <a:spAutoFit/>
            </a:bodyPr>
            <a:lstStyle/>
            <a:p>
              <a:r>
                <a:rPr lang="pt-BR" dirty="0"/>
                <a:t>Gato</a:t>
              </a:r>
            </a:p>
          </p:txBody>
        </p:sp>
        <p:sp>
          <p:nvSpPr>
            <p:cNvPr id="83" name="CaixaDeTexto 82">
              <a:extLst>
                <a:ext uri="{FF2B5EF4-FFF2-40B4-BE49-F238E27FC236}">
                  <a16:creationId xmlns:a16="http://schemas.microsoft.com/office/drawing/2014/main" id="{D886C2F4-49C6-9672-8AC7-A2A656FB59CC}"/>
                </a:ext>
              </a:extLst>
            </p:cNvPr>
            <p:cNvSpPr txBox="1"/>
            <p:nvPr/>
          </p:nvSpPr>
          <p:spPr>
            <a:xfrm>
              <a:off x="9986516" y="3896926"/>
              <a:ext cx="1119057" cy="369332"/>
            </a:xfrm>
            <a:prstGeom prst="rect">
              <a:avLst/>
            </a:prstGeom>
            <a:noFill/>
          </p:spPr>
          <p:txBody>
            <a:bodyPr wrap="square" rtlCol="0">
              <a:spAutoFit/>
            </a:bodyPr>
            <a:lstStyle/>
            <a:p>
              <a:r>
                <a:rPr lang="pt-BR" dirty="0"/>
                <a:t>Cachorro</a:t>
              </a:r>
            </a:p>
          </p:txBody>
        </p:sp>
        <p:sp>
          <p:nvSpPr>
            <p:cNvPr id="84" name="Chave Direita 83">
              <a:extLst>
                <a:ext uri="{FF2B5EF4-FFF2-40B4-BE49-F238E27FC236}">
                  <a16:creationId xmlns:a16="http://schemas.microsoft.com/office/drawing/2014/main" id="{F969E270-291C-D993-A9E9-DD22698C3248}"/>
                </a:ext>
              </a:extLst>
            </p:cNvPr>
            <p:cNvSpPr/>
            <p:nvPr/>
          </p:nvSpPr>
          <p:spPr>
            <a:xfrm>
              <a:off x="5951508" y="2544392"/>
              <a:ext cx="190369" cy="1752886"/>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pic>
          <p:nvPicPr>
            <p:cNvPr id="85" name="Picture 2" descr="10 Papers You Should Read to Understand Image Classification in the Deep  Learning Era | by Imaginaire AI | Towards Data Science">
              <a:extLst>
                <a:ext uri="{FF2B5EF4-FFF2-40B4-BE49-F238E27FC236}">
                  <a16:creationId xmlns:a16="http://schemas.microsoft.com/office/drawing/2014/main" id="{85214C22-D9B3-097D-72D1-99E37776B202}"/>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l="13925" t="53090" r="65959" b="8965"/>
            <a:stretch/>
          </p:blipFill>
          <p:spPr bwMode="auto">
            <a:xfrm>
              <a:off x="5055339" y="3444417"/>
              <a:ext cx="853770" cy="90516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59" name="Agrupar 158">
            <a:extLst>
              <a:ext uri="{FF2B5EF4-FFF2-40B4-BE49-F238E27FC236}">
                <a16:creationId xmlns:a16="http://schemas.microsoft.com/office/drawing/2014/main" id="{53233421-F89E-269B-1958-83367D825079}"/>
              </a:ext>
            </a:extLst>
          </p:cNvPr>
          <p:cNvGrpSpPr/>
          <p:nvPr/>
        </p:nvGrpSpPr>
        <p:grpSpPr>
          <a:xfrm>
            <a:off x="4914017" y="3539720"/>
            <a:ext cx="5961324" cy="3036592"/>
            <a:chOff x="4914017" y="3539720"/>
            <a:chExt cx="5961324" cy="3036592"/>
          </a:xfrm>
        </p:grpSpPr>
        <p:grpSp>
          <p:nvGrpSpPr>
            <p:cNvPr id="87" name="Agrupar 86">
              <a:extLst>
                <a:ext uri="{FF2B5EF4-FFF2-40B4-BE49-F238E27FC236}">
                  <a16:creationId xmlns:a16="http://schemas.microsoft.com/office/drawing/2014/main" id="{32A34C46-04F6-8F84-8BAF-930E6213E397}"/>
                </a:ext>
              </a:extLst>
            </p:cNvPr>
            <p:cNvGrpSpPr/>
            <p:nvPr/>
          </p:nvGrpSpPr>
          <p:grpSpPr>
            <a:xfrm>
              <a:off x="5721276" y="3539720"/>
              <a:ext cx="5154065" cy="3036592"/>
              <a:chOff x="5951508" y="1826743"/>
              <a:chExt cx="5154065" cy="3036592"/>
            </a:xfrm>
          </p:grpSpPr>
          <p:grpSp>
            <p:nvGrpSpPr>
              <p:cNvPr id="88" name="Agrupar 87">
                <a:extLst>
                  <a:ext uri="{FF2B5EF4-FFF2-40B4-BE49-F238E27FC236}">
                    <a16:creationId xmlns:a16="http://schemas.microsoft.com/office/drawing/2014/main" id="{49A12777-5BF5-E58C-414F-434EF4132FF2}"/>
                  </a:ext>
                </a:extLst>
              </p:cNvPr>
              <p:cNvGrpSpPr/>
              <p:nvPr/>
            </p:nvGrpSpPr>
            <p:grpSpPr>
              <a:xfrm>
                <a:off x="5964872" y="1826743"/>
                <a:ext cx="5060579" cy="3036592"/>
                <a:chOff x="983980" y="3614532"/>
                <a:chExt cx="5060579" cy="3036592"/>
              </a:xfrm>
            </p:grpSpPr>
            <p:sp>
              <p:nvSpPr>
                <p:cNvPr id="94" name="Elipse 93">
                  <a:extLst>
                    <a:ext uri="{FF2B5EF4-FFF2-40B4-BE49-F238E27FC236}">
                      <a16:creationId xmlns:a16="http://schemas.microsoft.com/office/drawing/2014/main" id="{28C3F8F0-A753-3B50-76F4-C15726F2F0C5}"/>
                    </a:ext>
                  </a:extLst>
                </p:cNvPr>
                <p:cNvSpPr/>
                <p:nvPr/>
              </p:nvSpPr>
              <p:spPr>
                <a:xfrm>
                  <a:off x="3328962" y="3756976"/>
                  <a:ext cx="566057" cy="566057"/>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5" name="Elipse 94">
                  <a:extLst>
                    <a:ext uri="{FF2B5EF4-FFF2-40B4-BE49-F238E27FC236}">
                      <a16:creationId xmlns:a16="http://schemas.microsoft.com/office/drawing/2014/main" id="{2DDAB9F4-D2FE-12B5-6434-03A8A0246588}"/>
                    </a:ext>
                  </a:extLst>
                </p:cNvPr>
                <p:cNvSpPr/>
                <p:nvPr/>
              </p:nvSpPr>
              <p:spPr>
                <a:xfrm>
                  <a:off x="3328961" y="4526233"/>
                  <a:ext cx="566057" cy="566057"/>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6" name="Elipse 95">
                  <a:extLst>
                    <a:ext uri="{FF2B5EF4-FFF2-40B4-BE49-F238E27FC236}">
                      <a16:creationId xmlns:a16="http://schemas.microsoft.com/office/drawing/2014/main" id="{6640D7B2-74A1-0AD3-8BB3-CDA6D87E434A}"/>
                    </a:ext>
                  </a:extLst>
                </p:cNvPr>
                <p:cNvSpPr/>
                <p:nvPr/>
              </p:nvSpPr>
              <p:spPr>
                <a:xfrm>
                  <a:off x="3328961" y="5305650"/>
                  <a:ext cx="566057" cy="566057"/>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7" name="Elipse 96">
                  <a:extLst>
                    <a:ext uri="{FF2B5EF4-FFF2-40B4-BE49-F238E27FC236}">
                      <a16:creationId xmlns:a16="http://schemas.microsoft.com/office/drawing/2014/main" id="{A9E09788-6BCE-555D-E848-3ECA9D9E73A5}"/>
                    </a:ext>
                  </a:extLst>
                </p:cNvPr>
                <p:cNvSpPr/>
                <p:nvPr/>
              </p:nvSpPr>
              <p:spPr>
                <a:xfrm>
                  <a:off x="3328961" y="6085067"/>
                  <a:ext cx="566057" cy="566057"/>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8" name="Elipse 97">
                  <a:extLst>
                    <a:ext uri="{FF2B5EF4-FFF2-40B4-BE49-F238E27FC236}">
                      <a16:creationId xmlns:a16="http://schemas.microsoft.com/office/drawing/2014/main" id="{EB3CD317-C089-223F-62A9-47B4A91228AB}"/>
                    </a:ext>
                  </a:extLst>
                </p:cNvPr>
                <p:cNvSpPr/>
                <p:nvPr/>
              </p:nvSpPr>
              <p:spPr>
                <a:xfrm>
                  <a:off x="4389392" y="4524905"/>
                  <a:ext cx="566057" cy="566057"/>
                </a:xfrm>
                <a:prstGeom prst="ellipse">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9" name="Elipse 98">
                  <a:extLst>
                    <a:ext uri="{FF2B5EF4-FFF2-40B4-BE49-F238E27FC236}">
                      <a16:creationId xmlns:a16="http://schemas.microsoft.com/office/drawing/2014/main" id="{C2E0DF1E-399B-766B-42D6-0E45ADE650D4}"/>
                    </a:ext>
                  </a:extLst>
                </p:cNvPr>
                <p:cNvSpPr/>
                <p:nvPr/>
              </p:nvSpPr>
              <p:spPr>
                <a:xfrm>
                  <a:off x="2123189" y="3756976"/>
                  <a:ext cx="566057" cy="566057"/>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00" name="Elipse 99">
                  <a:extLst>
                    <a:ext uri="{FF2B5EF4-FFF2-40B4-BE49-F238E27FC236}">
                      <a16:creationId xmlns:a16="http://schemas.microsoft.com/office/drawing/2014/main" id="{FE1435EB-A041-29E0-3466-78A36701E96C}"/>
                    </a:ext>
                  </a:extLst>
                </p:cNvPr>
                <p:cNvSpPr/>
                <p:nvPr/>
              </p:nvSpPr>
              <p:spPr>
                <a:xfrm>
                  <a:off x="2127901" y="4526230"/>
                  <a:ext cx="566057" cy="566057"/>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01" name="Elipse 100">
                  <a:extLst>
                    <a:ext uri="{FF2B5EF4-FFF2-40B4-BE49-F238E27FC236}">
                      <a16:creationId xmlns:a16="http://schemas.microsoft.com/office/drawing/2014/main" id="{3FB43F9A-A59E-B5F0-006E-96C393497746}"/>
                    </a:ext>
                  </a:extLst>
                </p:cNvPr>
                <p:cNvSpPr/>
                <p:nvPr/>
              </p:nvSpPr>
              <p:spPr>
                <a:xfrm>
                  <a:off x="2123189" y="5303324"/>
                  <a:ext cx="566057" cy="566057"/>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cxnSp>
              <p:nvCxnSpPr>
                <p:cNvPr id="102" name="Conector de Seta Reta 101">
                  <a:extLst>
                    <a:ext uri="{FF2B5EF4-FFF2-40B4-BE49-F238E27FC236}">
                      <a16:creationId xmlns:a16="http://schemas.microsoft.com/office/drawing/2014/main" id="{2779CFD5-8D74-1B8C-9D16-00FFDEE0E8C5}"/>
                    </a:ext>
                  </a:extLst>
                </p:cNvPr>
                <p:cNvCxnSpPr>
                  <a:stCxn id="99" idx="6"/>
                  <a:endCxn id="94" idx="2"/>
                </p:cNvCxnSpPr>
                <p:nvPr/>
              </p:nvCxnSpPr>
              <p:spPr>
                <a:xfrm>
                  <a:off x="2689246" y="4040005"/>
                  <a:ext cx="63971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3" name="Conector de Seta Reta 102">
                  <a:extLst>
                    <a:ext uri="{FF2B5EF4-FFF2-40B4-BE49-F238E27FC236}">
                      <a16:creationId xmlns:a16="http://schemas.microsoft.com/office/drawing/2014/main" id="{C57370B7-B7FC-1DB9-EBF3-865DFD8B634E}"/>
                    </a:ext>
                  </a:extLst>
                </p:cNvPr>
                <p:cNvCxnSpPr>
                  <a:stCxn id="99" idx="6"/>
                  <a:endCxn id="95" idx="2"/>
                </p:cNvCxnSpPr>
                <p:nvPr/>
              </p:nvCxnSpPr>
              <p:spPr>
                <a:xfrm>
                  <a:off x="2689246" y="4040005"/>
                  <a:ext cx="639715" cy="7692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4" name="Conector de Seta Reta 103">
                  <a:extLst>
                    <a:ext uri="{FF2B5EF4-FFF2-40B4-BE49-F238E27FC236}">
                      <a16:creationId xmlns:a16="http://schemas.microsoft.com/office/drawing/2014/main" id="{317AB364-FEF4-FAFC-A120-4DDBC544638A}"/>
                    </a:ext>
                  </a:extLst>
                </p:cNvPr>
                <p:cNvCxnSpPr>
                  <a:stCxn id="99" idx="6"/>
                  <a:endCxn id="96" idx="2"/>
                </p:cNvCxnSpPr>
                <p:nvPr/>
              </p:nvCxnSpPr>
              <p:spPr>
                <a:xfrm>
                  <a:off x="2689246" y="4040005"/>
                  <a:ext cx="639715" cy="15486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5" name="Conector de Seta Reta 104">
                  <a:extLst>
                    <a:ext uri="{FF2B5EF4-FFF2-40B4-BE49-F238E27FC236}">
                      <a16:creationId xmlns:a16="http://schemas.microsoft.com/office/drawing/2014/main" id="{E0E8A1B0-0179-5FEF-3CF6-40B5BFF5A0B3}"/>
                    </a:ext>
                  </a:extLst>
                </p:cNvPr>
                <p:cNvCxnSpPr>
                  <a:stCxn id="99" idx="6"/>
                  <a:endCxn id="97" idx="2"/>
                </p:cNvCxnSpPr>
                <p:nvPr/>
              </p:nvCxnSpPr>
              <p:spPr>
                <a:xfrm>
                  <a:off x="2689246" y="4040005"/>
                  <a:ext cx="639715" cy="23280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6" name="Conector de Seta Reta 105">
                  <a:extLst>
                    <a:ext uri="{FF2B5EF4-FFF2-40B4-BE49-F238E27FC236}">
                      <a16:creationId xmlns:a16="http://schemas.microsoft.com/office/drawing/2014/main" id="{5553CC1B-DCB1-F233-E1E0-C3C4DFD5B618}"/>
                    </a:ext>
                  </a:extLst>
                </p:cNvPr>
                <p:cNvCxnSpPr>
                  <a:stCxn id="100" idx="6"/>
                  <a:endCxn id="94" idx="2"/>
                </p:cNvCxnSpPr>
                <p:nvPr/>
              </p:nvCxnSpPr>
              <p:spPr>
                <a:xfrm flipV="1">
                  <a:off x="2693958" y="4040005"/>
                  <a:ext cx="635004" cy="7692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7" name="Conector de Seta Reta 106">
                  <a:extLst>
                    <a:ext uri="{FF2B5EF4-FFF2-40B4-BE49-F238E27FC236}">
                      <a16:creationId xmlns:a16="http://schemas.microsoft.com/office/drawing/2014/main" id="{DA34D6A8-0F8C-7D96-C48D-3F412FA8FF9D}"/>
                    </a:ext>
                  </a:extLst>
                </p:cNvPr>
                <p:cNvCxnSpPr>
                  <a:stCxn id="101" idx="6"/>
                  <a:endCxn id="95" idx="2"/>
                </p:cNvCxnSpPr>
                <p:nvPr/>
              </p:nvCxnSpPr>
              <p:spPr>
                <a:xfrm flipV="1">
                  <a:off x="2689246" y="4809262"/>
                  <a:ext cx="639715" cy="7770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8" name="Conector de Seta Reta 107">
                  <a:extLst>
                    <a:ext uri="{FF2B5EF4-FFF2-40B4-BE49-F238E27FC236}">
                      <a16:creationId xmlns:a16="http://schemas.microsoft.com/office/drawing/2014/main" id="{D05993F3-8308-81DA-310E-B366E1E4DB3F}"/>
                    </a:ext>
                  </a:extLst>
                </p:cNvPr>
                <p:cNvCxnSpPr>
                  <a:stCxn id="100" idx="6"/>
                  <a:endCxn id="95" idx="2"/>
                </p:cNvCxnSpPr>
                <p:nvPr/>
              </p:nvCxnSpPr>
              <p:spPr>
                <a:xfrm>
                  <a:off x="2693958" y="4809259"/>
                  <a:ext cx="635003" cy="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9" name="Conector de Seta Reta 108">
                  <a:extLst>
                    <a:ext uri="{FF2B5EF4-FFF2-40B4-BE49-F238E27FC236}">
                      <a16:creationId xmlns:a16="http://schemas.microsoft.com/office/drawing/2014/main" id="{69F0793C-671D-CF40-6F55-3E9A6F668928}"/>
                    </a:ext>
                  </a:extLst>
                </p:cNvPr>
                <p:cNvCxnSpPr>
                  <a:stCxn id="100" idx="6"/>
                  <a:endCxn id="96" idx="2"/>
                </p:cNvCxnSpPr>
                <p:nvPr/>
              </p:nvCxnSpPr>
              <p:spPr>
                <a:xfrm>
                  <a:off x="2693958" y="4809259"/>
                  <a:ext cx="635003" cy="7794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0" name="Conector de Seta Reta 109">
                  <a:extLst>
                    <a:ext uri="{FF2B5EF4-FFF2-40B4-BE49-F238E27FC236}">
                      <a16:creationId xmlns:a16="http://schemas.microsoft.com/office/drawing/2014/main" id="{A548ABAD-34FB-76D8-6F91-6F0C270CB573}"/>
                    </a:ext>
                  </a:extLst>
                </p:cNvPr>
                <p:cNvCxnSpPr>
                  <a:stCxn id="100" idx="6"/>
                  <a:endCxn id="97" idx="2"/>
                </p:cNvCxnSpPr>
                <p:nvPr/>
              </p:nvCxnSpPr>
              <p:spPr>
                <a:xfrm>
                  <a:off x="2693958" y="4809259"/>
                  <a:ext cx="635003" cy="15588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1" name="Conector de Seta Reta 110">
                  <a:extLst>
                    <a:ext uri="{FF2B5EF4-FFF2-40B4-BE49-F238E27FC236}">
                      <a16:creationId xmlns:a16="http://schemas.microsoft.com/office/drawing/2014/main" id="{A484D5F0-F059-2D13-7698-3BCFFC9B5EB3}"/>
                    </a:ext>
                  </a:extLst>
                </p:cNvPr>
                <p:cNvCxnSpPr>
                  <a:stCxn id="101" idx="6"/>
                  <a:endCxn id="94" idx="2"/>
                </p:cNvCxnSpPr>
                <p:nvPr/>
              </p:nvCxnSpPr>
              <p:spPr>
                <a:xfrm flipV="1">
                  <a:off x="2689246" y="4040005"/>
                  <a:ext cx="639716" cy="15463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2" name="Conector de Seta Reta 111">
                  <a:extLst>
                    <a:ext uri="{FF2B5EF4-FFF2-40B4-BE49-F238E27FC236}">
                      <a16:creationId xmlns:a16="http://schemas.microsoft.com/office/drawing/2014/main" id="{A825DF01-6759-E345-C3E8-C415CE0067CE}"/>
                    </a:ext>
                  </a:extLst>
                </p:cNvPr>
                <p:cNvCxnSpPr>
                  <a:stCxn id="101" idx="6"/>
                  <a:endCxn id="96" idx="2"/>
                </p:cNvCxnSpPr>
                <p:nvPr/>
              </p:nvCxnSpPr>
              <p:spPr>
                <a:xfrm>
                  <a:off x="2689246" y="5586353"/>
                  <a:ext cx="639715" cy="23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3" name="Conector de Seta Reta 112">
                  <a:extLst>
                    <a:ext uri="{FF2B5EF4-FFF2-40B4-BE49-F238E27FC236}">
                      <a16:creationId xmlns:a16="http://schemas.microsoft.com/office/drawing/2014/main" id="{03D03DCC-A08E-7924-4B97-F8F734A8775D}"/>
                    </a:ext>
                  </a:extLst>
                </p:cNvPr>
                <p:cNvCxnSpPr>
                  <a:stCxn id="101" idx="6"/>
                  <a:endCxn id="97" idx="2"/>
                </p:cNvCxnSpPr>
                <p:nvPr/>
              </p:nvCxnSpPr>
              <p:spPr>
                <a:xfrm>
                  <a:off x="2689246" y="5586353"/>
                  <a:ext cx="639715" cy="781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4" name="Conector de Seta Reta 113">
                  <a:extLst>
                    <a:ext uri="{FF2B5EF4-FFF2-40B4-BE49-F238E27FC236}">
                      <a16:creationId xmlns:a16="http://schemas.microsoft.com/office/drawing/2014/main" id="{C27E44D1-7748-2AB3-5DA9-BE5BB5614CF5}"/>
                    </a:ext>
                  </a:extLst>
                </p:cNvPr>
                <p:cNvCxnSpPr>
                  <a:cxnSpLocks/>
                  <a:stCxn id="117" idx="3"/>
                  <a:endCxn id="99" idx="2"/>
                </p:cNvCxnSpPr>
                <p:nvPr/>
              </p:nvCxnSpPr>
              <p:spPr>
                <a:xfrm flipV="1">
                  <a:off x="1547919" y="4040005"/>
                  <a:ext cx="575270" cy="3979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5" name="Conector reto 114">
                  <a:extLst>
                    <a:ext uri="{FF2B5EF4-FFF2-40B4-BE49-F238E27FC236}">
                      <a16:creationId xmlns:a16="http://schemas.microsoft.com/office/drawing/2014/main" id="{D52FCA34-7260-21E1-1418-238890BA6D33}"/>
                    </a:ext>
                  </a:extLst>
                </p:cNvPr>
                <p:cNvCxnSpPr>
                  <a:cxnSpLocks/>
                  <a:stCxn id="124" idx="3"/>
                  <a:endCxn id="100" idx="2"/>
                </p:cNvCxnSpPr>
                <p:nvPr/>
              </p:nvCxnSpPr>
              <p:spPr>
                <a:xfrm flipV="1">
                  <a:off x="1504691" y="4809259"/>
                  <a:ext cx="623210" cy="1133997"/>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6" name="Conector de Seta Reta 115">
                  <a:extLst>
                    <a:ext uri="{FF2B5EF4-FFF2-40B4-BE49-F238E27FC236}">
                      <a16:creationId xmlns:a16="http://schemas.microsoft.com/office/drawing/2014/main" id="{809AB070-A41A-2D2E-E661-940BC9364412}"/>
                    </a:ext>
                  </a:extLst>
                </p:cNvPr>
                <p:cNvCxnSpPr>
                  <a:cxnSpLocks/>
                  <a:stCxn id="98" idx="6"/>
                </p:cNvCxnSpPr>
                <p:nvPr/>
              </p:nvCxnSpPr>
              <p:spPr>
                <a:xfrm flipV="1">
                  <a:off x="4955449" y="4806772"/>
                  <a:ext cx="257585" cy="11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7" name="CaixaDeTexto 116">
                      <a:extLst>
                        <a:ext uri="{FF2B5EF4-FFF2-40B4-BE49-F238E27FC236}">
                          <a16:creationId xmlns:a16="http://schemas.microsoft.com/office/drawing/2014/main" id="{F1ABFC0F-52CE-9CD6-FAF4-C93C9974F625}"/>
                        </a:ext>
                      </a:extLst>
                    </p:cNvPr>
                    <p:cNvSpPr txBox="1"/>
                    <p:nvPr/>
                  </p:nvSpPr>
                  <p:spPr>
                    <a:xfrm>
                      <a:off x="1165380" y="4253294"/>
                      <a:ext cx="38253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oMath>
                        </m:oMathPara>
                      </a14:m>
                      <a:endParaRPr lang="pt-BR" dirty="0"/>
                    </a:p>
                  </p:txBody>
                </p:sp>
              </mc:Choice>
              <mc:Fallback xmlns="">
                <p:sp>
                  <p:nvSpPr>
                    <p:cNvPr id="28" name="CaixaDeTexto 27">
                      <a:extLst>
                        <a:ext uri="{FF2B5EF4-FFF2-40B4-BE49-F238E27FC236}">
                          <a16:creationId xmlns:a16="http://schemas.microsoft.com/office/drawing/2014/main" id="{700BFFF4-EFA5-FE1A-E698-FE561F64A061}"/>
                        </a:ext>
                      </a:extLst>
                    </p:cNvPr>
                    <p:cNvSpPr txBox="1">
                      <a:spLocks noRot="1" noChangeAspect="1" noMove="1" noResize="1" noEditPoints="1" noAdjustHandles="1" noChangeArrowheads="1" noChangeShapeType="1" noTextEdit="1"/>
                    </p:cNvSpPr>
                    <p:nvPr/>
                  </p:nvSpPr>
                  <p:spPr>
                    <a:xfrm>
                      <a:off x="1165380" y="4253294"/>
                      <a:ext cx="382539" cy="369332"/>
                    </a:xfrm>
                    <a:prstGeom prst="rect">
                      <a:avLst/>
                    </a:prstGeom>
                    <a:blipFill>
                      <a:blip r:embed="rId8"/>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18" name="CaixaDeTexto 117">
                      <a:extLst>
                        <a:ext uri="{FF2B5EF4-FFF2-40B4-BE49-F238E27FC236}">
                          <a16:creationId xmlns:a16="http://schemas.microsoft.com/office/drawing/2014/main" id="{59ED028B-2D4B-7DEC-C096-A29AC4D43580}"/>
                        </a:ext>
                      </a:extLst>
                    </p:cNvPr>
                    <p:cNvSpPr txBox="1"/>
                    <p:nvPr/>
                  </p:nvSpPr>
                  <p:spPr>
                    <a:xfrm>
                      <a:off x="1128276" y="5001341"/>
                      <a:ext cx="37029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oMath>
                        </m:oMathPara>
                      </a14:m>
                      <a:endParaRPr lang="pt-BR" dirty="0"/>
                    </a:p>
                  </p:txBody>
                </p:sp>
              </mc:Choice>
              <mc:Fallback xmlns="">
                <p:sp>
                  <p:nvSpPr>
                    <p:cNvPr id="29" name="CaixaDeTexto 28">
                      <a:extLst>
                        <a:ext uri="{FF2B5EF4-FFF2-40B4-BE49-F238E27FC236}">
                          <a16:creationId xmlns:a16="http://schemas.microsoft.com/office/drawing/2014/main" id="{856CAF11-1146-858A-1735-7C96E93ED0FC}"/>
                        </a:ext>
                      </a:extLst>
                    </p:cNvPr>
                    <p:cNvSpPr txBox="1">
                      <a:spLocks noRot="1" noChangeAspect="1" noMove="1" noResize="1" noEditPoints="1" noAdjustHandles="1" noChangeArrowheads="1" noChangeShapeType="1" noTextEdit="1"/>
                    </p:cNvSpPr>
                    <p:nvPr/>
                  </p:nvSpPr>
                  <p:spPr>
                    <a:xfrm>
                      <a:off x="1128276" y="5001341"/>
                      <a:ext cx="370290" cy="369332"/>
                    </a:xfrm>
                    <a:prstGeom prst="rect">
                      <a:avLst/>
                    </a:prstGeom>
                    <a:blipFill>
                      <a:blip r:embed="rId9"/>
                      <a:stretch>
                        <a:fillRect/>
                      </a:stretch>
                    </a:blipFill>
                  </p:spPr>
                  <p:txBody>
                    <a:bodyPr/>
                    <a:lstStyle/>
                    <a:p>
                      <a:r>
                        <a:rPr lang="pt-BR">
                          <a:noFill/>
                        </a:rPr>
                        <a:t> </a:t>
                      </a:r>
                    </a:p>
                  </p:txBody>
                </p:sp>
              </mc:Fallback>
            </mc:AlternateContent>
            <p:sp>
              <p:nvSpPr>
                <p:cNvPr id="119" name="Elipse 118">
                  <a:extLst>
                    <a:ext uri="{FF2B5EF4-FFF2-40B4-BE49-F238E27FC236}">
                      <a16:creationId xmlns:a16="http://schemas.microsoft.com/office/drawing/2014/main" id="{B85D36D3-9744-CF69-8F5F-E173E22A1DCD}"/>
                    </a:ext>
                  </a:extLst>
                </p:cNvPr>
                <p:cNvSpPr/>
                <p:nvPr/>
              </p:nvSpPr>
              <p:spPr>
                <a:xfrm>
                  <a:off x="2130257" y="6080416"/>
                  <a:ext cx="566057" cy="566057"/>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cxnSp>
              <p:nvCxnSpPr>
                <p:cNvPr id="120" name="Conector de Seta Reta 119">
                  <a:extLst>
                    <a:ext uri="{FF2B5EF4-FFF2-40B4-BE49-F238E27FC236}">
                      <a16:creationId xmlns:a16="http://schemas.microsoft.com/office/drawing/2014/main" id="{CC6C6306-AF13-50BB-447A-0CAE232001E2}"/>
                    </a:ext>
                  </a:extLst>
                </p:cNvPr>
                <p:cNvCxnSpPr>
                  <a:stCxn id="119" idx="6"/>
                  <a:endCxn id="97" idx="2"/>
                </p:cNvCxnSpPr>
                <p:nvPr/>
              </p:nvCxnSpPr>
              <p:spPr>
                <a:xfrm>
                  <a:off x="2696314" y="6363445"/>
                  <a:ext cx="632647" cy="46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1" name="Conector de Seta Reta 120">
                  <a:extLst>
                    <a:ext uri="{FF2B5EF4-FFF2-40B4-BE49-F238E27FC236}">
                      <a16:creationId xmlns:a16="http://schemas.microsoft.com/office/drawing/2014/main" id="{D49D5E20-8559-F8AC-3CC9-BB604C199E16}"/>
                    </a:ext>
                  </a:extLst>
                </p:cNvPr>
                <p:cNvCxnSpPr>
                  <a:stCxn id="119" idx="6"/>
                  <a:endCxn id="96" idx="2"/>
                </p:cNvCxnSpPr>
                <p:nvPr/>
              </p:nvCxnSpPr>
              <p:spPr>
                <a:xfrm flipV="1">
                  <a:off x="2696314" y="5588679"/>
                  <a:ext cx="632647" cy="7747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2" name="Conector de Seta Reta 121">
                  <a:extLst>
                    <a:ext uri="{FF2B5EF4-FFF2-40B4-BE49-F238E27FC236}">
                      <a16:creationId xmlns:a16="http://schemas.microsoft.com/office/drawing/2014/main" id="{0352647A-8E39-4B0F-CE3A-59F2745CB071}"/>
                    </a:ext>
                  </a:extLst>
                </p:cNvPr>
                <p:cNvCxnSpPr>
                  <a:stCxn id="119" idx="6"/>
                  <a:endCxn id="95" idx="2"/>
                </p:cNvCxnSpPr>
                <p:nvPr/>
              </p:nvCxnSpPr>
              <p:spPr>
                <a:xfrm flipV="1">
                  <a:off x="2696314" y="4809262"/>
                  <a:ext cx="632647" cy="15541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3" name="Conector de Seta Reta 122">
                  <a:extLst>
                    <a:ext uri="{FF2B5EF4-FFF2-40B4-BE49-F238E27FC236}">
                      <a16:creationId xmlns:a16="http://schemas.microsoft.com/office/drawing/2014/main" id="{5D138283-1922-29CC-970B-5921008FE754}"/>
                    </a:ext>
                  </a:extLst>
                </p:cNvPr>
                <p:cNvCxnSpPr>
                  <a:stCxn id="119" idx="6"/>
                  <a:endCxn id="94" idx="2"/>
                </p:cNvCxnSpPr>
                <p:nvPr/>
              </p:nvCxnSpPr>
              <p:spPr>
                <a:xfrm flipV="1">
                  <a:off x="2696314" y="4040005"/>
                  <a:ext cx="632648" cy="23234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4" name="CaixaDeTexto 123">
                      <a:extLst>
                        <a:ext uri="{FF2B5EF4-FFF2-40B4-BE49-F238E27FC236}">
                          <a16:creationId xmlns:a16="http://schemas.microsoft.com/office/drawing/2014/main" id="{16F126F3-06DA-D49C-76B7-4D1FB11B4BEC}"/>
                        </a:ext>
                      </a:extLst>
                    </p:cNvPr>
                    <p:cNvSpPr txBox="1"/>
                    <p:nvPr/>
                  </p:nvSpPr>
                  <p:spPr>
                    <a:xfrm>
                      <a:off x="1122151" y="5758590"/>
                      <a:ext cx="38254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𝐾</m:t>
                                </m:r>
                              </m:sub>
                            </m:sSub>
                          </m:oMath>
                        </m:oMathPara>
                      </a14:m>
                      <a:endParaRPr lang="pt-BR" dirty="0"/>
                    </a:p>
                  </p:txBody>
                </p:sp>
              </mc:Choice>
              <mc:Fallback xmlns="">
                <p:sp>
                  <p:nvSpPr>
                    <p:cNvPr id="35" name="CaixaDeTexto 34">
                      <a:extLst>
                        <a:ext uri="{FF2B5EF4-FFF2-40B4-BE49-F238E27FC236}">
                          <a16:creationId xmlns:a16="http://schemas.microsoft.com/office/drawing/2014/main" id="{81030FF5-97E0-FF90-2CD6-B39D9A7EA526}"/>
                        </a:ext>
                      </a:extLst>
                    </p:cNvPr>
                    <p:cNvSpPr txBox="1">
                      <a:spLocks noRot="1" noChangeAspect="1" noMove="1" noResize="1" noEditPoints="1" noAdjustHandles="1" noChangeArrowheads="1" noChangeShapeType="1" noTextEdit="1"/>
                    </p:cNvSpPr>
                    <p:nvPr/>
                  </p:nvSpPr>
                  <p:spPr>
                    <a:xfrm>
                      <a:off x="1122151" y="5758590"/>
                      <a:ext cx="382540" cy="369332"/>
                    </a:xfrm>
                    <a:prstGeom prst="rect">
                      <a:avLst/>
                    </a:prstGeom>
                    <a:blipFill>
                      <a:blip r:embed="rId10"/>
                      <a:stretch>
                        <a:fillRect r="-3175"/>
                      </a:stretch>
                    </a:blipFill>
                  </p:spPr>
                  <p:txBody>
                    <a:bodyPr/>
                    <a:lstStyle/>
                    <a:p>
                      <a:r>
                        <a:rPr lang="pt-BR">
                          <a:noFill/>
                        </a:rPr>
                        <a:t> </a:t>
                      </a:r>
                    </a:p>
                  </p:txBody>
                </p:sp>
              </mc:Fallback>
            </mc:AlternateContent>
            <p:cxnSp>
              <p:nvCxnSpPr>
                <p:cNvPr id="125" name="Conector de Seta Reta 124">
                  <a:extLst>
                    <a:ext uri="{FF2B5EF4-FFF2-40B4-BE49-F238E27FC236}">
                      <a16:creationId xmlns:a16="http://schemas.microsoft.com/office/drawing/2014/main" id="{338E199D-9887-647E-886C-3638B6A1333F}"/>
                    </a:ext>
                  </a:extLst>
                </p:cNvPr>
                <p:cNvCxnSpPr>
                  <a:cxnSpLocks/>
                  <a:stCxn id="118" idx="3"/>
                  <a:endCxn id="99" idx="2"/>
                </p:cNvCxnSpPr>
                <p:nvPr/>
              </p:nvCxnSpPr>
              <p:spPr>
                <a:xfrm flipV="1">
                  <a:off x="1498566" y="4040005"/>
                  <a:ext cx="624623" cy="11460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6" name="Conector de Seta Reta 125">
                  <a:extLst>
                    <a:ext uri="{FF2B5EF4-FFF2-40B4-BE49-F238E27FC236}">
                      <a16:creationId xmlns:a16="http://schemas.microsoft.com/office/drawing/2014/main" id="{824C2B85-84A2-7541-EAC2-B1A67A6B32F0}"/>
                    </a:ext>
                  </a:extLst>
                </p:cNvPr>
                <p:cNvCxnSpPr>
                  <a:cxnSpLocks/>
                  <a:stCxn id="118" idx="3"/>
                  <a:endCxn id="100" idx="2"/>
                </p:cNvCxnSpPr>
                <p:nvPr/>
              </p:nvCxnSpPr>
              <p:spPr>
                <a:xfrm flipV="1">
                  <a:off x="1498566" y="4809259"/>
                  <a:ext cx="629335" cy="3767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7" name="Conector de Seta Reta 126">
                  <a:extLst>
                    <a:ext uri="{FF2B5EF4-FFF2-40B4-BE49-F238E27FC236}">
                      <a16:creationId xmlns:a16="http://schemas.microsoft.com/office/drawing/2014/main" id="{6FA2AF73-E61C-36AC-5A25-17B7A45C2CF0}"/>
                    </a:ext>
                  </a:extLst>
                </p:cNvPr>
                <p:cNvCxnSpPr>
                  <a:stCxn id="124" idx="3"/>
                  <a:endCxn id="101" idx="2"/>
                </p:cNvCxnSpPr>
                <p:nvPr/>
              </p:nvCxnSpPr>
              <p:spPr>
                <a:xfrm flipV="1">
                  <a:off x="1504691" y="5586353"/>
                  <a:ext cx="618498" cy="3569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8" name="Conector de Seta Reta 127">
                  <a:extLst>
                    <a:ext uri="{FF2B5EF4-FFF2-40B4-BE49-F238E27FC236}">
                      <a16:creationId xmlns:a16="http://schemas.microsoft.com/office/drawing/2014/main" id="{151DF1D6-D82D-91F3-7F25-0D60989263CE}"/>
                    </a:ext>
                  </a:extLst>
                </p:cNvPr>
                <p:cNvCxnSpPr>
                  <a:cxnSpLocks/>
                  <a:stCxn id="124" idx="3"/>
                  <a:endCxn id="99" idx="2"/>
                </p:cNvCxnSpPr>
                <p:nvPr/>
              </p:nvCxnSpPr>
              <p:spPr>
                <a:xfrm flipV="1">
                  <a:off x="1504691" y="4040005"/>
                  <a:ext cx="618498" cy="19032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9" name="Conector de Seta Reta 128">
                  <a:extLst>
                    <a:ext uri="{FF2B5EF4-FFF2-40B4-BE49-F238E27FC236}">
                      <a16:creationId xmlns:a16="http://schemas.microsoft.com/office/drawing/2014/main" id="{CAF7A56F-90C1-2887-6E2D-AC1E5152F9C3}"/>
                    </a:ext>
                  </a:extLst>
                </p:cNvPr>
                <p:cNvCxnSpPr>
                  <a:cxnSpLocks/>
                  <a:stCxn id="118" idx="3"/>
                  <a:endCxn id="101" idx="2"/>
                </p:cNvCxnSpPr>
                <p:nvPr/>
              </p:nvCxnSpPr>
              <p:spPr>
                <a:xfrm>
                  <a:off x="1498566" y="5186007"/>
                  <a:ext cx="624623" cy="4003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0" name="Conector de Seta Reta 129">
                  <a:extLst>
                    <a:ext uri="{FF2B5EF4-FFF2-40B4-BE49-F238E27FC236}">
                      <a16:creationId xmlns:a16="http://schemas.microsoft.com/office/drawing/2014/main" id="{E0FE54DB-39C2-04C9-84D7-53E5D9DB263D}"/>
                    </a:ext>
                  </a:extLst>
                </p:cNvPr>
                <p:cNvCxnSpPr>
                  <a:cxnSpLocks/>
                  <a:stCxn id="118" idx="3"/>
                  <a:endCxn id="119" idx="2"/>
                </p:cNvCxnSpPr>
                <p:nvPr/>
              </p:nvCxnSpPr>
              <p:spPr>
                <a:xfrm>
                  <a:off x="1498566" y="5186007"/>
                  <a:ext cx="631691" cy="11774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1" name="Conector de Seta Reta 130">
                  <a:extLst>
                    <a:ext uri="{FF2B5EF4-FFF2-40B4-BE49-F238E27FC236}">
                      <a16:creationId xmlns:a16="http://schemas.microsoft.com/office/drawing/2014/main" id="{B9C7F53B-3E43-4BFE-0F40-EE2340845915}"/>
                    </a:ext>
                  </a:extLst>
                </p:cNvPr>
                <p:cNvCxnSpPr>
                  <a:stCxn id="117" idx="3"/>
                  <a:endCxn id="100" idx="2"/>
                </p:cNvCxnSpPr>
                <p:nvPr/>
              </p:nvCxnSpPr>
              <p:spPr>
                <a:xfrm>
                  <a:off x="1547919" y="4437960"/>
                  <a:ext cx="579982" cy="3712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2" name="Conector de Seta Reta 131">
                  <a:extLst>
                    <a:ext uri="{FF2B5EF4-FFF2-40B4-BE49-F238E27FC236}">
                      <a16:creationId xmlns:a16="http://schemas.microsoft.com/office/drawing/2014/main" id="{6F4ADE3F-C491-82DD-C198-3C4C38563E60}"/>
                    </a:ext>
                  </a:extLst>
                </p:cNvPr>
                <p:cNvCxnSpPr>
                  <a:stCxn id="117" idx="3"/>
                  <a:endCxn id="101" idx="2"/>
                </p:cNvCxnSpPr>
                <p:nvPr/>
              </p:nvCxnSpPr>
              <p:spPr>
                <a:xfrm>
                  <a:off x="1547919" y="4437960"/>
                  <a:ext cx="575270" cy="11483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3" name="Conector de Seta Reta 132">
                  <a:extLst>
                    <a:ext uri="{FF2B5EF4-FFF2-40B4-BE49-F238E27FC236}">
                      <a16:creationId xmlns:a16="http://schemas.microsoft.com/office/drawing/2014/main" id="{9134F64B-C29D-A4DD-09D6-DE9ADA87076B}"/>
                    </a:ext>
                  </a:extLst>
                </p:cNvPr>
                <p:cNvCxnSpPr>
                  <a:stCxn id="117" idx="3"/>
                  <a:endCxn id="119" idx="2"/>
                </p:cNvCxnSpPr>
                <p:nvPr/>
              </p:nvCxnSpPr>
              <p:spPr>
                <a:xfrm>
                  <a:off x="1547919" y="4437960"/>
                  <a:ext cx="582338" cy="19254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4" name="Conector de Seta Reta 133">
                  <a:extLst>
                    <a:ext uri="{FF2B5EF4-FFF2-40B4-BE49-F238E27FC236}">
                      <a16:creationId xmlns:a16="http://schemas.microsoft.com/office/drawing/2014/main" id="{6883483C-B11C-43B5-ADB4-9DA705143F2C}"/>
                    </a:ext>
                  </a:extLst>
                </p:cNvPr>
                <p:cNvCxnSpPr>
                  <a:stCxn id="124" idx="3"/>
                  <a:endCxn id="119" idx="2"/>
                </p:cNvCxnSpPr>
                <p:nvPr/>
              </p:nvCxnSpPr>
              <p:spPr>
                <a:xfrm>
                  <a:off x="1504691" y="5943256"/>
                  <a:ext cx="625566" cy="4201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5" name="Conector de Seta Reta 134">
                  <a:extLst>
                    <a:ext uri="{FF2B5EF4-FFF2-40B4-BE49-F238E27FC236}">
                      <a16:creationId xmlns:a16="http://schemas.microsoft.com/office/drawing/2014/main" id="{50B9EFCF-5131-8EF6-45A9-F1F0D418E932}"/>
                    </a:ext>
                  </a:extLst>
                </p:cNvPr>
                <p:cNvCxnSpPr>
                  <a:cxnSpLocks/>
                  <a:stCxn id="94" idx="6"/>
                  <a:endCxn id="98" idx="2"/>
                </p:cNvCxnSpPr>
                <p:nvPr/>
              </p:nvCxnSpPr>
              <p:spPr>
                <a:xfrm>
                  <a:off x="3895019" y="4040005"/>
                  <a:ext cx="494373" cy="7679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6" name="Conector de Seta Reta 135">
                  <a:extLst>
                    <a:ext uri="{FF2B5EF4-FFF2-40B4-BE49-F238E27FC236}">
                      <a16:creationId xmlns:a16="http://schemas.microsoft.com/office/drawing/2014/main" id="{8333EB13-0AC5-E864-71A3-759F060C328F}"/>
                    </a:ext>
                  </a:extLst>
                </p:cNvPr>
                <p:cNvCxnSpPr>
                  <a:stCxn id="95" idx="6"/>
                  <a:endCxn id="98" idx="2"/>
                </p:cNvCxnSpPr>
                <p:nvPr/>
              </p:nvCxnSpPr>
              <p:spPr>
                <a:xfrm flipV="1">
                  <a:off x="3895018" y="4807934"/>
                  <a:ext cx="494374" cy="13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7" name="Conector de Seta Reta 136">
                  <a:extLst>
                    <a:ext uri="{FF2B5EF4-FFF2-40B4-BE49-F238E27FC236}">
                      <a16:creationId xmlns:a16="http://schemas.microsoft.com/office/drawing/2014/main" id="{CD125AAE-C12C-B705-2801-EEAE5F0128CE}"/>
                    </a:ext>
                  </a:extLst>
                </p:cNvPr>
                <p:cNvCxnSpPr>
                  <a:stCxn id="96" idx="6"/>
                  <a:endCxn id="98" idx="2"/>
                </p:cNvCxnSpPr>
                <p:nvPr/>
              </p:nvCxnSpPr>
              <p:spPr>
                <a:xfrm flipV="1">
                  <a:off x="3895018" y="4807934"/>
                  <a:ext cx="494374" cy="7807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8" name="Conector de Seta Reta 137">
                  <a:extLst>
                    <a:ext uri="{FF2B5EF4-FFF2-40B4-BE49-F238E27FC236}">
                      <a16:creationId xmlns:a16="http://schemas.microsoft.com/office/drawing/2014/main" id="{8544892A-ABFD-64B3-A106-E7210236A0E7}"/>
                    </a:ext>
                  </a:extLst>
                </p:cNvPr>
                <p:cNvCxnSpPr>
                  <a:stCxn id="97" idx="6"/>
                  <a:endCxn id="98" idx="2"/>
                </p:cNvCxnSpPr>
                <p:nvPr/>
              </p:nvCxnSpPr>
              <p:spPr>
                <a:xfrm flipV="1">
                  <a:off x="3895018" y="4807934"/>
                  <a:ext cx="494374" cy="15601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9" name="CaixaDeTexto 138">
                      <a:extLst>
                        <a:ext uri="{FF2B5EF4-FFF2-40B4-BE49-F238E27FC236}">
                          <a16:creationId xmlns:a16="http://schemas.microsoft.com/office/drawing/2014/main" id="{007E38AD-D185-B191-7B9A-B78B3CC79564}"/>
                        </a:ext>
                      </a:extLst>
                    </p:cNvPr>
                    <p:cNvSpPr txBox="1"/>
                    <p:nvPr/>
                  </p:nvSpPr>
                  <p:spPr>
                    <a:xfrm>
                      <a:off x="5135328" y="4613494"/>
                      <a:ext cx="909231" cy="369332"/>
                    </a:xfrm>
                    <a:prstGeom prst="rect">
                      <a:avLst/>
                    </a:prstGeom>
                    <a:noFill/>
                  </p:spPr>
                  <p:txBody>
                    <a:bodyPr wrap="square" rtlCol="0">
                      <a:spAutoFit/>
                    </a:bodyPr>
                    <a:lstStyle/>
                    <a:p>
                      <a14:m>
                        <m:oMath xmlns:m="http://schemas.openxmlformats.org/officeDocument/2006/math">
                          <m:sSub>
                            <m:sSubPr>
                              <m:ctrlPr>
                                <a:rPr lang="pt-BR" b="1" i="1" smtClean="0">
                                  <a:solidFill>
                                    <a:srgbClr val="FF0000"/>
                                  </a:solidFill>
                                  <a:latin typeface="Cambria Math" panose="02040503050406030204" pitchFamily="18" charset="0"/>
                                </a:rPr>
                              </m:ctrlPr>
                            </m:sSubPr>
                            <m:e>
                              <m:acc>
                                <m:accPr>
                                  <m:chr m:val="̂"/>
                                  <m:ctrlPr>
                                    <a:rPr lang="pt-BR" b="1" i="1" smtClean="0">
                                      <a:solidFill>
                                        <a:srgbClr val="FF0000"/>
                                      </a:solidFill>
                                      <a:latin typeface="Cambria Math" panose="02040503050406030204" pitchFamily="18" charset="0"/>
                                    </a:rPr>
                                  </m:ctrlPr>
                                </m:accPr>
                                <m:e>
                                  <m:r>
                                    <a:rPr lang="pt-BR" b="1" i="1" smtClean="0">
                                      <a:solidFill>
                                        <a:srgbClr val="FF0000"/>
                                      </a:solidFill>
                                      <a:latin typeface="Cambria Math" panose="02040503050406030204" pitchFamily="18" charset="0"/>
                                    </a:rPr>
                                    <m:t>𝒚</m:t>
                                  </m:r>
                                </m:e>
                              </m:acc>
                            </m:e>
                            <m:sub>
                              <m:r>
                                <a:rPr lang="pt-BR" b="1" i="1" smtClean="0">
                                  <a:solidFill>
                                    <a:srgbClr val="FF0000"/>
                                  </a:solidFill>
                                  <a:latin typeface="Cambria Math" panose="02040503050406030204" pitchFamily="18" charset="0"/>
                                </a:rPr>
                                <m:t>𝟏</m:t>
                              </m:r>
                            </m:sub>
                          </m:sSub>
                          <m:r>
                            <a:rPr lang="pt-BR" b="1" i="1" smtClean="0">
                              <a:solidFill>
                                <a:srgbClr val="FF0000"/>
                              </a:solidFill>
                              <a:latin typeface="Cambria Math" panose="02040503050406030204" pitchFamily="18" charset="0"/>
                            </a:rPr>
                            <m:t>= </m:t>
                          </m:r>
                        </m:oMath>
                      </a14:m>
                      <a:r>
                        <a:rPr lang="pt-BR" b="1" dirty="0">
                          <a:solidFill>
                            <a:srgbClr val="FF0000"/>
                          </a:solidFill>
                        </a:rPr>
                        <a:t>0</a:t>
                      </a:r>
                    </a:p>
                  </p:txBody>
                </p:sp>
              </mc:Choice>
              <mc:Fallback xmlns="">
                <p:sp>
                  <p:nvSpPr>
                    <p:cNvPr id="139" name="CaixaDeTexto 138">
                      <a:extLst>
                        <a:ext uri="{FF2B5EF4-FFF2-40B4-BE49-F238E27FC236}">
                          <a16:creationId xmlns:a16="http://schemas.microsoft.com/office/drawing/2014/main" id="{007E38AD-D185-B191-7B9A-B78B3CC79564}"/>
                        </a:ext>
                      </a:extLst>
                    </p:cNvPr>
                    <p:cNvSpPr txBox="1">
                      <a:spLocks noRot="1" noChangeAspect="1" noMove="1" noResize="1" noEditPoints="1" noAdjustHandles="1" noChangeArrowheads="1" noChangeShapeType="1" noTextEdit="1"/>
                    </p:cNvSpPr>
                    <p:nvPr/>
                  </p:nvSpPr>
                  <p:spPr>
                    <a:xfrm>
                      <a:off x="5135328" y="4613494"/>
                      <a:ext cx="909231" cy="369332"/>
                    </a:xfrm>
                    <a:prstGeom prst="rect">
                      <a:avLst/>
                    </a:prstGeom>
                    <a:blipFill>
                      <a:blip r:embed="rId15"/>
                      <a:stretch>
                        <a:fillRect t="-10000" b="-2666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40" name="CaixaDeTexto 139">
                      <a:extLst>
                        <a:ext uri="{FF2B5EF4-FFF2-40B4-BE49-F238E27FC236}">
                          <a16:creationId xmlns:a16="http://schemas.microsoft.com/office/drawing/2014/main" id="{89B2F9AF-9352-D2C0-7CCE-C0CE7723666E}"/>
                        </a:ext>
                      </a:extLst>
                    </p:cNvPr>
                    <p:cNvSpPr txBox="1"/>
                    <p:nvPr/>
                  </p:nvSpPr>
                  <p:spPr>
                    <a:xfrm flipH="1">
                      <a:off x="983980" y="5467885"/>
                      <a:ext cx="65365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ea typeface="Cambria Math" panose="02040503050406030204" pitchFamily="18" charset="0"/>
                              </a:rPr>
                              <m:t>⋮</m:t>
                            </m:r>
                          </m:oMath>
                        </m:oMathPara>
                      </a14:m>
                      <a:endParaRPr lang="pt-BR" dirty="0"/>
                    </a:p>
                  </p:txBody>
                </p:sp>
              </mc:Choice>
              <mc:Fallback xmlns="">
                <p:sp>
                  <p:nvSpPr>
                    <p:cNvPr id="55" name="CaixaDeTexto 54">
                      <a:extLst>
                        <a:ext uri="{FF2B5EF4-FFF2-40B4-BE49-F238E27FC236}">
                          <a16:creationId xmlns:a16="http://schemas.microsoft.com/office/drawing/2014/main" id="{0F417A13-A7EE-2E2F-4483-6FE0F362267E}"/>
                        </a:ext>
                      </a:extLst>
                    </p:cNvPr>
                    <p:cNvSpPr txBox="1">
                      <a:spLocks noRot="1" noChangeAspect="1" noMove="1" noResize="1" noEditPoints="1" noAdjustHandles="1" noChangeArrowheads="1" noChangeShapeType="1" noTextEdit="1"/>
                    </p:cNvSpPr>
                    <p:nvPr/>
                  </p:nvSpPr>
                  <p:spPr>
                    <a:xfrm flipH="1">
                      <a:off x="983980" y="5467885"/>
                      <a:ext cx="653654" cy="276999"/>
                    </a:xfrm>
                    <a:prstGeom prst="rect">
                      <a:avLst/>
                    </a:prstGeom>
                    <a:blipFill>
                      <a:blip r:embed="rId12"/>
                      <a:stretch>
                        <a:fillRect b="-4348"/>
                      </a:stretch>
                    </a:blipFill>
                  </p:spPr>
                  <p:txBody>
                    <a:bodyPr/>
                    <a:lstStyle/>
                    <a:p>
                      <a:r>
                        <a:rPr lang="pt-BR">
                          <a:noFill/>
                        </a:rPr>
                        <a:t> </a:t>
                      </a:r>
                    </a:p>
                  </p:txBody>
                </p:sp>
              </mc:Fallback>
            </mc:AlternateContent>
            <p:cxnSp>
              <p:nvCxnSpPr>
                <p:cNvPr id="141" name="Conector de Seta Reta 140">
                  <a:extLst>
                    <a:ext uri="{FF2B5EF4-FFF2-40B4-BE49-F238E27FC236}">
                      <a16:creationId xmlns:a16="http://schemas.microsoft.com/office/drawing/2014/main" id="{83396509-0AAA-10A8-5FB8-7F2C231C5E3D}"/>
                    </a:ext>
                  </a:extLst>
                </p:cNvPr>
                <p:cNvCxnSpPr>
                  <a:cxnSpLocks/>
                  <a:endCxn id="94" idx="0"/>
                </p:cNvCxnSpPr>
                <p:nvPr/>
              </p:nvCxnSpPr>
              <p:spPr>
                <a:xfrm>
                  <a:off x="3611991" y="3614532"/>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2" name="Conector de Seta Reta 141">
                  <a:extLst>
                    <a:ext uri="{FF2B5EF4-FFF2-40B4-BE49-F238E27FC236}">
                      <a16:creationId xmlns:a16="http://schemas.microsoft.com/office/drawing/2014/main" id="{A9172E69-D820-DDE6-C23A-65272FB5D064}"/>
                    </a:ext>
                  </a:extLst>
                </p:cNvPr>
                <p:cNvCxnSpPr>
                  <a:cxnSpLocks/>
                </p:cNvCxnSpPr>
                <p:nvPr/>
              </p:nvCxnSpPr>
              <p:spPr>
                <a:xfrm>
                  <a:off x="3611991" y="4383786"/>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3" name="Conector de Seta Reta 142">
                  <a:extLst>
                    <a:ext uri="{FF2B5EF4-FFF2-40B4-BE49-F238E27FC236}">
                      <a16:creationId xmlns:a16="http://schemas.microsoft.com/office/drawing/2014/main" id="{9C84D903-98FF-9A42-ADA4-B8CE00AB4E8E}"/>
                    </a:ext>
                  </a:extLst>
                </p:cNvPr>
                <p:cNvCxnSpPr>
                  <a:cxnSpLocks/>
                </p:cNvCxnSpPr>
                <p:nvPr/>
              </p:nvCxnSpPr>
              <p:spPr>
                <a:xfrm>
                  <a:off x="3611991" y="5160880"/>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4" name="Conector de Seta Reta 143">
                  <a:extLst>
                    <a:ext uri="{FF2B5EF4-FFF2-40B4-BE49-F238E27FC236}">
                      <a16:creationId xmlns:a16="http://schemas.microsoft.com/office/drawing/2014/main" id="{1FC19838-AA1F-3D5C-3F03-51A897DA793E}"/>
                    </a:ext>
                  </a:extLst>
                </p:cNvPr>
                <p:cNvCxnSpPr>
                  <a:cxnSpLocks/>
                </p:cNvCxnSpPr>
                <p:nvPr/>
              </p:nvCxnSpPr>
              <p:spPr>
                <a:xfrm>
                  <a:off x="3611991" y="5937972"/>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5" name="Conector de Seta Reta 144">
                  <a:extLst>
                    <a:ext uri="{FF2B5EF4-FFF2-40B4-BE49-F238E27FC236}">
                      <a16:creationId xmlns:a16="http://schemas.microsoft.com/office/drawing/2014/main" id="{0B66F6A6-B457-826C-179F-DB3DA944583A}"/>
                    </a:ext>
                  </a:extLst>
                </p:cNvPr>
                <p:cNvCxnSpPr>
                  <a:cxnSpLocks/>
                </p:cNvCxnSpPr>
                <p:nvPr/>
              </p:nvCxnSpPr>
              <p:spPr>
                <a:xfrm>
                  <a:off x="2402316" y="3614532"/>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6" name="Conector de Seta Reta 145">
                  <a:extLst>
                    <a:ext uri="{FF2B5EF4-FFF2-40B4-BE49-F238E27FC236}">
                      <a16:creationId xmlns:a16="http://schemas.microsoft.com/office/drawing/2014/main" id="{75353E87-C113-B204-0255-6295A64C6A47}"/>
                    </a:ext>
                  </a:extLst>
                </p:cNvPr>
                <p:cNvCxnSpPr>
                  <a:cxnSpLocks/>
                </p:cNvCxnSpPr>
                <p:nvPr/>
              </p:nvCxnSpPr>
              <p:spPr>
                <a:xfrm>
                  <a:off x="2408666" y="4375037"/>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7" name="Conector de Seta Reta 146">
                  <a:extLst>
                    <a:ext uri="{FF2B5EF4-FFF2-40B4-BE49-F238E27FC236}">
                      <a16:creationId xmlns:a16="http://schemas.microsoft.com/office/drawing/2014/main" id="{6FEB4AE7-BB3A-856E-2828-F771D61FBCC5}"/>
                    </a:ext>
                  </a:extLst>
                </p:cNvPr>
                <p:cNvCxnSpPr>
                  <a:cxnSpLocks/>
                </p:cNvCxnSpPr>
                <p:nvPr/>
              </p:nvCxnSpPr>
              <p:spPr>
                <a:xfrm>
                  <a:off x="2402316" y="5160880"/>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8" name="Conector de Seta Reta 147">
                  <a:extLst>
                    <a:ext uri="{FF2B5EF4-FFF2-40B4-BE49-F238E27FC236}">
                      <a16:creationId xmlns:a16="http://schemas.microsoft.com/office/drawing/2014/main" id="{D3A8A9F2-26B8-D3E4-573A-75B7E58811D3}"/>
                    </a:ext>
                  </a:extLst>
                </p:cNvPr>
                <p:cNvCxnSpPr>
                  <a:cxnSpLocks/>
                </p:cNvCxnSpPr>
                <p:nvPr/>
              </p:nvCxnSpPr>
              <p:spPr>
                <a:xfrm>
                  <a:off x="2402316" y="5935320"/>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9" name="Conector de Seta Reta 148">
                  <a:extLst>
                    <a:ext uri="{FF2B5EF4-FFF2-40B4-BE49-F238E27FC236}">
                      <a16:creationId xmlns:a16="http://schemas.microsoft.com/office/drawing/2014/main" id="{E2563EC1-8765-C80B-6045-9B10CCD345BC}"/>
                    </a:ext>
                  </a:extLst>
                </p:cNvPr>
                <p:cNvCxnSpPr>
                  <a:cxnSpLocks/>
                </p:cNvCxnSpPr>
                <p:nvPr/>
              </p:nvCxnSpPr>
              <p:spPr>
                <a:xfrm>
                  <a:off x="4680061" y="4383786"/>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0" name="Elipse 149">
                  <a:extLst>
                    <a:ext uri="{FF2B5EF4-FFF2-40B4-BE49-F238E27FC236}">
                      <a16:creationId xmlns:a16="http://schemas.microsoft.com/office/drawing/2014/main" id="{48EC2D16-C9CE-326B-DDE6-91C054A25D81}"/>
                    </a:ext>
                  </a:extLst>
                </p:cNvPr>
                <p:cNvSpPr/>
                <p:nvPr/>
              </p:nvSpPr>
              <p:spPr>
                <a:xfrm>
                  <a:off x="4389389" y="5303324"/>
                  <a:ext cx="566057" cy="566057"/>
                </a:xfrm>
                <a:prstGeom prst="ellipse">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cxnSp>
              <p:nvCxnSpPr>
                <p:cNvPr id="151" name="Conector de Seta Reta 150">
                  <a:extLst>
                    <a:ext uri="{FF2B5EF4-FFF2-40B4-BE49-F238E27FC236}">
                      <a16:creationId xmlns:a16="http://schemas.microsoft.com/office/drawing/2014/main" id="{C7D58439-02F9-D43A-842F-2E55A0483C3F}"/>
                    </a:ext>
                  </a:extLst>
                </p:cNvPr>
                <p:cNvCxnSpPr>
                  <a:cxnSpLocks/>
                </p:cNvCxnSpPr>
                <p:nvPr/>
              </p:nvCxnSpPr>
              <p:spPr>
                <a:xfrm>
                  <a:off x="4672417" y="5160880"/>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2" name="Conector de Seta Reta 151">
                  <a:extLst>
                    <a:ext uri="{FF2B5EF4-FFF2-40B4-BE49-F238E27FC236}">
                      <a16:creationId xmlns:a16="http://schemas.microsoft.com/office/drawing/2014/main" id="{D8B092DC-DB36-4C3B-BA29-E7C72349AF6D}"/>
                    </a:ext>
                  </a:extLst>
                </p:cNvPr>
                <p:cNvCxnSpPr>
                  <a:stCxn id="94" idx="6"/>
                  <a:endCxn id="150" idx="2"/>
                </p:cNvCxnSpPr>
                <p:nvPr/>
              </p:nvCxnSpPr>
              <p:spPr>
                <a:xfrm>
                  <a:off x="3895019" y="4040005"/>
                  <a:ext cx="494370" cy="15463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3" name="Conector de Seta Reta 152">
                  <a:extLst>
                    <a:ext uri="{FF2B5EF4-FFF2-40B4-BE49-F238E27FC236}">
                      <a16:creationId xmlns:a16="http://schemas.microsoft.com/office/drawing/2014/main" id="{AB9FD46F-BEA7-B031-28D3-3E4823B4FF2C}"/>
                    </a:ext>
                  </a:extLst>
                </p:cNvPr>
                <p:cNvCxnSpPr>
                  <a:stCxn id="95" idx="6"/>
                  <a:endCxn id="150" idx="2"/>
                </p:cNvCxnSpPr>
                <p:nvPr/>
              </p:nvCxnSpPr>
              <p:spPr>
                <a:xfrm>
                  <a:off x="3895018" y="4809262"/>
                  <a:ext cx="494371" cy="7770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4" name="Conector de Seta Reta 153">
                  <a:extLst>
                    <a:ext uri="{FF2B5EF4-FFF2-40B4-BE49-F238E27FC236}">
                      <a16:creationId xmlns:a16="http://schemas.microsoft.com/office/drawing/2014/main" id="{AF81F2E0-123E-0CEE-0C03-FE00BED6E35C}"/>
                    </a:ext>
                  </a:extLst>
                </p:cNvPr>
                <p:cNvCxnSpPr>
                  <a:stCxn id="96" idx="6"/>
                  <a:endCxn id="150" idx="2"/>
                </p:cNvCxnSpPr>
                <p:nvPr/>
              </p:nvCxnSpPr>
              <p:spPr>
                <a:xfrm flipV="1">
                  <a:off x="3895018" y="5586353"/>
                  <a:ext cx="494371" cy="23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5" name="Conector de Seta Reta 154">
                  <a:extLst>
                    <a:ext uri="{FF2B5EF4-FFF2-40B4-BE49-F238E27FC236}">
                      <a16:creationId xmlns:a16="http://schemas.microsoft.com/office/drawing/2014/main" id="{36BEDD43-C29F-D01B-3644-3908B3CC9E08}"/>
                    </a:ext>
                  </a:extLst>
                </p:cNvPr>
                <p:cNvCxnSpPr>
                  <a:stCxn id="97" idx="6"/>
                  <a:endCxn id="150" idx="2"/>
                </p:cNvCxnSpPr>
                <p:nvPr/>
              </p:nvCxnSpPr>
              <p:spPr>
                <a:xfrm flipV="1">
                  <a:off x="3895018" y="5586353"/>
                  <a:ext cx="494371" cy="781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6" name="Conector de Seta Reta 155">
                  <a:extLst>
                    <a:ext uri="{FF2B5EF4-FFF2-40B4-BE49-F238E27FC236}">
                      <a16:creationId xmlns:a16="http://schemas.microsoft.com/office/drawing/2014/main" id="{A7E24E5A-9D2A-6AE5-BC69-36E8769063A6}"/>
                    </a:ext>
                  </a:extLst>
                </p:cNvPr>
                <p:cNvCxnSpPr>
                  <a:cxnSpLocks/>
                </p:cNvCxnSpPr>
                <p:nvPr/>
              </p:nvCxnSpPr>
              <p:spPr>
                <a:xfrm flipV="1">
                  <a:off x="4955449" y="5581057"/>
                  <a:ext cx="257585" cy="11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7" name="CaixaDeTexto 156">
                      <a:extLst>
                        <a:ext uri="{FF2B5EF4-FFF2-40B4-BE49-F238E27FC236}">
                          <a16:creationId xmlns:a16="http://schemas.microsoft.com/office/drawing/2014/main" id="{99AD3D64-D703-9EFC-4FB8-CBF5B84EFF8A}"/>
                        </a:ext>
                      </a:extLst>
                    </p:cNvPr>
                    <p:cNvSpPr txBox="1"/>
                    <p:nvPr/>
                  </p:nvSpPr>
                  <p:spPr>
                    <a:xfrm>
                      <a:off x="5145409" y="5375552"/>
                      <a:ext cx="89915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b="1" i="1" smtClean="0">
                                    <a:solidFill>
                                      <a:srgbClr val="00B050"/>
                                    </a:solidFill>
                                    <a:latin typeface="Cambria Math" panose="02040503050406030204" pitchFamily="18" charset="0"/>
                                  </a:rPr>
                                </m:ctrlPr>
                              </m:sSubPr>
                              <m:e>
                                <m:acc>
                                  <m:accPr>
                                    <m:chr m:val="̂"/>
                                    <m:ctrlPr>
                                      <a:rPr lang="pt-BR" b="1" i="1" smtClean="0">
                                        <a:solidFill>
                                          <a:srgbClr val="00B050"/>
                                        </a:solidFill>
                                        <a:latin typeface="Cambria Math" panose="02040503050406030204" pitchFamily="18" charset="0"/>
                                      </a:rPr>
                                    </m:ctrlPr>
                                  </m:accPr>
                                  <m:e>
                                    <m:r>
                                      <a:rPr lang="pt-BR" b="1" i="1" smtClean="0">
                                        <a:solidFill>
                                          <a:srgbClr val="00B050"/>
                                        </a:solidFill>
                                        <a:latin typeface="Cambria Math" panose="02040503050406030204" pitchFamily="18" charset="0"/>
                                      </a:rPr>
                                      <m:t>𝒚</m:t>
                                    </m:r>
                                  </m:e>
                                </m:acc>
                              </m:e>
                              <m:sub>
                                <m:r>
                                  <a:rPr lang="pt-BR" b="1" i="1" smtClean="0">
                                    <a:solidFill>
                                      <a:srgbClr val="00B050"/>
                                    </a:solidFill>
                                    <a:latin typeface="Cambria Math" panose="02040503050406030204" pitchFamily="18" charset="0"/>
                                  </a:rPr>
                                  <m:t>𝟐</m:t>
                                </m:r>
                              </m:sub>
                            </m:sSub>
                            <m:r>
                              <a:rPr lang="pt-BR" b="1" i="1" smtClean="0">
                                <a:solidFill>
                                  <a:srgbClr val="00B050"/>
                                </a:solidFill>
                                <a:latin typeface="Cambria Math" panose="02040503050406030204" pitchFamily="18" charset="0"/>
                              </a:rPr>
                              <m:t>=</m:t>
                            </m:r>
                            <m:r>
                              <a:rPr lang="pt-BR" b="1" i="1" smtClean="0">
                                <a:solidFill>
                                  <a:srgbClr val="00B050"/>
                                </a:solidFill>
                                <a:latin typeface="Cambria Math" panose="02040503050406030204" pitchFamily="18" charset="0"/>
                              </a:rPr>
                              <m:t>𝟏</m:t>
                            </m:r>
                          </m:oMath>
                        </m:oMathPara>
                      </a14:m>
                      <a:endParaRPr lang="pt-BR" b="1" dirty="0">
                        <a:solidFill>
                          <a:srgbClr val="00B050"/>
                        </a:solidFill>
                      </a:endParaRPr>
                    </a:p>
                  </p:txBody>
                </p:sp>
              </mc:Choice>
              <mc:Fallback xmlns="">
                <p:sp>
                  <p:nvSpPr>
                    <p:cNvPr id="157" name="CaixaDeTexto 156">
                      <a:extLst>
                        <a:ext uri="{FF2B5EF4-FFF2-40B4-BE49-F238E27FC236}">
                          <a16:creationId xmlns:a16="http://schemas.microsoft.com/office/drawing/2014/main" id="{99AD3D64-D703-9EFC-4FB8-CBF5B84EFF8A}"/>
                        </a:ext>
                      </a:extLst>
                    </p:cNvPr>
                    <p:cNvSpPr txBox="1">
                      <a:spLocks noRot="1" noChangeAspect="1" noMove="1" noResize="1" noEditPoints="1" noAdjustHandles="1" noChangeArrowheads="1" noChangeShapeType="1" noTextEdit="1"/>
                    </p:cNvSpPr>
                    <p:nvPr/>
                  </p:nvSpPr>
                  <p:spPr>
                    <a:xfrm>
                      <a:off x="5145409" y="5375552"/>
                      <a:ext cx="899150" cy="369332"/>
                    </a:xfrm>
                    <a:prstGeom prst="rect">
                      <a:avLst/>
                    </a:prstGeom>
                    <a:blipFill>
                      <a:blip r:embed="rId16"/>
                      <a:stretch>
                        <a:fillRect t="-6667" b="-6667"/>
                      </a:stretch>
                    </a:blipFill>
                  </p:spPr>
                  <p:txBody>
                    <a:bodyPr/>
                    <a:lstStyle/>
                    <a:p>
                      <a:r>
                        <a:rPr lang="pt-BR">
                          <a:noFill/>
                        </a:rPr>
                        <a:t> </a:t>
                      </a:r>
                    </a:p>
                  </p:txBody>
                </p:sp>
              </mc:Fallback>
            </mc:AlternateContent>
          </p:grpSp>
          <p:sp>
            <p:nvSpPr>
              <p:cNvPr id="90" name="CaixaDeTexto 89">
                <a:extLst>
                  <a:ext uri="{FF2B5EF4-FFF2-40B4-BE49-F238E27FC236}">
                    <a16:creationId xmlns:a16="http://schemas.microsoft.com/office/drawing/2014/main" id="{19FF13EC-608F-DD30-57AF-DAA6E0D75F23}"/>
                  </a:ext>
                </a:extLst>
              </p:cNvPr>
              <p:cNvSpPr txBox="1"/>
              <p:nvPr/>
            </p:nvSpPr>
            <p:spPr>
              <a:xfrm>
                <a:off x="10025425" y="2587247"/>
                <a:ext cx="635559" cy="369332"/>
              </a:xfrm>
              <a:prstGeom prst="rect">
                <a:avLst/>
              </a:prstGeom>
              <a:noFill/>
            </p:spPr>
            <p:txBody>
              <a:bodyPr wrap="none" rtlCol="0">
                <a:spAutoFit/>
              </a:bodyPr>
              <a:lstStyle/>
              <a:p>
                <a:r>
                  <a:rPr lang="pt-BR" dirty="0"/>
                  <a:t>Gato</a:t>
                </a:r>
              </a:p>
            </p:txBody>
          </p:sp>
          <p:sp>
            <p:nvSpPr>
              <p:cNvPr id="91" name="CaixaDeTexto 90">
                <a:extLst>
                  <a:ext uri="{FF2B5EF4-FFF2-40B4-BE49-F238E27FC236}">
                    <a16:creationId xmlns:a16="http://schemas.microsoft.com/office/drawing/2014/main" id="{09F15AEF-F58F-AA3A-9440-B64E53B5E59A}"/>
                  </a:ext>
                </a:extLst>
              </p:cNvPr>
              <p:cNvSpPr txBox="1"/>
              <p:nvPr/>
            </p:nvSpPr>
            <p:spPr>
              <a:xfrm>
                <a:off x="9986516" y="3896926"/>
                <a:ext cx="1119057" cy="369332"/>
              </a:xfrm>
              <a:prstGeom prst="rect">
                <a:avLst/>
              </a:prstGeom>
              <a:noFill/>
            </p:spPr>
            <p:txBody>
              <a:bodyPr wrap="square" rtlCol="0">
                <a:spAutoFit/>
              </a:bodyPr>
              <a:lstStyle/>
              <a:p>
                <a:r>
                  <a:rPr lang="pt-BR" dirty="0"/>
                  <a:t>Cachorro</a:t>
                </a:r>
              </a:p>
            </p:txBody>
          </p:sp>
          <p:sp>
            <p:nvSpPr>
              <p:cNvPr id="92" name="Chave Direita 91">
                <a:extLst>
                  <a:ext uri="{FF2B5EF4-FFF2-40B4-BE49-F238E27FC236}">
                    <a16:creationId xmlns:a16="http://schemas.microsoft.com/office/drawing/2014/main" id="{583F8615-CC63-DB33-D3A8-FDDB996D96F8}"/>
                  </a:ext>
                </a:extLst>
              </p:cNvPr>
              <p:cNvSpPr/>
              <p:nvPr/>
            </p:nvSpPr>
            <p:spPr>
              <a:xfrm>
                <a:off x="5951508" y="2544392"/>
                <a:ext cx="190369" cy="1752886"/>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grpSp>
        <p:pic>
          <p:nvPicPr>
            <p:cNvPr id="158" name="Picture 2" descr="10 Papers You Should Read to Understand Image Classification in the Deep  Learning Era | by Imaginaire AI | Towards Data Science">
              <a:extLst>
                <a:ext uri="{FF2B5EF4-FFF2-40B4-BE49-F238E27FC236}">
                  <a16:creationId xmlns:a16="http://schemas.microsoft.com/office/drawing/2014/main" id="{0CA65D3C-C3B6-B594-21A6-B0938087E710}"/>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l="13925" t="53090" r="65959" b="8965"/>
            <a:stretch/>
          </p:blipFill>
          <p:spPr bwMode="auto">
            <a:xfrm>
              <a:off x="4914017" y="4673938"/>
              <a:ext cx="853770" cy="905163"/>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73110874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Agrupar 9">
            <a:extLst>
              <a:ext uri="{FF2B5EF4-FFF2-40B4-BE49-F238E27FC236}">
                <a16:creationId xmlns:a16="http://schemas.microsoft.com/office/drawing/2014/main" id="{AC29CD20-DA93-E83C-7752-F7C334AA5AAB}"/>
              </a:ext>
            </a:extLst>
          </p:cNvPr>
          <p:cNvGrpSpPr/>
          <p:nvPr/>
        </p:nvGrpSpPr>
        <p:grpSpPr>
          <a:xfrm>
            <a:off x="2076450" y="935036"/>
            <a:ext cx="6868849" cy="5265635"/>
            <a:chOff x="2076450" y="935036"/>
            <a:chExt cx="6868849" cy="5265635"/>
          </a:xfrm>
        </p:grpSpPr>
        <p:pic>
          <p:nvPicPr>
            <p:cNvPr id="4" name="Imagem 3">
              <a:extLst>
                <a:ext uri="{FF2B5EF4-FFF2-40B4-BE49-F238E27FC236}">
                  <a16:creationId xmlns:a16="http://schemas.microsoft.com/office/drawing/2014/main" id="{C9C55C88-6742-535C-AEBB-EF6FC5EB0408}"/>
                </a:ext>
              </a:extLst>
            </p:cNvPr>
            <p:cNvPicPr>
              <a:picLocks noChangeAspect="1"/>
            </p:cNvPicPr>
            <p:nvPr/>
          </p:nvPicPr>
          <p:blipFill rotWithShape="1">
            <a:blip r:embed="rId2"/>
            <a:srcRect l="47020" t="650"/>
            <a:stretch/>
          </p:blipFill>
          <p:spPr>
            <a:xfrm>
              <a:off x="5506321" y="935036"/>
              <a:ext cx="3438978" cy="5265635"/>
            </a:xfrm>
            <a:prstGeom prst="rect">
              <a:avLst/>
            </a:prstGeom>
          </p:spPr>
        </p:pic>
        <p:pic>
          <p:nvPicPr>
            <p:cNvPr id="5" name="Imagem 4">
              <a:extLst>
                <a:ext uri="{FF2B5EF4-FFF2-40B4-BE49-F238E27FC236}">
                  <a16:creationId xmlns:a16="http://schemas.microsoft.com/office/drawing/2014/main" id="{1E4D2FFB-D988-EB9B-452F-429F8D1960CC}"/>
                </a:ext>
              </a:extLst>
            </p:cNvPr>
            <p:cNvPicPr>
              <a:picLocks noChangeAspect="1"/>
            </p:cNvPicPr>
            <p:nvPr/>
          </p:nvPicPr>
          <p:blipFill rotWithShape="1">
            <a:blip r:embed="rId2"/>
            <a:srcRect l="2509" t="650" r="65306"/>
            <a:stretch/>
          </p:blipFill>
          <p:spPr>
            <a:xfrm>
              <a:off x="2076450" y="935036"/>
              <a:ext cx="2089150" cy="5265635"/>
            </a:xfrm>
            <a:prstGeom prst="rect">
              <a:avLst/>
            </a:prstGeom>
          </p:spPr>
        </p:pic>
        <p:sp>
          <p:nvSpPr>
            <p:cNvPr id="6" name="Retângulo 5">
              <a:extLst>
                <a:ext uri="{FF2B5EF4-FFF2-40B4-BE49-F238E27FC236}">
                  <a16:creationId xmlns:a16="http://schemas.microsoft.com/office/drawing/2014/main" id="{C770FA19-8B40-EC5D-BFBA-4963AE965860}"/>
                </a:ext>
              </a:extLst>
            </p:cNvPr>
            <p:cNvSpPr/>
            <p:nvPr/>
          </p:nvSpPr>
          <p:spPr>
            <a:xfrm>
              <a:off x="4562022" y="2380403"/>
              <a:ext cx="523222" cy="21463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b="1" dirty="0"/>
            </a:p>
          </p:txBody>
        </p:sp>
        <p:sp>
          <p:nvSpPr>
            <p:cNvPr id="7" name="CaixaDeTexto 6">
              <a:extLst>
                <a:ext uri="{FF2B5EF4-FFF2-40B4-BE49-F238E27FC236}">
                  <a16:creationId xmlns:a16="http://schemas.microsoft.com/office/drawing/2014/main" id="{269E6117-E800-2E2A-09FE-502AABF0471A}"/>
                </a:ext>
              </a:extLst>
            </p:cNvPr>
            <p:cNvSpPr txBox="1"/>
            <p:nvPr/>
          </p:nvSpPr>
          <p:spPr>
            <a:xfrm rot="16200000">
              <a:off x="3742606" y="3191943"/>
              <a:ext cx="2146300" cy="523220"/>
            </a:xfrm>
            <a:prstGeom prst="rect">
              <a:avLst/>
            </a:prstGeom>
            <a:noFill/>
          </p:spPr>
          <p:txBody>
            <a:bodyPr wrap="square">
              <a:spAutoFit/>
            </a:bodyPr>
            <a:lstStyle/>
            <a:p>
              <a:pPr algn="ctr"/>
              <a:r>
                <a:rPr lang="pt-BR" sz="2800" b="1" dirty="0">
                  <a:solidFill>
                    <a:schemeClr val="bg1"/>
                  </a:solidFill>
                </a:rPr>
                <a:t>Flatten</a:t>
              </a:r>
            </a:p>
          </p:txBody>
        </p:sp>
        <p:sp>
          <p:nvSpPr>
            <p:cNvPr id="8" name="Seta: para a Direita 7">
              <a:extLst>
                <a:ext uri="{FF2B5EF4-FFF2-40B4-BE49-F238E27FC236}">
                  <a16:creationId xmlns:a16="http://schemas.microsoft.com/office/drawing/2014/main" id="{87362D3A-608F-63B1-5431-B43391A99257}"/>
                </a:ext>
              </a:extLst>
            </p:cNvPr>
            <p:cNvSpPr/>
            <p:nvPr/>
          </p:nvSpPr>
          <p:spPr>
            <a:xfrm>
              <a:off x="4173801" y="3294803"/>
              <a:ext cx="279400" cy="317500"/>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pt-BR"/>
            </a:p>
          </p:txBody>
        </p:sp>
        <p:sp>
          <p:nvSpPr>
            <p:cNvPr id="9" name="Seta: para a Direita 8">
              <a:extLst>
                <a:ext uri="{FF2B5EF4-FFF2-40B4-BE49-F238E27FC236}">
                  <a16:creationId xmlns:a16="http://schemas.microsoft.com/office/drawing/2014/main" id="{2676F8C3-2F01-B655-D4CF-F9397ECE0D16}"/>
                </a:ext>
              </a:extLst>
            </p:cNvPr>
            <p:cNvSpPr/>
            <p:nvPr/>
          </p:nvSpPr>
          <p:spPr>
            <a:xfrm>
              <a:off x="5174387" y="3294803"/>
              <a:ext cx="279400" cy="317500"/>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pt-BR"/>
            </a:p>
          </p:txBody>
        </p:sp>
      </p:grpSp>
    </p:spTree>
    <p:extLst>
      <p:ext uri="{BB962C8B-B14F-4D97-AF65-F5344CB8AC3E}">
        <p14:creationId xmlns:p14="http://schemas.microsoft.com/office/powerpoint/2010/main" val="352386050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6" name="Agrupar 75">
            <a:extLst>
              <a:ext uri="{FF2B5EF4-FFF2-40B4-BE49-F238E27FC236}">
                <a16:creationId xmlns:a16="http://schemas.microsoft.com/office/drawing/2014/main" id="{E26F83AF-75E7-4999-95B8-B574877AA411}"/>
              </a:ext>
            </a:extLst>
          </p:cNvPr>
          <p:cNvGrpSpPr/>
          <p:nvPr/>
        </p:nvGrpSpPr>
        <p:grpSpPr>
          <a:xfrm>
            <a:off x="585426" y="939320"/>
            <a:ext cx="11143668" cy="5474928"/>
            <a:chOff x="585426" y="939320"/>
            <a:chExt cx="11143668" cy="5474928"/>
          </a:xfrm>
        </p:grpSpPr>
        <p:grpSp>
          <p:nvGrpSpPr>
            <p:cNvPr id="5" name="Group 7">
              <a:extLst>
                <a:ext uri="{FF2B5EF4-FFF2-40B4-BE49-F238E27FC236}">
                  <a16:creationId xmlns:a16="http://schemas.microsoft.com/office/drawing/2014/main" id="{26A01A3B-4B12-AB95-8ABA-7AA361E0CF5F}"/>
                </a:ext>
              </a:extLst>
            </p:cNvPr>
            <p:cNvGrpSpPr/>
            <p:nvPr/>
          </p:nvGrpSpPr>
          <p:grpSpPr>
            <a:xfrm>
              <a:off x="4336157" y="1408002"/>
              <a:ext cx="955344" cy="859809"/>
              <a:chOff x="6373504" y="1310185"/>
              <a:chExt cx="955344" cy="859809"/>
            </a:xfrm>
          </p:grpSpPr>
          <p:sp>
            <p:nvSpPr>
              <p:cNvPr id="60" name="Oval 3">
                <a:extLst>
                  <a:ext uri="{FF2B5EF4-FFF2-40B4-BE49-F238E27FC236}">
                    <a16:creationId xmlns:a16="http://schemas.microsoft.com/office/drawing/2014/main" id="{87511868-53A5-3F2A-5BF9-DE58A94C1263}"/>
                  </a:ext>
                </a:extLst>
              </p:cNvPr>
              <p:cNvSpPr/>
              <p:nvPr/>
            </p:nvSpPr>
            <p:spPr>
              <a:xfrm>
                <a:off x="6373504" y="1310185"/>
                <a:ext cx="955344" cy="85980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tx1"/>
                  </a:solidFill>
                </a:endParaRPr>
              </a:p>
            </p:txBody>
          </p:sp>
          <mc:AlternateContent xmlns:mc="http://schemas.openxmlformats.org/markup-compatibility/2006" xmlns:a14="http://schemas.microsoft.com/office/drawing/2010/main">
            <mc:Choice Requires="a14">
              <p:sp>
                <p:nvSpPr>
                  <p:cNvPr id="61" name="Rectangle 4">
                    <a:extLst>
                      <a:ext uri="{FF2B5EF4-FFF2-40B4-BE49-F238E27FC236}">
                        <a16:creationId xmlns:a16="http://schemas.microsoft.com/office/drawing/2014/main" id="{5D1ED83A-7351-26EB-747C-A44650F2D8F1}"/>
                      </a:ext>
                    </a:extLst>
                  </p:cNvPr>
                  <p:cNvSpPr/>
                  <p:nvPr/>
                </p:nvSpPr>
                <p:spPr>
                  <a:xfrm>
                    <a:off x="6654536" y="1406900"/>
                    <a:ext cx="674312" cy="763094"/>
                  </a:xfrm>
                  <a:prstGeom prst="rect">
                    <a:avLst/>
                  </a:prstGeom>
                  <a:ln>
                    <a:noFill/>
                  </a:ln>
                </p:spPr>
                <p:txBody>
                  <a:bodyPr wrap="square">
                    <a:spAutoFit/>
                  </a:bodyPr>
                  <a:lstStyle/>
                  <a:p>
                    <a:pPr algn="ctr"/>
                    <a14:m>
                      <m:oMathPara xmlns:m="http://schemas.openxmlformats.org/officeDocument/2006/math">
                        <m:oMathParaPr>
                          <m:jc m:val="centerGroup"/>
                        </m:oMathParaPr>
                        <m:oMath xmlns:m="http://schemas.openxmlformats.org/officeDocument/2006/math">
                          <m:nary>
                            <m:naryPr>
                              <m:chr m:val="∑"/>
                              <m:subHide m:val="on"/>
                              <m:supHide m:val="on"/>
                              <m:ctrlPr>
                                <a:rPr lang="pt-BR" i="1">
                                  <a:latin typeface="Cambria Math" panose="02040503050406030204" pitchFamily="18" charset="0"/>
                                </a:rPr>
                              </m:ctrlPr>
                            </m:naryPr>
                            <m:sub/>
                            <m:sup/>
                            <m:e/>
                          </m:nary>
                        </m:oMath>
                      </m:oMathPara>
                    </a14:m>
                    <a:endParaRPr lang="pt-BR" dirty="0"/>
                  </a:p>
                </p:txBody>
              </p:sp>
            </mc:Choice>
            <mc:Fallback xmlns="">
              <p:sp>
                <p:nvSpPr>
                  <p:cNvPr id="5" name="Rectangle 4"/>
                  <p:cNvSpPr>
                    <a:spLocks noRot="1" noChangeAspect="1" noMove="1" noResize="1" noEditPoints="1" noAdjustHandles="1" noChangeArrowheads="1" noChangeShapeType="1" noTextEdit="1"/>
                  </p:cNvSpPr>
                  <p:nvPr/>
                </p:nvSpPr>
                <p:spPr>
                  <a:xfrm>
                    <a:off x="6654536" y="1406900"/>
                    <a:ext cx="674312" cy="763094"/>
                  </a:xfrm>
                  <a:prstGeom prst="rect">
                    <a:avLst/>
                  </a:prstGeom>
                  <a:blipFill rotWithShape="0">
                    <a:blip r:embed="rId2"/>
                    <a:stretch>
                      <a:fillRect/>
                    </a:stretch>
                  </a:blipFill>
                  <a:ln>
                    <a:noFill/>
                  </a:ln>
                </p:spPr>
                <p:txBody>
                  <a:bodyPr/>
                  <a:lstStyle/>
                  <a:p>
                    <a:r>
                      <a:rPr lang="pt-BR">
                        <a:noFill/>
                      </a:rPr>
                      <a:t> </a:t>
                    </a:r>
                  </a:p>
                </p:txBody>
              </p:sp>
            </mc:Fallback>
          </mc:AlternateContent>
        </p:grpSp>
        <p:grpSp>
          <p:nvGrpSpPr>
            <p:cNvPr id="6" name="Group 8">
              <a:extLst>
                <a:ext uri="{FF2B5EF4-FFF2-40B4-BE49-F238E27FC236}">
                  <a16:creationId xmlns:a16="http://schemas.microsoft.com/office/drawing/2014/main" id="{BD38768F-E81D-CBD2-795A-A0646EAD9D2A}"/>
                </a:ext>
              </a:extLst>
            </p:cNvPr>
            <p:cNvGrpSpPr/>
            <p:nvPr/>
          </p:nvGrpSpPr>
          <p:grpSpPr>
            <a:xfrm>
              <a:off x="4336157" y="3062252"/>
              <a:ext cx="955344" cy="859809"/>
              <a:chOff x="6373504" y="1310185"/>
              <a:chExt cx="955344" cy="859809"/>
            </a:xfrm>
          </p:grpSpPr>
          <p:sp>
            <p:nvSpPr>
              <p:cNvPr id="58" name="Oval 9">
                <a:extLst>
                  <a:ext uri="{FF2B5EF4-FFF2-40B4-BE49-F238E27FC236}">
                    <a16:creationId xmlns:a16="http://schemas.microsoft.com/office/drawing/2014/main" id="{DC3B6D9D-11EE-01D2-0A1D-B69399CBE66A}"/>
                  </a:ext>
                </a:extLst>
              </p:cNvPr>
              <p:cNvSpPr/>
              <p:nvPr/>
            </p:nvSpPr>
            <p:spPr>
              <a:xfrm>
                <a:off x="6373504" y="1310185"/>
                <a:ext cx="955344" cy="85980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tx1"/>
                  </a:solidFill>
                </a:endParaRPr>
              </a:p>
            </p:txBody>
          </p:sp>
          <mc:AlternateContent xmlns:mc="http://schemas.openxmlformats.org/markup-compatibility/2006" xmlns:a14="http://schemas.microsoft.com/office/drawing/2010/main">
            <mc:Choice Requires="a14">
              <p:sp>
                <p:nvSpPr>
                  <p:cNvPr id="59" name="Rectangle 10">
                    <a:extLst>
                      <a:ext uri="{FF2B5EF4-FFF2-40B4-BE49-F238E27FC236}">
                        <a16:creationId xmlns:a16="http://schemas.microsoft.com/office/drawing/2014/main" id="{48BC9E5F-6323-C6C1-5612-4F9F9B43736B}"/>
                      </a:ext>
                    </a:extLst>
                  </p:cNvPr>
                  <p:cNvSpPr/>
                  <p:nvPr/>
                </p:nvSpPr>
                <p:spPr>
                  <a:xfrm>
                    <a:off x="6654536" y="1406900"/>
                    <a:ext cx="674312" cy="763094"/>
                  </a:xfrm>
                  <a:prstGeom prst="rect">
                    <a:avLst/>
                  </a:prstGeom>
                  <a:ln>
                    <a:noFill/>
                  </a:ln>
                </p:spPr>
                <p:txBody>
                  <a:bodyPr wrap="square">
                    <a:spAutoFit/>
                  </a:bodyPr>
                  <a:lstStyle/>
                  <a:p>
                    <a:pPr algn="ctr"/>
                    <a14:m>
                      <m:oMathPara xmlns:m="http://schemas.openxmlformats.org/officeDocument/2006/math">
                        <m:oMathParaPr>
                          <m:jc m:val="centerGroup"/>
                        </m:oMathParaPr>
                        <m:oMath xmlns:m="http://schemas.openxmlformats.org/officeDocument/2006/math">
                          <m:nary>
                            <m:naryPr>
                              <m:chr m:val="∑"/>
                              <m:subHide m:val="on"/>
                              <m:supHide m:val="on"/>
                              <m:ctrlPr>
                                <a:rPr lang="pt-BR" i="1">
                                  <a:latin typeface="Cambria Math" panose="02040503050406030204" pitchFamily="18" charset="0"/>
                                </a:rPr>
                              </m:ctrlPr>
                            </m:naryPr>
                            <m:sub/>
                            <m:sup/>
                            <m:e/>
                          </m:nary>
                        </m:oMath>
                      </m:oMathPara>
                    </a14:m>
                    <a:endParaRPr lang="pt-BR" dirty="0"/>
                  </a:p>
                </p:txBody>
              </p:sp>
            </mc:Choice>
            <mc:Fallback xmlns="">
              <p:sp>
                <p:nvSpPr>
                  <p:cNvPr id="11" name="Rectangle 10"/>
                  <p:cNvSpPr>
                    <a:spLocks noRot="1" noChangeAspect="1" noMove="1" noResize="1" noEditPoints="1" noAdjustHandles="1" noChangeArrowheads="1" noChangeShapeType="1" noTextEdit="1"/>
                  </p:cNvSpPr>
                  <p:nvPr/>
                </p:nvSpPr>
                <p:spPr>
                  <a:xfrm>
                    <a:off x="6654536" y="1406900"/>
                    <a:ext cx="674312" cy="763094"/>
                  </a:xfrm>
                  <a:prstGeom prst="rect">
                    <a:avLst/>
                  </a:prstGeom>
                  <a:blipFill rotWithShape="0">
                    <a:blip r:embed="rId3"/>
                    <a:stretch>
                      <a:fillRect/>
                    </a:stretch>
                  </a:blipFill>
                  <a:ln>
                    <a:noFill/>
                  </a:ln>
                </p:spPr>
                <p:txBody>
                  <a:bodyPr/>
                  <a:lstStyle/>
                  <a:p>
                    <a:r>
                      <a:rPr lang="pt-BR">
                        <a:noFill/>
                      </a:rPr>
                      <a:t> </a:t>
                    </a:r>
                  </a:p>
                </p:txBody>
              </p:sp>
            </mc:Fallback>
          </mc:AlternateContent>
        </p:grpSp>
        <p:grpSp>
          <p:nvGrpSpPr>
            <p:cNvPr id="7" name="Group 11">
              <a:extLst>
                <a:ext uri="{FF2B5EF4-FFF2-40B4-BE49-F238E27FC236}">
                  <a16:creationId xmlns:a16="http://schemas.microsoft.com/office/drawing/2014/main" id="{55FDBB17-FD88-60DE-43A1-1F97B3ECD0E7}"/>
                </a:ext>
              </a:extLst>
            </p:cNvPr>
            <p:cNvGrpSpPr/>
            <p:nvPr/>
          </p:nvGrpSpPr>
          <p:grpSpPr>
            <a:xfrm>
              <a:off x="4336157" y="4716502"/>
              <a:ext cx="955344" cy="859809"/>
              <a:chOff x="6373504" y="1310185"/>
              <a:chExt cx="955344" cy="859809"/>
            </a:xfrm>
          </p:grpSpPr>
          <p:sp>
            <p:nvSpPr>
              <p:cNvPr id="56" name="Oval 12">
                <a:extLst>
                  <a:ext uri="{FF2B5EF4-FFF2-40B4-BE49-F238E27FC236}">
                    <a16:creationId xmlns:a16="http://schemas.microsoft.com/office/drawing/2014/main" id="{0E756EF0-E6CC-02D1-2160-2CF4347DF748}"/>
                  </a:ext>
                </a:extLst>
              </p:cNvPr>
              <p:cNvSpPr/>
              <p:nvPr/>
            </p:nvSpPr>
            <p:spPr>
              <a:xfrm>
                <a:off x="6373504" y="1310185"/>
                <a:ext cx="955344" cy="85980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tx1"/>
                  </a:solidFill>
                </a:endParaRPr>
              </a:p>
            </p:txBody>
          </p:sp>
          <mc:AlternateContent xmlns:mc="http://schemas.openxmlformats.org/markup-compatibility/2006" xmlns:a14="http://schemas.microsoft.com/office/drawing/2010/main">
            <mc:Choice Requires="a14">
              <p:sp>
                <p:nvSpPr>
                  <p:cNvPr id="57" name="Rectangle 13">
                    <a:extLst>
                      <a:ext uri="{FF2B5EF4-FFF2-40B4-BE49-F238E27FC236}">
                        <a16:creationId xmlns:a16="http://schemas.microsoft.com/office/drawing/2014/main" id="{ED26AD7E-34AC-7EB6-3D32-3022EFEBB56F}"/>
                      </a:ext>
                    </a:extLst>
                  </p:cNvPr>
                  <p:cNvSpPr/>
                  <p:nvPr/>
                </p:nvSpPr>
                <p:spPr>
                  <a:xfrm>
                    <a:off x="6654536" y="1406900"/>
                    <a:ext cx="674312" cy="763094"/>
                  </a:xfrm>
                  <a:prstGeom prst="rect">
                    <a:avLst/>
                  </a:prstGeom>
                  <a:ln>
                    <a:noFill/>
                  </a:ln>
                </p:spPr>
                <p:txBody>
                  <a:bodyPr wrap="square">
                    <a:spAutoFit/>
                  </a:bodyPr>
                  <a:lstStyle/>
                  <a:p>
                    <a:pPr algn="ctr"/>
                    <a14:m>
                      <m:oMathPara xmlns:m="http://schemas.openxmlformats.org/officeDocument/2006/math">
                        <m:oMathParaPr>
                          <m:jc m:val="centerGroup"/>
                        </m:oMathParaPr>
                        <m:oMath xmlns:m="http://schemas.openxmlformats.org/officeDocument/2006/math">
                          <m:nary>
                            <m:naryPr>
                              <m:chr m:val="∑"/>
                              <m:subHide m:val="on"/>
                              <m:supHide m:val="on"/>
                              <m:ctrlPr>
                                <a:rPr lang="pt-BR" i="1">
                                  <a:latin typeface="Cambria Math" panose="02040503050406030204" pitchFamily="18" charset="0"/>
                                </a:rPr>
                              </m:ctrlPr>
                            </m:naryPr>
                            <m:sub/>
                            <m:sup/>
                            <m:e/>
                          </m:nary>
                        </m:oMath>
                      </m:oMathPara>
                    </a14:m>
                    <a:endParaRPr lang="pt-BR" dirty="0"/>
                  </a:p>
                </p:txBody>
              </p:sp>
            </mc:Choice>
            <mc:Fallback xmlns="">
              <p:sp>
                <p:nvSpPr>
                  <p:cNvPr id="14" name="Rectangle 13"/>
                  <p:cNvSpPr>
                    <a:spLocks noRot="1" noChangeAspect="1" noMove="1" noResize="1" noEditPoints="1" noAdjustHandles="1" noChangeArrowheads="1" noChangeShapeType="1" noTextEdit="1"/>
                  </p:cNvSpPr>
                  <p:nvPr/>
                </p:nvSpPr>
                <p:spPr>
                  <a:xfrm>
                    <a:off x="6654536" y="1406900"/>
                    <a:ext cx="674312" cy="763094"/>
                  </a:xfrm>
                  <a:prstGeom prst="rect">
                    <a:avLst/>
                  </a:prstGeom>
                  <a:blipFill rotWithShape="0">
                    <a:blip r:embed="rId4"/>
                    <a:stretch>
                      <a:fillRect/>
                    </a:stretch>
                  </a:blipFill>
                  <a:ln>
                    <a:noFill/>
                  </a:ln>
                </p:spPr>
                <p:txBody>
                  <a:bodyPr/>
                  <a:lstStyle/>
                  <a:p>
                    <a:r>
                      <a:rPr lang="pt-BR">
                        <a:noFill/>
                      </a:rPr>
                      <a:t> </a:t>
                    </a:r>
                  </a:p>
                </p:txBody>
              </p:sp>
            </mc:Fallback>
          </mc:AlternateContent>
        </p:grpSp>
        <p:sp>
          <p:nvSpPr>
            <p:cNvPr id="8" name="Rounded Rectangle 14">
              <a:extLst>
                <a:ext uri="{FF2B5EF4-FFF2-40B4-BE49-F238E27FC236}">
                  <a16:creationId xmlns:a16="http://schemas.microsoft.com/office/drawing/2014/main" id="{FB451C14-9C16-276F-8F2A-E697BD99A1C8}"/>
                </a:ext>
              </a:extLst>
            </p:cNvPr>
            <p:cNvSpPr/>
            <p:nvPr/>
          </p:nvSpPr>
          <p:spPr>
            <a:xfrm>
              <a:off x="5919298" y="1408002"/>
              <a:ext cx="914400" cy="4168309"/>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tx1"/>
                </a:solidFill>
              </a:endParaRPr>
            </a:p>
          </p:txBody>
        </p:sp>
        <p:sp>
          <p:nvSpPr>
            <p:cNvPr id="9" name="Rectangle 15">
              <a:extLst>
                <a:ext uri="{FF2B5EF4-FFF2-40B4-BE49-F238E27FC236}">
                  <a16:creationId xmlns:a16="http://schemas.microsoft.com/office/drawing/2014/main" id="{BA6B8F4B-1B29-53EF-8334-622443492E87}"/>
                </a:ext>
              </a:extLst>
            </p:cNvPr>
            <p:cNvSpPr/>
            <p:nvPr/>
          </p:nvSpPr>
          <p:spPr>
            <a:xfrm rot="5400000">
              <a:off x="4292342" y="3292103"/>
              <a:ext cx="4168311" cy="400110"/>
            </a:xfrm>
            <a:prstGeom prst="rect">
              <a:avLst/>
            </a:prstGeom>
          </p:spPr>
          <p:txBody>
            <a:bodyPr wrap="square">
              <a:spAutoFit/>
            </a:bodyPr>
            <a:lstStyle/>
            <a:p>
              <a:pPr algn="ctr"/>
              <a:r>
                <a:rPr lang="pt-BR" sz="2000" b="1" dirty="0"/>
                <a:t>Softmax </a:t>
              </a:r>
              <a:r>
                <a:rPr lang="pt-BR" sz="2000" b="1" dirty="0" err="1"/>
                <a:t>activation</a:t>
              </a:r>
              <a:r>
                <a:rPr lang="pt-BR" sz="2000" b="1" dirty="0"/>
                <a:t> </a:t>
              </a:r>
              <a:r>
                <a:rPr lang="pt-BR" sz="2000" b="1" dirty="0" err="1"/>
                <a:t>function</a:t>
              </a:r>
              <a:endParaRPr lang="pt-BR" sz="2000" b="1" dirty="0"/>
            </a:p>
          </p:txBody>
        </p:sp>
        <p:cxnSp>
          <p:nvCxnSpPr>
            <p:cNvPr id="10" name="Straight Arrow Connector 17">
              <a:extLst>
                <a:ext uri="{FF2B5EF4-FFF2-40B4-BE49-F238E27FC236}">
                  <a16:creationId xmlns:a16="http://schemas.microsoft.com/office/drawing/2014/main" id="{D62126AA-CDE7-8E01-E88E-B1CEA85C060C}"/>
                </a:ext>
              </a:extLst>
            </p:cNvPr>
            <p:cNvCxnSpPr>
              <a:stCxn id="58" idx="6"/>
            </p:cNvCxnSpPr>
            <p:nvPr/>
          </p:nvCxnSpPr>
          <p:spPr>
            <a:xfrm>
              <a:off x="5291501" y="3492157"/>
              <a:ext cx="62779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20">
              <a:extLst>
                <a:ext uri="{FF2B5EF4-FFF2-40B4-BE49-F238E27FC236}">
                  <a16:creationId xmlns:a16="http://schemas.microsoft.com/office/drawing/2014/main" id="{42A6C919-83F6-357B-23E9-696CCB253BCB}"/>
                </a:ext>
              </a:extLst>
            </p:cNvPr>
            <p:cNvCxnSpPr/>
            <p:nvPr/>
          </p:nvCxnSpPr>
          <p:spPr>
            <a:xfrm>
              <a:off x="5291501" y="1829399"/>
              <a:ext cx="62779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21">
              <a:extLst>
                <a:ext uri="{FF2B5EF4-FFF2-40B4-BE49-F238E27FC236}">
                  <a16:creationId xmlns:a16="http://schemas.microsoft.com/office/drawing/2014/main" id="{70938CE4-B690-512A-F00A-D99CBE09724E}"/>
                </a:ext>
              </a:extLst>
            </p:cNvPr>
            <p:cNvCxnSpPr/>
            <p:nvPr/>
          </p:nvCxnSpPr>
          <p:spPr>
            <a:xfrm>
              <a:off x="5291501" y="5130490"/>
              <a:ext cx="62779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22">
              <a:extLst>
                <a:ext uri="{FF2B5EF4-FFF2-40B4-BE49-F238E27FC236}">
                  <a16:creationId xmlns:a16="http://schemas.microsoft.com/office/drawing/2014/main" id="{E60F6275-7918-97AF-8C5B-F3EC415805BF}"/>
                </a:ext>
              </a:extLst>
            </p:cNvPr>
            <p:cNvSpPr/>
            <p:nvPr/>
          </p:nvSpPr>
          <p:spPr>
            <a:xfrm>
              <a:off x="2557916" y="1618700"/>
              <a:ext cx="477671" cy="42139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b="1" dirty="0">
                <a:solidFill>
                  <a:schemeClr val="tx1"/>
                </a:solidFill>
              </a:endParaRPr>
            </a:p>
          </p:txBody>
        </p:sp>
        <mc:AlternateContent xmlns:mc="http://schemas.openxmlformats.org/markup-compatibility/2006" xmlns:a14="http://schemas.microsoft.com/office/drawing/2010/main">
          <mc:Choice Requires="a14">
            <p:sp>
              <p:nvSpPr>
                <p:cNvPr id="14" name="Oval 23">
                  <a:extLst>
                    <a:ext uri="{FF2B5EF4-FFF2-40B4-BE49-F238E27FC236}">
                      <a16:creationId xmlns:a16="http://schemas.microsoft.com/office/drawing/2014/main" id="{10CF7734-B6EB-7CE4-109D-CE8D222F6114}"/>
                    </a:ext>
                  </a:extLst>
                </p:cNvPr>
                <p:cNvSpPr/>
                <p:nvPr/>
              </p:nvSpPr>
              <p:spPr>
                <a:xfrm>
                  <a:off x="914677" y="1543672"/>
                  <a:ext cx="576000" cy="576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pt-BR" i="1" smtClean="0">
                                <a:solidFill>
                                  <a:schemeClr val="tx1"/>
                                </a:solidFill>
                                <a:latin typeface="Cambria Math" panose="02040503050406030204" pitchFamily="18" charset="0"/>
                              </a:rPr>
                            </m:ctrlPr>
                          </m:sSubPr>
                          <m:e>
                            <m:r>
                              <a:rPr lang="pt-BR" b="0" i="1" smtClean="0">
                                <a:solidFill>
                                  <a:schemeClr val="tx1"/>
                                </a:solidFill>
                                <a:latin typeface="Cambria Math" panose="02040503050406030204" pitchFamily="18" charset="0"/>
                              </a:rPr>
                              <m:t>𝑠</m:t>
                            </m:r>
                          </m:e>
                          <m:sub>
                            <m:r>
                              <a:rPr lang="pt-BR" b="0" i="1" smtClean="0">
                                <a:solidFill>
                                  <a:schemeClr val="tx1"/>
                                </a:solidFill>
                                <a:latin typeface="Cambria Math" panose="02040503050406030204" pitchFamily="18" charset="0"/>
                              </a:rPr>
                              <m:t>1</m:t>
                            </m:r>
                          </m:sub>
                        </m:sSub>
                      </m:oMath>
                    </m:oMathPara>
                  </a14:m>
                  <a:endParaRPr lang="pt-BR" dirty="0">
                    <a:solidFill>
                      <a:schemeClr val="tx1"/>
                    </a:solidFill>
                  </a:endParaRPr>
                </a:p>
              </p:txBody>
            </p:sp>
          </mc:Choice>
          <mc:Fallback xmlns="">
            <p:sp>
              <p:nvSpPr>
                <p:cNvPr id="14" name="Oval 23">
                  <a:extLst>
                    <a:ext uri="{FF2B5EF4-FFF2-40B4-BE49-F238E27FC236}">
                      <a16:creationId xmlns:a16="http://schemas.microsoft.com/office/drawing/2014/main" id="{10CF7734-B6EB-7CE4-109D-CE8D222F6114}"/>
                    </a:ext>
                  </a:extLst>
                </p:cNvPr>
                <p:cNvSpPr>
                  <a:spLocks noRot="1" noChangeAspect="1" noMove="1" noResize="1" noEditPoints="1" noAdjustHandles="1" noChangeArrowheads="1" noChangeShapeType="1" noTextEdit="1"/>
                </p:cNvSpPr>
                <p:nvPr/>
              </p:nvSpPr>
              <p:spPr>
                <a:xfrm>
                  <a:off x="914677" y="1543672"/>
                  <a:ext cx="576000" cy="576000"/>
                </a:xfrm>
                <a:prstGeom prst="ellipse">
                  <a:avLst/>
                </a:prstGeom>
                <a:blipFill>
                  <a:blip r:embed="rId5"/>
                  <a:stretch>
                    <a:fillRect/>
                  </a:stretch>
                </a:blipFill>
                <a:ln>
                  <a:solidFill>
                    <a:schemeClr val="tx1"/>
                  </a:solidFill>
                </a:ln>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5" name="Oval 24">
                  <a:extLst>
                    <a:ext uri="{FF2B5EF4-FFF2-40B4-BE49-F238E27FC236}">
                      <a16:creationId xmlns:a16="http://schemas.microsoft.com/office/drawing/2014/main" id="{0CC1CCDB-BFE5-9D77-C606-292DDF5FF0C4}"/>
                    </a:ext>
                  </a:extLst>
                </p:cNvPr>
                <p:cNvSpPr/>
                <p:nvPr/>
              </p:nvSpPr>
              <p:spPr>
                <a:xfrm>
                  <a:off x="911624" y="4858406"/>
                  <a:ext cx="576000" cy="576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pt-BR" i="1" smtClean="0">
                                <a:solidFill>
                                  <a:schemeClr val="tx1"/>
                                </a:solidFill>
                                <a:latin typeface="Cambria Math" panose="02040503050406030204" pitchFamily="18" charset="0"/>
                              </a:rPr>
                            </m:ctrlPr>
                          </m:sSubPr>
                          <m:e>
                            <m:r>
                              <a:rPr lang="pt-BR" b="0" i="1" smtClean="0">
                                <a:solidFill>
                                  <a:schemeClr val="tx1"/>
                                </a:solidFill>
                                <a:latin typeface="Cambria Math" panose="02040503050406030204" pitchFamily="18" charset="0"/>
                              </a:rPr>
                              <m:t>𝑠</m:t>
                            </m:r>
                          </m:e>
                          <m:sub>
                            <m:r>
                              <a:rPr lang="pt-BR" b="0" i="1" smtClean="0">
                                <a:solidFill>
                                  <a:schemeClr val="tx1"/>
                                </a:solidFill>
                                <a:latin typeface="Cambria Math" panose="02040503050406030204" pitchFamily="18" charset="0"/>
                              </a:rPr>
                              <m:t>2</m:t>
                            </m:r>
                          </m:sub>
                        </m:sSub>
                      </m:oMath>
                    </m:oMathPara>
                  </a14:m>
                  <a:endParaRPr lang="pt-BR" dirty="0">
                    <a:solidFill>
                      <a:schemeClr val="tx1"/>
                    </a:solidFill>
                  </a:endParaRPr>
                </a:p>
              </p:txBody>
            </p:sp>
          </mc:Choice>
          <mc:Fallback xmlns="">
            <p:sp>
              <p:nvSpPr>
                <p:cNvPr id="15" name="Oval 24">
                  <a:extLst>
                    <a:ext uri="{FF2B5EF4-FFF2-40B4-BE49-F238E27FC236}">
                      <a16:creationId xmlns:a16="http://schemas.microsoft.com/office/drawing/2014/main" id="{0CC1CCDB-BFE5-9D77-C606-292DDF5FF0C4}"/>
                    </a:ext>
                  </a:extLst>
                </p:cNvPr>
                <p:cNvSpPr>
                  <a:spLocks noRot="1" noChangeAspect="1" noMove="1" noResize="1" noEditPoints="1" noAdjustHandles="1" noChangeArrowheads="1" noChangeShapeType="1" noTextEdit="1"/>
                </p:cNvSpPr>
                <p:nvPr/>
              </p:nvSpPr>
              <p:spPr>
                <a:xfrm>
                  <a:off x="911624" y="4858406"/>
                  <a:ext cx="576000" cy="576000"/>
                </a:xfrm>
                <a:prstGeom prst="ellipse">
                  <a:avLst/>
                </a:prstGeom>
                <a:blipFill>
                  <a:blip r:embed="rId6"/>
                  <a:stretch>
                    <a:fillRect/>
                  </a:stretch>
                </a:blipFill>
                <a:ln>
                  <a:solidFill>
                    <a:schemeClr val="tx1"/>
                  </a:solidFill>
                </a:ln>
              </p:spPr>
              <p:txBody>
                <a:bodyPr/>
                <a:lstStyle/>
                <a:p>
                  <a:r>
                    <a:rPr lang="pt-BR">
                      <a:noFill/>
                    </a:rPr>
                    <a:t> </a:t>
                  </a:r>
                </a:p>
              </p:txBody>
            </p:sp>
          </mc:Fallback>
        </mc:AlternateContent>
        <p:sp>
          <p:nvSpPr>
            <p:cNvPr id="16" name="Rectangle 26">
              <a:extLst>
                <a:ext uri="{FF2B5EF4-FFF2-40B4-BE49-F238E27FC236}">
                  <a16:creationId xmlns:a16="http://schemas.microsoft.com/office/drawing/2014/main" id="{BAA9795B-E9D5-DD28-EE7D-7825E6BF0E05}"/>
                </a:ext>
              </a:extLst>
            </p:cNvPr>
            <p:cNvSpPr/>
            <p:nvPr/>
          </p:nvSpPr>
          <p:spPr>
            <a:xfrm>
              <a:off x="3305751" y="2948268"/>
              <a:ext cx="477671" cy="42139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b="1" dirty="0">
                <a:solidFill>
                  <a:schemeClr val="tx1"/>
                </a:solidFill>
              </a:endParaRPr>
            </a:p>
          </p:txBody>
        </p:sp>
        <p:sp>
          <p:nvSpPr>
            <p:cNvPr id="17" name="Rectangle 27">
              <a:extLst>
                <a:ext uri="{FF2B5EF4-FFF2-40B4-BE49-F238E27FC236}">
                  <a16:creationId xmlns:a16="http://schemas.microsoft.com/office/drawing/2014/main" id="{1EE4C9E7-D559-C186-7A1B-FA2372C9100D}"/>
                </a:ext>
              </a:extLst>
            </p:cNvPr>
            <p:cNvSpPr/>
            <p:nvPr/>
          </p:nvSpPr>
          <p:spPr>
            <a:xfrm>
              <a:off x="3307148" y="2117399"/>
              <a:ext cx="477671" cy="42139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b="1" dirty="0">
                <a:solidFill>
                  <a:schemeClr val="tx1"/>
                </a:solidFill>
              </a:endParaRPr>
            </a:p>
          </p:txBody>
        </p:sp>
        <p:sp>
          <p:nvSpPr>
            <p:cNvPr id="18" name="Rectangle 28">
              <a:extLst>
                <a:ext uri="{FF2B5EF4-FFF2-40B4-BE49-F238E27FC236}">
                  <a16:creationId xmlns:a16="http://schemas.microsoft.com/office/drawing/2014/main" id="{83C590E4-A7A0-8274-57D1-5E6FFFF99CE8}"/>
                </a:ext>
              </a:extLst>
            </p:cNvPr>
            <p:cNvSpPr/>
            <p:nvPr/>
          </p:nvSpPr>
          <p:spPr>
            <a:xfrm>
              <a:off x="2673055" y="4935707"/>
              <a:ext cx="477671" cy="42139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b="1" dirty="0">
                <a:solidFill>
                  <a:schemeClr val="tx1"/>
                </a:solidFill>
              </a:endParaRPr>
            </a:p>
          </p:txBody>
        </p:sp>
        <p:sp>
          <p:nvSpPr>
            <p:cNvPr id="19" name="Rectangle 29">
              <a:extLst>
                <a:ext uri="{FF2B5EF4-FFF2-40B4-BE49-F238E27FC236}">
                  <a16:creationId xmlns:a16="http://schemas.microsoft.com/office/drawing/2014/main" id="{FF9D29B5-7F19-5B82-7A22-9CA6FFEED817}"/>
                </a:ext>
              </a:extLst>
            </p:cNvPr>
            <p:cNvSpPr/>
            <p:nvPr/>
          </p:nvSpPr>
          <p:spPr>
            <a:xfrm>
              <a:off x="3305751" y="3531178"/>
              <a:ext cx="477671" cy="42139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b="1" dirty="0">
                <a:solidFill>
                  <a:schemeClr val="tx1"/>
                </a:solidFill>
              </a:endParaRPr>
            </a:p>
          </p:txBody>
        </p:sp>
        <p:cxnSp>
          <p:nvCxnSpPr>
            <p:cNvPr id="20" name="Straight Arrow Connector 31">
              <a:extLst>
                <a:ext uri="{FF2B5EF4-FFF2-40B4-BE49-F238E27FC236}">
                  <a16:creationId xmlns:a16="http://schemas.microsoft.com/office/drawing/2014/main" id="{32A11A31-0988-4F6C-C521-04109D00C9DE}"/>
                </a:ext>
              </a:extLst>
            </p:cNvPr>
            <p:cNvCxnSpPr>
              <a:stCxn id="17" idx="3"/>
              <a:endCxn id="60" idx="2"/>
            </p:cNvCxnSpPr>
            <p:nvPr/>
          </p:nvCxnSpPr>
          <p:spPr>
            <a:xfrm flipV="1">
              <a:off x="3784819" y="1837907"/>
              <a:ext cx="551338" cy="49019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35">
              <a:extLst>
                <a:ext uri="{FF2B5EF4-FFF2-40B4-BE49-F238E27FC236}">
                  <a16:creationId xmlns:a16="http://schemas.microsoft.com/office/drawing/2014/main" id="{185DA48F-6625-87FD-BC03-9EE07AED6B4F}"/>
                </a:ext>
              </a:extLst>
            </p:cNvPr>
            <p:cNvCxnSpPr>
              <a:stCxn id="13" idx="3"/>
              <a:endCxn id="60" idx="2"/>
            </p:cNvCxnSpPr>
            <p:nvPr/>
          </p:nvCxnSpPr>
          <p:spPr>
            <a:xfrm>
              <a:off x="3035587" y="1829399"/>
              <a:ext cx="1300570" cy="850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39">
              <a:extLst>
                <a:ext uri="{FF2B5EF4-FFF2-40B4-BE49-F238E27FC236}">
                  <a16:creationId xmlns:a16="http://schemas.microsoft.com/office/drawing/2014/main" id="{7C54B159-F166-E3CC-7B49-4D519B915B56}"/>
                </a:ext>
              </a:extLst>
            </p:cNvPr>
            <p:cNvCxnSpPr>
              <a:stCxn id="14" idx="6"/>
              <a:endCxn id="13" idx="1"/>
            </p:cNvCxnSpPr>
            <p:nvPr/>
          </p:nvCxnSpPr>
          <p:spPr>
            <a:xfrm flipV="1">
              <a:off x="1490677" y="1829399"/>
              <a:ext cx="1067239" cy="227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41">
              <a:extLst>
                <a:ext uri="{FF2B5EF4-FFF2-40B4-BE49-F238E27FC236}">
                  <a16:creationId xmlns:a16="http://schemas.microsoft.com/office/drawing/2014/main" id="{A859A611-AC3F-9284-2D15-B5B3C6F047F6}"/>
                </a:ext>
              </a:extLst>
            </p:cNvPr>
            <p:cNvCxnSpPr>
              <a:stCxn id="14" idx="6"/>
              <a:endCxn id="16" idx="1"/>
            </p:cNvCxnSpPr>
            <p:nvPr/>
          </p:nvCxnSpPr>
          <p:spPr>
            <a:xfrm>
              <a:off x="1490677" y="1831672"/>
              <a:ext cx="1815074" cy="132729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46">
              <a:extLst>
                <a:ext uri="{FF2B5EF4-FFF2-40B4-BE49-F238E27FC236}">
                  <a16:creationId xmlns:a16="http://schemas.microsoft.com/office/drawing/2014/main" id="{C3D773FB-409B-017F-46DE-A7DDF1A4CA62}"/>
                </a:ext>
              </a:extLst>
            </p:cNvPr>
            <p:cNvCxnSpPr>
              <a:stCxn id="15" idx="6"/>
              <a:endCxn id="17" idx="1"/>
            </p:cNvCxnSpPr>
            <p:nvPr/>
          </p:nvCxnSpPr>
          <p:spPr>
            <a:xfrm flipV="1">
              <a:off x="1487624" y="2328098"/>
              <a:ext cx="1819524" cy="281830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51">
              <a:extLst>
                <a:ext uri="{FF2B5EF4-FFF2-40B4-BE49-F238E27FC236}">
                  <a16:creationId xmlns:a16="http://schemas.microsoft.com/office/drawing/2014/main" id="{16680266-ED84-6125-85CC-D68F0A425E52}"/>
                </a:ext>
              </a:extLst>
            </p:cNvPr>
            <p:cNvCxnSpPr>
              <a:stCxn id="16" idx="3"/>
              <a:endCxn id="58" idx="2"/>
            </p:cNvCxnSpPr>
            <p:nvPr/>
          </p:nvCxnSpPr>
          <p:spPr>
            <a:xfrm>
              <a:off x="3783422" y="3158967"/>
              <a:ext cx="552735" cy="3331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53">
              <a:extLst>
                <a:ext uri="{FF2B5EF4-FFF2-40B4-BE49-F238E27FC236}">
                  <a16:creationId xmlns:a16="http://schemas.microsoft.com/office/drawing/2014/main" id="{73C4320B-4CBA-B22E-A57D-364D2B1DC04B}"/>
                </a:ext>
              </a:extLst>
            </p:cNvPr>
            <p:cNvCxnSpPr>
              <a:stCxn id="15" idx="6"/>
              <a:endCxn id="19" idx="1"/>
            </p:cNvCxnSpPr>
            <p:nvPr/>
          </p:nvCxnSpPr>
          <p:spPr>
            <a:xfrm flipV="1">
              <a:off x="1487624" y="3741877"/>
              <a:ext cx="1818127" cy="140452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55">
              <a:extLst>
                <a:ext uri="{FF2B5EF4-FFF2-40B4-BE49-F238E27FC236}">
                  <a16:creationId xmlns:a16="http://schemas.microsoft.com/office/drawing/2014/main" id="{5554EEC2-93EA-BB3B-193E-AE3C96D64C72}"/>
                </a:ext>
              </a:extLst>
            </p:cNvPr>
            <p:cNvCxnSpPr>
              <a:stCxn id="19" idx="3"/>
              <a:endCxn id="58" idx="2"/>
            </p:cNvCxnSpPr>
            <p:nvPr/>
          </p:nvCxnSpPr>
          <p:spPr>
            <a:xfrm flipV="1">
              <a:off x="3783422" y="3492157"/>
              <a:ext cx="552735" cy="2497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57">
              <a:extLst>
                <a:ext uri="{FF2B5EF4-FFF2-40B4-BE49-F238E27FC236}">
                  <a16:creationId xmlns:a16="http://schemas.microsoft.com/office/drawing/2014/main" id="{5C1D7375-617E-ACFC-C227-D6F859DF86F1}"/>
                </a:ext>
              </a:extLst>
            </p:cNvPr>
            <p:cNvCxnSpPr>
              <a:stCxn id="15" idx="6"/>
              <a:endCxn id="18" idx="1"/>
            </p:cNvCxnSpPr>
            <p:nvPr/>
          </p:nvCxnSpPr>
          <p:spPr>
            <a:xfrm>
              <a:off x="1487624" y="5146406"/>
              <a:ext cx="118543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59">
              <a:extLst>
                <a:ext uri="{FF2B5EF4-FFF2-40B4-BE49-F238E27FC236}">
                  <a16:creationId xmlns:a16="http://schemas.microsoft.com/office/drawing/2014/main" id="{6FC39450-7497-8E96-1B5B-9F3AC038BCC4}"/>
                </a:ext>
              </a:extLst>
            </p:cNvPr>
            <p:cNvCxnSpPr>
              <a:stCxn id="18" idx="3"/>
              <a:endCxn id="56" idx="2"/>
            </p:cNvCxnSpPr>
            <p:nvPr/>
          </p:nvCxnSpPr>
          <p:spPr>
            <a:xfrm>
              <a:off x="3150726" y="5146406"/>
              <a:ext cx="1185431"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Rectangle 65">
              <a:extLst>
                <a:ext uri="{FF2B5EF4-FFF2-40B4-BE49-F238E27FC236}">
                  <a16:creationId xmlns:a16="http://schemas.microsoft.com/office/drawing/2014/main" id="{CD64D9BA-E768-1D6F-6C8B-0B8904B6F4AB}"/>
                </a:ext>
              </a:extLst>
            </p:cNvPr>
            <p:cNvSpPr/>
            <p:nvPr/>
          </p:nvSpPr>
          <p:spPr>
            <a:xfrm>
              <a:off x="3305750" y="4362047"/>
              <a:ext cx="477671" cy="42139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b="1" dirty="0">
                <a:solidFill>
                  <a:schemeClr val="tx1"/>
                </a:solidFill>
              </a:endParaRPr>
            </a:p>
          </p:txBody>
        </p:sp>
        <p:cxnSp>
          <p:nvCxnSpPr>
            <p:cNvPr id="31" name="Straight Arrow Connector 67">
              <a:extLst>
                <a:ext uri="{FF2B5EF4-FFF2-40B4-BE49-F238E27FC236}">
                  <a16:creationId xmlns:a16="http://schemas.microsoft.com/office/drawing/2014/main" id="{39460636-9579-15E8-6137-8B0357A66F27}"/>
                </a:ext>
              </a:extLst>
            </p:cNvPr>
            <p:cNvCxnSpPr>
              <a:stCxn id="14" idx="6"/>
              <a:endCxn id="30" idx="1"/>
            </p:cNvCxnSpPr>
            <p:nvPr/>
          </p:nvCxnSpPr>
          <p:spPr>
            <a:xfrm>
              <a:off x="1490677" y="1831672"/>
              <a:ext cx="1815073" cy="274107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69">
              <a:extLst>
                <a:ext uri="{FF2B5EF4-FFF2-40B4-BE49-F238E27FC236}">
                  <a16:creationId xmlns:a16="http://schemas.microsoft.com/office/drawing/2014/main" id="{6DD9C927-C3F2-2162-09AC-2A3C7CBC62FC}"/>
                </a:ext>
              </a:extLst>
            </p:cNvPr>
            <p:cNvCxnSpPr>
              <a:stCxn id="30" idx="3"/>
              <a:endCxn id="56" idx="2"/>
            </p:cNvCxnSpPr>
            <p:nvPr/>
          </p:nvCxnSpPr>
          <p:spPr>
            <a:xfrm>
              <a:off x="3783421" y="4572746"/>
              <a:ext cx="552736" cy="57366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70">
              <a:extLst>
                <a:ext uri="{FF2B5EF4-FFF2-40B4-BE49-F238E27FC236}">
                  <a16:creationId xmlns:a16="http://schemas.microsoft.com/office/drawing/2014/main" id="{4A5428B7-8706-5BAA-91F7-8DCE048F6CBD}"/>
                </a:ext>
              </a:extLst>
            </p:cNvPr>
            <p:cNvCxnSpPr/>
            <p:nvPr/>
          </p:nvCxnSpPr>
          <p:spPr>
            <a:xfrm>
              <a:off x="6849629" y="3494429"/>
              <a:ext cx="62779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71">
              <a:extLst>
                <a:ext uri="{FF2B5EF4-FFF2-40B4-BE49-F238E27FC236}">
                  <a16:creationId xmlns:a16="http://schemas.microsoft.com/office/drawing/2014/main" id="{0AAC0293-D84A-58B4-BD48-AB43B3CC14C7}"/>
                </a:ext>
              </a:extLst>
            </p:cNvPr>
            <p:cNvCxnSpPr/>
            <p:nvPr/>
          </p:nvCxnSpPr>
          <p:spPr>
            <a:xfrm>
              <a:off x="6849629" y="1831671"/>
              <a:ext cx="62779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72">
              <a:extLst>
                <a:ext uri="{FF2B5EF4-FFF2-40B4-BE49-F238E27FC236}">
                  <a16:creationId xmlns:a16="http://schemas.microsoft.com/office/drawing/2014/main" id="{5A65DA24-5590-D2E0-AA4F-63777B0EA894}"/>
                </a:ext>
              </a:extLst>
            </p:cNvPr>
            <p:cNvCxnSpPr/>
            <p:nvPr/>
          </p:nvCxnSpPr>
          <p:spPr>
            <a:xfrm>
              <a:off x="6849629" y="5132762"/>
              <a:ext cx="62779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Oval 76">
                  <a:extLst>
                    <a:ext uri="{FF2B5EF4-FFF2-40B4-BE49-F238E27FC236}">
                      <a16:creationId xmlns:a16="http://schemas.microsoft.com/office/drawing/2014/main" id="{3D5D2CAA-342E-296D-A737-52EEFB8FF26A}"/>
                    </a:ext>
                  </a:extLst>
                </p:cNvPr>
                <p:cNvSpPr/>
                <p:nvPr/>
              </p:nvSpPr>
              <p:spPr>
                <a:xfrm>
                  <a:off x="3904157" y="939320"/>
                  <a:ext cx="432000" cy="432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pt-BR" i="1">
                                <a:latin typeface="Cambria Math" panose="02040503050406030204" pitchFamily="18" charset="0"/>
                              </a:rPr>
                            </m:ctrlPr>
                          </m:sSubSupPr>
                          <m:e>
                            <m:r>
                              <a:rPr lang="pt-BR" i="1">
                                <a:latin typeface="Cambria Math" panose="02040503050406030204" pitchFamily="18" charset="0"/>
                              </a:rPr>
                              <m:t>𝑎</m:t>
                            </m:r>
                          </m:e>
                          <m:sub>
                            <m:r>
                              <a:rPr lang="pt-BR" i="1">
                                <a:latin typeface="Cambria Math" panose="02040503050406030204" pitchFamily="18" charset="0"/>
                              </a:rPr>
                              <m:t>0</m:t>
                            </m:r>
                          </m:sub>
                          <m:sup>
                            <m:r>
                              <a:rPr lang="pt-BR" i="1">
                                <a:latin typeface="Cambria Math" panose="02040503050406030204" pitchFamily="18" charset="0"/>
                              </a:rPr>
                              <m:t>𝑞</m:t>
                            </m:r>
                          </m:sup>
                        </m:sSubSup>
                      </m:oMath>
                    </m:oMathPara>
                  </a14:m>
                  <a:endParaRPr lang="pt-BR" dirty="0">
                    <a:solidFill>
                      <a:schemeClr val="tx1"/>
                    </a:solidFill>
                  </a:endParaRPr>
                </a:p>
              </p:txBody>
            </p:sp>
          </mc:Choice>
          <mc:Fallback xmlns="">
            <p:sp>
              <p:nvSpPr>
                <p:cNvPr id="39" name="Oval 76">
                  <a:extLst>
                    <a:ext uri="{FF2B5EF4-FFF2-40B4-BE49-F238E27FC236}">
                      <a16:creationId xmlns:a16="http://schemas.microsoft.com/office/drawing/2014/main" id="{3D5D2CAA-342E-296D-A737-52EEFB8FF26A}"/>
                    </a:ext>
                  </a:extLst>
                </p:cNvPr>
                <p:cNvSpPr>
                  <a:spLocks noRot="1" noChangeAspect="1" noMove="1" noResize="1" noEditPoints="1" noAdjustHandles="1" noChangeArrowheads="1" noChangeShapeType="1" noTextEdit="1"/>
                </p:cNvSpPr>
                <p:nvPr/>
              </p:nvSpPr>
              <p:spPr>
                <a:xfrm>
                  <a:off x="3904157" y="939320"/>
                  <a:ext cx="432000" cy="432000"/>
                </a:xfrm>
                <a:prstGeom prst="ellipse">
                  <a:avLst/>
                </a:prstGeom>
                <a:blipFill>
                  <a:blip r:embed="rId7"/>
                  <a:stretch>
                    <a:fillRect/>
                  </a:stretch>
                </a:blipFill>
                <a:ln>
                  <a:solidFill>
                    <a:schemeClr val="tx1"/>
                  </a:solidFill>
                </a:ln>
              </p:spPr>
              <p:txBody>
                <a:bodyPr/>
                <a:lstStyle/>
                <a:p>
                  <a:r>
                    <a:rPr lang="pt-BR">
                      <a:noFill/>
                    </a:rPr>
                    <a:t> </a:t>
                  </a:r>
                </a:p>
              </p:txBody>
            </p:sp>
          </mc:Fallback>
        </mc:AlternateContent>
        <p:cxnSp>
          <p:nvCxnSpPr>
            <p:cNvPr id="40" name="Straight Arrow Connector 78">
              <a:extLst>
                <a:ext uri="{FF2B5EF4-FFF2-40B4-BE49-F238E27FC236}">
                  <a16:creationId xmlns:a16="http://schemas.microsoft.com/office/drawing/2014/main" id="{645A9C69-40B5-E0EE-8A59-66398BB52E1B}"/>
                </a:ext>
              </a:extLst>
            </p:cNvPr>
            <p:cNvCxnSpPr>
              <a:stCxn id="39" idx="5"/>
              <a:endCxn id="60" idx="1"/>
            </p:cNvCxnSpPr>
            <p:nvPr/>
          </p:nvCxnSpPr>
          <p:spPr>
            <a:xfrm>
              <a:off x="4272892" y="1308055"/>
              <a:ext cx="203172" cy="22586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Oval 79">
              <a:extLst>
                <a:ext uri="{FF2B5EF4-FFF2-40B4-BE49-F238E27FC236}">
                  <a16:creationId xmlns:a16="http://schemas.microsoft.com/office/drawing/2014/main" id="{73E6D86D-6386-F21E-C4E4-B9416CDF364C}"/>
                </a:ext>
              </a:extLst>
            </p:cNvPr>
            <p:cNvSpPr/>
            <p:nvPr/>
          </p:nvSpPr>
          <p:spPr>
            <a:xfrm>
              <a:off x="3938206" y="2577494"/>
              <a:ext cx="432000" cy="432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tx1"/>
                </a:solidFill>
              </a:endParaRPr>
            </a:p>
          </p:txBody>
        </p:sp>
        <p:cxnSp>
          <p:nvCxnSpPr>
            <p:cNvPr id="42" name="Straight Arrow Connector 81">
              <a:extLst>
                <a:ext uri="{FF2B5EF4-FFF2-40B4-BE49-F238E27FC236}">
                  <a16:creationId xmlns:a16="http://schemas.microsoft.com/office/drawing/2014/main" id="{C27CEFBF-49E3-6340-A2F5-39FA552574A5}"/>
                </a:ext>
              </a:extLst>
            </p:cNvPr>
            <p:cNvCxnSpPr>
              <a:stCxn id="41" idx="5"/>
              <a:endCxn id="58" idx="1"/>
            </p:cNvCxnSpPr>
            <p:nvPr/>
          </p:nvCxnSpPr>
          <p:spPr>
            <a:xfrm>
              <a:off x="4306941" y="2946229"/>
              <a:ext cx="169123" cy="24193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Oval 83">
              <a:extLst>
                <a:ext uri="{FF2B5EF4-FFF2-40B4-BE49-F238E27FC236}">
                  <a16:creationId xmlns:a16="http://schemas.microsoft.com/office/drawing/2014/main" id="{EAC3E546-DA86-B92C-7E65-4722E3455699}"/>
                </a:ext>
              </a:extLst>
            </p:cNvPr>
            <p:cNvSpPr/>
            <p:nvPr/>
          </p:nvSpPr>
          <p:spPr>
            <a:xfrm>
              <a:off x="3984116" y="4156462"/>
              <a:ext cx="432000" cy="432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tx1"/>
                </a:solidFill>
              </a:endParaRPr>
            </a:p>
          </p:txBody>
        </p:sp>
        <p:cxnSp>
          <p:nvCxnSpPr>
            <p:cNvPr id="44" name="Straight Arrow Connector 87">
              <a:extLst>
                <a:ext uri="{FF2B5EF4-FFF2-40B4-BE49-F238E27FC236}">
                  <a16:creationId xmlns:a16="http://schemas.microsoft.com/office/drawing/2014/main" id="{B867E489-6155-30A8-8664-EFDAD5A8B37A}"/>
                </a:ext>
              </a:extLst>
            </p:cNvPr>
            <p:cNvCxnSpPr>
              <a:stCxn id="43" idx="5"/>
              <a:endCxn id="56" idx="1"/>
            </p:cNvCxnSpPr>
            <p:nvPr/>
          </p:nvCxnSpPr>
          <p:spPr>
            <a:xfrm>
              <a:off x="4352851" y="4525197"/>
              <a:ext cx="123213" cy="31722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5" name="Rectangle 1">
                  <a:extLst>
                    <a:ext uri="{FF2B5EF4-FFF2-40B4-BE49-F238E27FC236}">
                      <a16:creationId xmlns:a16="http://schemas.microsoft.com/office/drawing/2014/main" id="{467A22D2-3E15-E6BF-AC4D-26B6FDB13FA5}"/>
                    </a:ext>
                  </a:extLst>
                </p:cNvPr>
                <p:cNvSpPr/>
                <p:nvPr/>
              </p:nvSpPr>
              <p:spPr>
                <a:xfrm>
                  <a:off x="3904157" y="985504"/>
                  <a:ext cx="47230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pt-BR" i="1" smtClean="0">
                                <a:latin typeface="Cambria Math" panose="02040503050406030204" pitchFamily="18" charset="0"/>
                              </a:rPr>
                            </m:ctrlPr>
                          </m:sSupPr>
                          <m:e>
                            <m:r>
                              <a:rPr lang="pt-BR" b="0" i="1" smtClean="0">
                                <a:latin typeface="Cambria Math" panose="02040503050406030204" pitchFamily="18" charset="0"/>
                              </a:rPr>
                              <m:t>𝑏</m:t>
                            </m:r>
                          </m:e>
                          <m:sup>
                            <m:r>
                              <a:rPr lang="pt-BR" b="0" i="1" smtClean="0">
                                <a:latin typeface="Cambria Math" panose="02040503050406030204" pitchFamily="18" charset="0"/>
                              </a:rPr>
                              <m:t>1</m:t>
                            </m:r>
                          </m:sup>
                        </m:sSup>
                      </m:oMath>
                    </m:oMathPara>
                  </a14:m>
                  <a:endParaRPr lang="pt-BR" dirty="0"/>
                </a:p>
              </p:txBody>
            </p:sp>
          </mc:Choice>
          <mc:Fallback xmlns="">
            <p:sp>
              <p:nvSpPr>
                <p:cNvPr id="45" name="Rectangle 1">
                  <a:extLst>
                    <a:ext uri="{FF2B5EF4-FFF2-40B4-BE49-F238E27FC236}">
                      <a16:creationId xmlns:a16="http://schemas.microsoft.com/office/drawing/2014/main" id="{467A22D2-3E15-E6BF-AC4D-26B6FDB13FA5}"/>
                    </a:ext>
                  </a:extLst>
                </p:cNvPr>
                <p:cNvSpPr>
                  <a:spLocks noRot="1" noChangeAspect="1" noMove="1" noResize="1" noEditPoints="1" noAdjustHandles="1" noChangeArrowheads="1" noChangeShapeType="1" noTextEdit="1"/>
                </p:cNvSpPr>
                <p:nvPr/>
              </p:nvSpPr>
              <p:spPr>
                <a:xfrm>
                  <a:off x="3904157" y="985504"/>
                  <a:ext cx="472309" cy="369332"/>
                </a:xfrm>
                <a:prstGeom prst="rect">
                  <a:avLst/>
                </a:prstGeom>
                <a:blipFill>
                  <a:blip r:embed="rId8"/>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6" name="Rectangle 49">
                  <a:extLst>
                    <a:ext uri="{FF2B5EF4-FFF2-40B4-BE49-F238E27FC236}">
                      <a16:creationId xmlns:a16="http://schemas.microsoft.com/office/drawing/2014/main" id="{19FE9BA3-E977-6E8D-1152-78F2022A39AB}"/>
                    </a:ext>
                  </a:extLst>
                </p:cNvPr>
                <p:cNvSpPr/>
                <p:nvPr/>
              </p:nvSpPr>
              <p:spPr>
                <a:xfrm>
                  <a:off x="3951106" y="2609787"/>
                  <a:ext cx="503352"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pt-BR" i="1" smtClean="0">
                                <a:latin typeface="Cambria Math" panose="02040503050406030204" pitchFamily="18" charset="0"/>
                              </a:rPr>
                            </m:ctrlPr>
                          </m:sSupPr>
                          <m:e>
                            <m:r>
                              <a:rPr lang="pt-BR" b="0" i="1" smtClean="0">
                                <a:latin typeface="Cambria Math" panose="02040503050406030204" pitchFamily="18" charset="0"/>
                              </a:rPr>
                              <m:t>𝑏</m:t>
                            </m:r>
                          </m:e>
                          <m:sup>
                            <m:r>
                              <a:rPr lang="pt-BR" b="0" i="1" smtClean="0">
                                <a:latin typeface="Cambria Math" panose="02040503050406030204" pitchFamily="18" charset="0"/>
                              </a:rPr>
                              <m:t>2</m:t>
                            </m:r>
                          </m:sup>
                        </m:sSup>
                      </m:oMath>
                    </m:oMathPara>
                  </a14:m>
                  <a:endParaRPr lang="pt-BR" dirty="0"/>
                </a:p>
              </p:txBody>
            </p:sp>
          </mc:Choice>
          <mc:Fallback xmlns="">
            <p:sp>
              <p:nvSpPr>
                <p:cNvPr id="46" name="Rectangle 49">
                  <a:extLst>
                    <a:ext uri="{FF2B5EF4-FFF2-40B4-BE49-F238E27FC236}">
                      <a16:creationId xmlns:a16="http://schemas.microsoft.com/office/drawing/2014/main" id="{19FE9BA3-E977-6E8D-1152-78F2022A39AB}"/>
                    </a:ext>
                  </a:extLst>
                </p:cNvPr>
                <p:cNvSpPr>
                  <a:spLocks noRot="1" noChangeAspect="1" noMove="1" noResize="1" noEditPoints="1" noAdjustHandles="1" noChangeArrowheads="1" noChangeShapeType="1" noTextEdit="1"/>
                </p:cNvSpPr>
                <p:nvPr/>
              </p:nvSpPr>
              <p:spPr>
                <a:xfrm>
                  <a:off x="3951106" y="2609787"/>
                  <a:ext cx="503352" cy="369332"/>
                </a:xfrm>
                <a:prstGeom prst="rect">
                  <a:avLst/>
                </a:prstGeom>
                <a:blipFill>
                  <a:blip r:embed="rId9"/>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7" name="Rectangle 50">
                  <a:extLst>
                    <a:ext uri="{FF2B5EF4-FFF2-40B4-BE49-F238E27FC236}">
                      <a16:creationId xmlns:a16="http://schemas.microsoft.com/office/drawing/2014/main" id="{F3D54078-E196-4576-96C5-FBCC0909E761}"/>
                    </a:ext>
                  </a:extLst>
                </p:cNvPr>
                <p:cNvSpPr/>
                <p:nvPr/>
              </p:nvSpPr>
              <p:spPr>
                <a:xfrm>
                  <a:off x="4021071" y="4183409"/>
                  <a:ext cx="47724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pt-BR" i="1" smtClean="0">
                                <a:latin typeface="Cambria Math" panose="02040503050406030204" pitchFamily="18" charset="0"/>
                              </a:rPr>
                            </m:ctrlPr>
                          </m:sSupPr>
                          <m:e>
                            <m:r>
                              <a:rPr lang="pt-BR" b="0" i="1" smtClean="0">
                                <a:latin typeface="Cambria Math" panose="02040503050406030204" pitchFamily="18" charset="0"/>
                              </a:rPr>
                              <m:t>𝑏</m:t>
                            </m:r>
                          </m:e>
                          <m:sup>
                            <m:r>
                              <a:rPr lang="pt-BR" b="0" i="1" smtClean="0">
                                <a:latin typeface="Cambria Math" panose="02040503050406030204" pitchFamily="18" charset="0"/>
                              </a:rPr>
                              <m:t>3</m:t>
                            </m:r>
                          </m:sup>
                        </m:sSup>
                      </m:oMath>
                    </m:oMathPara>
                  </a14:m>
                  <a:endParaRPr lang="pt-BR" dirty="0"/>
                </a:p>
              </p:txBody>
            </p:sp>
          </mc:Choice>
          <mc:Fallback xmlns="">
            <p:sp>
              <p:nvSpPr>
                <p:cNvPr id="47" name="Rectangle 50">
                  <a:extLst>
                    <a:ext uri="{FF2B5EF4-FFF2-40B4-BE49-F238E27FC236}">
                      <a16:creationId xmlns:a16="http://schemas.microsoft.com/office/drawing/2014/main" id="{F3D54078-E196-4576-96C5-FBCC0909E761}"/>
                    </a:ext>
                  </a:extLst>
                </p:cNvPr>
                <p:cNvSpPr>
                  <a:spLocks noRot="1" noChangeAspect="1" noMove="1" noResize="1" noEditPoints="1" noAdjustHandles="1" noChangeArrowheads="1" noChangeShapeType="1" noTextEdit="1"/>
                </p:cNvSpPr>
                <p:nvPr/>
              </p:nvSpPr>
              <p:spPr>
                <a:xfrm>
                  <a:off x="4021071" y="4183409"/>
                  <a:ext cx="477246" cy="369332"/>
                </a:xfrm>
                <a:prstGeom prst="rect">
                  <a:avLst/>
                </a:prstGeom>
                <a:blipFill>
                  <a:blip r:embed="rId10"/>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8" name="Rectangle 52">
                  <a:extLst>
                    <a:ext uri="{FF2B5EF4-FFF2-40B4-BE49-F238E27FC236}">
                      <a16:creationId xmlns:a16="http://schemas.microsoft.com/office/drawing/2014/main" id="{26A42A1B-99B3-1646-B901-F97F3813CA5A}"/>
                    </a:ext>
                  </a:extLst>
                </p:cNvPr>
                <p:cNvSpPr/>
                <p:nvPr/>
              </p:nvSpPr>
              <p:spPr>
                <a:xfrm>
                  <a:off x="2494925" y="1632819"/>
                  <a:ext cx="634854" cy="39459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pt-BR" i="1" smtClean="0">
                                <a:latin typeface="Cambria Math" panose="02040503050406030204" pitchFamily="18" charset="0"/>
                              </a:rPr>
                            </m:ctrlPr>
                          </m:sSubSupPr>
                          <m:e>
                            <m:r>
                              <a:rPr lang="pt-BR" b="0" i="1" smtClean="0">
                                <a:latin typeface="Cambria Math" panose="02040503050406030204" pitchFamily="18" charset="0"/>
                              </a:rPr>
                              <m:t>𝑤</m:t>
                            </m:r>
                          </m:e>
                          <m:sub>
                            <m:r>
                              <a:rPr lang="pt-BR" b="0" i="1" smtClean="0">
                                <a:latin typeface="Cambria Math" panose="02040503050406030204" pitchFamily="18" charset="0"/>
                              </a:rPr>
                              <m:t>1,1</m:t>
                            </m:r>
                          </m:sub>
                          <m:sup>
                            <m:r>
                              <a:rPr lang="pt-BR" b="0" i="1" smtClean="0">
                                <a:latin typeface="Cambria Math" panose="02040503050406030204" pitchFamily="18" charset="0"/>
                              </a:rPr>
                              <m:t>1</m:t>
                            </m:r>
                          </m:sup>
                        </m:sSubSup>
                      </m:oMath>
                    </m:oMathPara>
                  </a14:m>
                  <a:endParaRPr lang="pt-BR" dirty="0"/>
                </a:p>
              </p:txBody>
            </p:sp>
          </mc:Choice>
          <mc:Fallback xmlns="">
            <p:sp>
              <p:nvSpPr>
                <p:cNvPr id="48" name="Rectangle 52">
                  <a:extLst>
                    <a:ext uri="{FF2B5EF4-FFF2-40B4-BE49-F238E27FC236}">
                      <a16:creationId xmlns:a16="http://schemas.microsoft.com/office/drawing/2014/main" id="{26A42A1B-99B3-1646-B901-F97F3813CA5A}"/>
                    </a:ext>
                  </a:extLst>
                </p:cNvPr>
                <p:cNvSpPr>
                  <a:spLocks noRot="1" noChangeAspect="1" noMove="1" noResize="1" noEditPoints="1" noAdjustHandles="1" noChangeArrowheads="1" noChangeShapeType="1" noTextEdit="1"/>
                </p:cNvSpPr>
                <p:nvPr/>
              </p:nvSpPr>
              <p:spPr>
                <a:xfrm>
                  <a:off x="2494925" y="1632819"/>
                  <a:ext cx="634854" cy="394595"/>
                </a:xfrm>
                <a:prstGeom prst="rect">
                  <a:avLst/>
                </a:prstGeom>
                <a:blipFill>
                  <a:blip r:embed="rId11"/>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9" name="Rectangle 54">
                  <a:extLst>
                    <a:ext uri="{FF2B5EF4-FFF2-40B4-BE49-F238E27FC236}">
                      <a16:creationId xmlns:a16="http://schemas.microsoft.com/office/drawing/2014/main" id="{C43ED2DA-73E8-F9C6-712D-C2F8BE6C31CB}"/>
                    </a:ext>
                  </a:extLst>
                </p:cNvPr>
                <p:cNvSpPr/>
                <p:nvPr/>
              </p:nvSpPr>
              <p:spPr>
                <a:xfrm>
                  <a:off x="3238291" y="2133472"/>
                  <a:ext cx="640175" cy="39517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pt-BR" i="1" smtClean="0">
                                <a:latin typeface="Cambria Math" panose="02040503050406030204" pitchFamily="18" charset="0"/>
                              </a:rPr>
                            </m:ctrlPr>
                          </m:sSubSupPr>
                          <m:e>
                            <m:r>
                              <a:rPr lang="pt-BR" b="0" i="1" smtClean="0">
                                <a:latin typeface="Cambria Math" panose="02040503050406030204" pitchFamily="18" charset="0"/>
                              </a:rPr>
                              <m:t>𝑤</m:t>
                            </m:r>
                          </m:e>
                          <m:sub>
                            <m:r>
                              <a:rPr lang="pt-BR" b="0" i="1" smtClean="0">
                                <a:latin typeface="Cambria Math" panose="02040503050406030204" pitchFamily="18" charset="0"/>
                              </a:rPr>
                              <m:t>2,1</m:t>
                            </m:r>
                          </m:sub>
                          <m:sup>
                            <m:r>
                              <a:rPr lang="pt-BR" b="0" i="1" smtClean="0">
                                <a:latin typeface="Cambria Math" panose="02040503050406030204" pitchFamily="18" charset="0"/>
                              </a:rPr>
                              <m:t>1</m:t>
                            </m:r>
                          </m:sup>
                        </m:sSubSup>
                      </m:oMath>
                    </m:oMathPara>
                  </a14:m>
                  <a:endParaRPr lang="pt-BR" dirty="0"/>
                </a:p>
              </p:txBody>
            </p:sp>
          </mc:Choice>
          <mc:Fallback xmlns="">
            <p:sp>
              <p:nvSpPr>
                <p:cNvPr id="49" name="Rectangle 54">
                  <a:extLst>
                    <a:ext uri="{FF2B5EF4-FFF2-40B4-BE49-F238E27FC236}">
                      <a16:creationId xmlns:a16="http://schemas.microsoft.com/office/drawing/2014/main" id="{C43ED2DA-73E8-F9C6-712D-C2F8BE6C31CB}"/>
                    </a:ext>
                  </a:extLst>
                </p:cNvPr>
                <p:cNvSpPr>
                  <a:spLocks noRot="1" noChangeAspect="1" noMove="1" noResize="1" noEditPoints="1" noAdjustHandles="1" noChangeArrowheads="1" noChangeShapeType="1" noTextEdit="1"/>
                </p:cNvSpPr>
                <p:nvPr/>
              </p:nvSpPr>
              <p:spPr>
                <a:xfrm>
                  <a:off x="3238291" y="2133472"/>
                  <a:ext cx="640175" cy="395173"/>
                </a:xfrm>
                <a:prstGeom prst="rect">
                  <a:avLst/>
                </a:prstGeom>
                <a:blipFill>
                  <a:blip r:embed="rId1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0" name="Rectangle 56">
                  <a:extLst>
                    <a:ext uri="{FF2B5EF4-FFF2-40B4-BE49-F238E27FC236}">
                      <a16:creationId xmlns:a16="http://schemas.microsoft.com/office/drawing/2014/main" id="{5E7AD4B6-4058-AFBA-D650-848736F45516}"/>
                    </a:ext>
                  </a:extLst>
                </p:cNvPr>
                <p:cNvSpPr/>
                <p:nvPr/>
              </p:nvSpPr>
              <p:spPr>
                <a:xfrm>
                  <a:off x="3223071" y="2965618"/>
                  <a:ext cx="634854" cy="39574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pt-BR" i="1" smtClean="0">
                                <a:latin typeface="Cambria Math" panose="02040503050406030204" pitchFamily="18" charset="0"/>
                              </a:rPr>
                            </m:ctrlPr>
                          </m:sSubSupPr>
                          <m:e>
                            <m:r>
                              <a:rPr lang="pt-BR" b="0" i="1" smtClean="0">
                                <a:latin typeface="Cambria Math" panose="02040503050406030204" pitchFamily="18" charset="0"/>
                              </a:rPr>
                              <m:t>𝑤</m:t>
                            </m:r>
                          </m:e>
                          <m:sub>
                            <m:r>
                              <a:rPr lang="pt-BR" b="0" i="1" smtClean="0">
                                <a:latin typeface="Cambria Math" panose="02040503050406030204" pitchFamily="18" charset="0"/>
                              </a:rPr>
                              <m:t>1,2</m:t>
                            </m:r>
                          </m:sub>
                          <m:sup>
                            <m:r>
                              <a:rPr lang="pt-BR" b="0" i="1" smtClean="0">
                                <a:latin typeface="Cambria Math" panose="02040503050406030204" pitchFamily="18" charset="0"/>
                              </a:rPr>
                              <m:t>2</m:t>
                            </m:r>
                          </m:sup>
                        </m:sSubSup>
                      </m:oMath>
                    </m:oMathPara>
                  </a14:m>
                  <a:endParaRPr lang="pt-BR" dirty="0"/>
                </a:p>
              </p:txBody>
            </p:sp>
          </mc:Choice>
          <mc:Fallback xmlns="">
            <p:sp>
              <p:nvSpPr>
                <p:cNvPr id="50" name="Rectangle 56">
                  <a:extLst>
                    <a:ext uri="{FF2B5EF4-FFF2-40B4-BE49-F238E27FC236}">
                      <a16:creationId xmlns:a16="http://schemas.microsoft.com/office/drawing/2014/main" id="{5E7AD4B6-4058-AFBA-D650-848736F45516}"/>
                    </a:ext>
                  </a:extLst>
                </p:cNvPr>
                <p:cNvSpPr>
                  <a:spLocks noRot="1" noChangeAspect="1" noMove="1" noResize="1" noEditPoints="1" noAdjustHandles="1" noChangeArrowheads="1" noChangeShapeType="1" noTextEdit="1"/>
                </p:cNvSpPr>
                <p:nvPr/>
              </p:nvSpPr>
              <p:spPr>
                <a:xfrm>
                  <a:off x="3223071" y="2965618"/>
                  <a:ext cx="634854" cy="395749"/>
                </a:xfrm>
                <a:prstGeom prst="rect">
                  <a:avLst/>
                </a:prstGeom>
                <a:blipFill>
                  <a:blip r:embed="rId1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1" name="Rectangle 58">
                  <a:extLst>
                    <a:ext uri="{FF2B5EF4-FFF2-40B4-BE49-F238E27FC236}">
                      <a16:creationId xmlns:a16="http://schemas.microsoft.com/office/drawing/2014/main" id="{835FCB02-51C0-887E-820A-4E2501394BB5}"/>
                    </a:ext>
                  </a:extLst>
                </p:cNvPr>
                <p:cNvSpPr/>
                <p:nvPr/>
              </p:nvSpPr>
              <p:spPr>
                <a:xfrm>
                  <a:off x="3228459" y="3546649"/>
                  <a:ext cx="640175" cy="39574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pt-BR" i="1" smtClean="0">
                                <a:latin typeface="Cambria Math" panose="02040503050406030204" pitchFamily="18" charset="0"/>
                              </a:rPr>
                            </m:ctrlPr>
                          </m:sSubSupPr>
                          <m:e>
                            <m:r>
                              <a:rPr lang="pt-BR" b="0" i="1" smtClean="0">
                                <a:latin typeface="Cambria Math" panose="02040503050406030204" pitchFamily="18" charset="0"/>
                              </a:rPr>
                              <m:t>𝑤</m:t>
                            </m:r>
                          </m:e>
                          <m:sub>
                            <m:r>
                              <a:rPr lang="pt-BR" b="0" i="1" smtClean="0">
                                <a:latin typeface="Cambria Math" panose="02040503050406030204" pitchFamily="18" charset="0"/>
                              </a:rPr>
                              <m:t>2,2</m:t>
                            </m:r>
                          </m:sub>
                          <m:sup>
                            <m:r>
                              <a:rPr lang="pt-BR" b="0" i="1" smtClean="0">
                                <a:latin typeface="Cambria Math" panose="02040503050406030204" pitchFamily="18" charset="0"/>
                              </a:rPr>
                              <m:t>2</m:t>
                            </m:r>
                          </m:sup>
                        </m:sSubSup>
                      </m:oMath>
                    </m:oMathPara>
                  </a14:m>
                  <a:endParaRPr lang="pt-BR" dirty="0"/>
                </a:p>
              </p:txBody>
            </p:sp>
          </mc:Choice>
          <mc:Fallback xmlns="">
            <p:sp>
              <p:nvSpPr>
                <p:cNvPr id="51" name="Rectangle 58">
                  <a:extLst>
                    <a:ext uri="{FF2B5EF4-FFF2-40B4-BE49-F238E27FC236}">
                      <a16:creationId xmlns:a16="http://schemas.microsoft.com/office/drawing/2014/main" id="{835FCB02-51C0-887E-820A-4E2501394BB5}"/>
                    </a:ext>
                  </a:extLst>
                </p:cNvPr>
                <p:cNvSpPr>
                  <a:spLocks noRot="1" noChangeAspect="1" noMove="1" noResize="1" noEditPoints="1" noAdjustHandles="1" noChangeArrowheads="1" noChangeShapeType="1" noTextEdit="1"/>
                </p:cNvSpPr>
                <p:nvPr/>
              </p:nvSpPr>
              <p:spPr>
                <a:xfrm>
                  <a:off x="3228459" y="3546649"/>
                  <a:ext cx="640175" cy="395749"/>
                </a:xfrm>
                <a:prstGeom prst="rect">
                  <a:avLst/>
                </a:prstGeom>
                <a:blipFill>
                  <a:blip r:embed="rId1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2" name="Rectangle 60">
                  <a:extLst>
                    <a:ext uri="{FF2B5EF4-FFF2-40B4-BE49-F238E27FC236}">
                      <a16:creationId xmlns:a16="http://schemas.microsoft.com/office/drawing/2014/main" id="{66937446-BA9E-507B-42AA-BD7D5CA5CE92}"/>
                    </a:ext>
                  </a:extLst>
                </p:cNvPr>
                <p:cNvSpPr/>
                <p:nvPr/>
              </p:nvSpPr>
              <p:spPr>
                <a:xfrm>
                  <a:off x="3228476" y="4368252"/>
                  <a:ext cx="634854" cy="39716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pt-BR" i="1" smtClean="0">
                                <a:latin typeface="Cambria Math" panose="02040503050406030204" pitchFamily="18" charset="0"/>
                              </a:rPr>
                            </m:ctrlPr>
                          </m:sSubSupPr>
                          <m:e>
                            <m:r>
                              <a:rPr lang="pt-BR" b="0" i="1" smtClean="0">
                                <a:latin typeface="Cambria Math" panose="02040503050406030204" pitchFamily="18" charset="0"/>
                              </a:rPr>
                              <m:t>𝑤</m:t>
                            </m:r>
                          </m:e>
                          <m:sub>
                            <m:r>
                              <a:rPr lang="pt-BR" b="0" i="1" smtClean="0">
                                <a:latin typeface="Cambria Math" panose="02040503050406030204" pitchFamily="18" charset="0"/>
                              </a:rPr>
                              <m:t>1,3</m:t>
                            </m:r>
                          </m:sub>
                          <m:sup>
                            <m:r>
                              <a:rPr lang="pt-BR" b="0" i="1" smtClean="0">
                                <a:latin typeface="Cambria Math" panose="02040503050406030204" pitchFamily="18" charset="0"/>
                              </a:rPr>
                              <m:t>3</m:t>
                            </m:r>
                          </m:sup>
                        </m:sSubSup>
                      </m:oMath>
                    </m:oMathPara>
                  </a14:m>
                  <a:endParaRPr lang="pt-BR" dirty="0"/>
                </a:p>
              </p:txBody>
            </p:sp>
          </mc:Choice>
          <mc:Fallback xmlns="">
            <p:sp>
              <p:nvSpPr>
                <p:cNvPr id="52" name="Rectangle 60">
                  <a:extLst>
                    <a:ext uri="{FF2B5EF4-FFF2-40B4-BE49-F238E27FC236}">
                      <a16:creationId xmlns:a16="http://schemas.microsoft.com/office/drawing/2014/main" id="{66937446-BA9E-507B-42AA-BD7D5CA5CE92}"/>
                    </a:ext>
                  </a:extLst>
                </p:cNvPr>
                <p:cNvSpPr>
                  <a:spLocks noRot="1" noChangeAspect="1" noMove="1" noResize="1" noEditPoints="1" noAdjustHandles="1" noChangeArrowheads="1" noChangeShapeType="1" noTextEdit="1"/>
                </p:cNvSpPr>
                <p:nvPr/>
              </p:nvSpPr>
              <p:spPr>
                <a:xfrm>
                  <a:off x="3228476" y="4368252"/>
                  <a:ext cx="634854" cy="397160"/>
                </a:xfrm>
                <a:prstGeom prst="rect">
                  <a:avLst/>
                </a:prstGeom>
                <a:blipFill>
                  <a:blip r:embed="rId1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3" name="Rectangle 61">
                  <a:extLst>
                    <a:ext uri="{FF2B5EF4-FFF2-40B4-BE49-F238E27FC236}">
                      <a16:creationId xmlns:a16="http://schemas.microsoft.com/office/drawing/2014/main" id="{B9CFCDFE-F12F-256A-C3A8-96516007F809}"/>
                    </a:ext>
                  </a:extLst>
                </p:cNvPr>
                <p:cNvSpPr/>
                <p:nvPr/>
              </p:nvSpPr>
              <p:spPr>
                <a:xfrm>
                  <a:off x="2595151" y="4935707"/>
                  <a:ext cx="640175" cy="39716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pt-BR" i="1" smtClean="0">
                                <a:latin typeface="Cambria Math" panose="02040503050406030204" pitchFamily="18" charset="0"/>
                              </a:rPr>
                            </m:ctrlPr>
                          </m:sSubSupPr>
                          <m:e>
                            <m:r>
                              <a:rPr lang="pt-BR" b="0" i="1" smtClean="0">
                                <a:latin typeface="Cambria Math" panose="02040503050406030204" pitchFamily="18" charset="0"/>
                              </a:rPr>
                              <m:t>𝑤</m:t>
                            </m:r>
                          </m:e>
                          <m:sub>
                            <m:r>
                              <a:rPr lang="pt-BR" b="0" i="1" smtClean="0">
                                <a:latin typeface="Cambria Math" panose="02040503050406030204" pitchFamily="18" charset="0"/>
                              </a:rPr>
                              <m:t>2,3</m:t>
                            </m:r>
                          </m:sub>
                          <m:sup>
                            <m:r>
                              <a:rPr lang="pt-BR" b="0" i="1" smtClean="0">
                                <a:latin typeface="Cambria Math" panose="02040503050406030204" pitchFamily="18" charset="0"/>
                              </a:rPr>
                              <m:t>3</m:t>
                            </m:r>
                          </m:sup>
                        </m:sSubSup>
                      </m:oMath>
                    </m:oMathPara>
                  </a14:m>
                  <a:endParaRPr lang="pt-BR" dirty="0"/>
                </a:p>
              </p:txBody>
            </p:sp>
          </mc:Choice>
          <mc:Fallback xmlns="">
            <p:sp>
              <p:nvSpPr>
                <p:cNvPr id="53" name="Rectangle 61">
                  <a:extLst>
                    <a:ext uri="{FF2B5EF4-FFF2-40B4-BE49-F238E27FC236}">
                      <a16:creationId xmlns:a16="http://schemas.microsoft.com/office/drawing/2014/main" id="{B9CFCDFE-F12F-256A-C3A8-96516007F809}"/>
                    </a:ext>
                  </a:extLst>
                </p:cNvPr>
                <p:cNvSpPr>
                  <a:spLocks noRot="1" noChangeAspect="1" noMove="1" noResize="1" noEditPoints="1" noAdjustHandles="1" noChangeArrowheads="1" noChangeShapeType="1" noTextEdit="1"/>
                </p:cNvSpPr>
                <p:nvPr/>
              </p:nvSpPr>
              <p:spPr>
                <a:xfrm>
                  <a:off x="2595151" y="4935707"/>
                  <a:ext cx="640175" cy="397160"/>
                </a:xfrm>
                <a:prstGeom prst="rect">
                  <a:avLst/>
                </a:prstGeom>
                <a:blipFill>
                  <a:blip r:embed="rId16"/>
                  <a:stretch>
                    <a:fillRect/>
                  </a:stretch>
                </a:blipFill>
              </p:spPr>
              <p:txBody>
                <a:bodyPr/>
                <a:lstStyle/>
                <a:p>
                  <a:r>
                    <a:rPr lang="pt-BR">
                      <a:noFill/>
                    </a:rPr>
                    <a:t> </a:t>
                  </a:r>
                </a:p>
              </p:txBody>
            </p:sp>
          </mc:Fallback>
        </mc:AlternateContent>
        <p:sp>
          <p:nvSpPr>
            <p:cNvPr id="54" name="Right Brace 6">
              <a:extLst>
                <a:ext uri="{FF2B5EF4-FFF2-40B4-BE49-F238E27FC236}">
                  <a16:creationId xmlns:a16="http://schemas.microsoft.com/office/drawing/2014/main" id="{818057FA-AD8B-7976-A48C-03D3193BE27B}"/>
                </a:ext>
              </a:extLst>
            </p:cNvPr>
            <p:cNvSpPr/>
            <p:nvPr/>
          </p:nvSpPr>
          <p:spPr>
            <a:xfrm>
              <a:off x="9366114" y="1408002"/>
              <a:ext cx="461470" cy="4168309"/>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55" name="Rectangle 16">
                  <a:extLst>
                    <a:ext uri="{FF2B5EF4-FFF2-40B4-BE49-F238E27FC236}">
                      <a16:creationId xmlns:a16="http://schemas.microsoft.com/office/drawing/2014/main" id="{385508B9-E3FE-18DA-7313-E6496AF86DA3}"/>
                    </a:ext>
                  </a:extLst>
                </p:cNvPr>
                <p:cNvSpPr/>
                <p:nvPr/>
              </p:nvSpPr>
              <p:spPr>
                <a:xfrm>
                  <a:off x="9834601" y="3276489"/>
                  <a:ext cx="1894493" cy="485197"/>
                </a:xfrm>
                <a:prstGeom prst="rect">
                  <a:avLst/>
                </a:prstGeom>
              </p:spPr>
              <p:txBody>
                <a:bodyPr wrap="none">
                  <a:spAutoFit/>
                </a:bodyPr>
                <a:lstStyle/>
                <a:p>
                  <a14:m>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𝑞</m:t>
                          </m:r>
                        </m:sub>
                      </m:sSub>
                      <m:r>
                        <a:rPr lang="pt-BR" i="1">
                          <a:latin typeface="Cambria Math" panose="02040503050406030204" pitchFamily="18" charset="0"/>
                        </a:rPr>
                        <m:t>= </m:t>
                      </m:r>
                    </m:oMath>
                  </a14:m>
                  <a:r>
                    <a:rPr lang="pt-BR" dirty="0">
                      <a:latin typeface="Cambria Math" panose="02040503050406030204" pitchFamily="18" charset="0"/>
                    </a:rPr>
                    <a:t>arg</a:t>
                  </a:r>
                  <a:r>
                    <a:rPr lang="pt-BR" dirty="0"/>
                    <a:t>. </a:t>
                  </a:r>
                  <a14:m>
                    <m:oMath xmlns:m="http://schemas.openxmlformats.org/officeDocument/2006/math">
                      <m:func>
                        <m:funcPr>
                          <m:ctrlPr>
                            <a:rPr lang="pt-BR" i="1">
                              <a:latin typeface="Cambria Math" panose="02040503050406030204" pitchFamily="18" charset="0"/>
                            </a:rPr>
                          </m:ctrlPr>
                        </m:funcPr>
                        <m:fName>
                          <m:limLow>
                            <m:limLowPr>
                              <m:ctrlPr>
                                <a:rPr lang="pt-BR" i="1">
                                  <a:latin typeface="Cambria Math" panose="02040503050406030204" pitchFamily="18" charset="0"/>
                                </a:rPr>
                              </m:ctrlPr>
                            </m:limLowPr>
                            <m:e>
                              <m:r>
                                <m:rPr>
                                  <m:sty m:val="p"/>
                                </m:rPr>
                                <a:rPr lang="pt-BR">
                                  <a:latin typeface="Cambria Math" panose="02040503050406030204" pitchFamily="18" charset="0"/>
                                </a:rPr>
                                <m:t>max</m:t>
                              </m:r>
                            </m:e>
                            <m:lim>
                              <m:r>
                                <a:rPr lang="pt-BR" i="1">
                                  <a:latin typeface="Cambria Math" panose="02040503050406030204" pitchFamily="18" charset="0"/>
                                </a:rPr>
                                <m:t>𝑞</m:t>
                              </m:r>
                            </m:lim>
                          </m:limLow>
                        </m:fName>
                        <m:e>
                          <m:sSub>
                            <m:sSubPr>
                              <m:ctrlPr>
                                <a:rPr lang="pt-BR" i="1">
                                  <a:latin typeface="Cambria Math" panose="02040503050406030204" pitchFamily="18" charset="0"/>
                                </a:rPr>
                              </m:ctrlPr>
                            </m:sSubPr>
                            <m:e>
                              <m:acc>
                                <m:accPr>
                                  <m:chr m:val="̂"/>
                                  <m:ctrlPr>
                                    <a:rPr lang="pt-BR" i="1">
                                      <a:latin typeface="Cambria Math" panose="02040503050406030204" pitchFamily="18" charset="0"/>
                                    </a:rPr>
                                  </m:ctrlPr>
                                </m:accPr>
                                <m:e>
                                  <m:r>
                                    <a:rPr lang="pt-BR" i="1">
                                      <a:latin typeface="Cambria Math" panose="02040503050406030204" pitchFamily="18" charset="0"/>
                                    </a:rPr>
                                    <m:t>𝑦</m:t>
                                  </m:r>
                                </m:e>
                              </m:acc>
                            </m:e>
                            <m:sub>
                              <m:r>
                                <a:rPr lang="pt-BR" b="0" i="1" smtClean="0">
                                  <a:latin typeface="Cambria Math" panose="02040503050406030204" pitchFamily="18" charset="0"/>
                                </a:rPr>
                                <m:t>𝑞</m:t>
                              </m:r>
                            </m:sub>
                          </m:sSub>
                        </m:e>
                      </m:func>
                    </m:oMath>
                  </a14:m>
                  <a:endParaRPr lang="pt-BR" dirty="0"/>
                </a:p>
              </p:txBody>
            </p:sp>
          </mc:Choice>
          <mc:Fallback xmlns="">
            <p:sp>
              <p:nvSpPr>
                <p:cNvPr id="55" name="Rectangle 16">
                  <a:extLst>
                    <a:ext uri="{FF2B5EF4-FFF2-40B4-BE49-F238E27FC236}">
                      <a16:creationId xmlns:a16="http://schemas.microsoft.com/office/drawing/2014/main" id="{385508B9-E3FE-18DA-7313-E6496AF86DA3}"/>
                    </a:ext>
                  </a:extLst>
                </p:cNvPr>
                <p:cNvSpPr>
                  <a:spLocks noRot="1" noChangeAspect="1" noMove="1" noResize="1" noEditPoints="1" noAdjustHandles="1" noChangeArrowheads="1" noChangeShapeType="1" noTextEdit="1"/>
                </p:cNvSpPr>
                <p:nvPr/>
              </p:nvSpPr>
              <p:spPr>
                <a:xfrm>
                  <a:off x="9834601" y="3276489"/>
                  <a:ext cx="1894493" cy="485197"/>
                </a:xfrm>
                <a:prstGeom prst="rect">
                  <a:avLst/>
                </a:prstGeom>
                <a:blipFill>
                  <a:blip r:embed="rId17"/>
                  <a:stretch>
                    <a:fillRect t="-7500" r="-6109" b="-2500"/>
                  </a:stretch>
                </a:blipFill>
              </p:spPr>
              <p:txBody>
                <a:bodyPr/>
                <a:lstStyle/>
                <a:p>
                  <a:r>
                    <a:rPr lang="pt-BR">
                      <a:noFill/>
                    </a:rPr>
                    <a:t> </a:t>
                  </a:r>
                </a:p>
              </p:txBody>
            </p:sp>
          </mc:Fallback>
        </mc:AlternateContent>
        <p:sp>
          <p:nvSpPr>
            <p:cNvPr id="63" name="Chave Direita 62">
              <a:extLst>
                <a:ext uri="{FF2B5EF4-FFF2-40B4-BE49-F238E27FC236}">
                  <a16:creationId xmlns:a16="http://schemas.microsoft.com/office/drawing/2014/main" id="{41CD946A-61C7-9AD9-F1AA-AA7168E59DC0}"/>
                </a:ext>
              </a:extLst>
            </p:cNvPr>
            <p:cNvSpPr/>
            <p:nvPr/>
          </p:nvSpPr>
          <p:spPr>
            <a:xfrm rot="5400000">
              <a:off x="1118569" y="5249446"/>
              <a:ext cx="162109" cy="71755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64" name="CaixaDeTexto 63">
              <a:extLst>
                <a:ext uri="{FF2B5EF4-FFF2-40B4-BE49-F238E27FC236}">
                  <a16:creationId xmlns:a16="http://schemas.microsoft.com/office/drawing/2014/main" id="{BF25A48B-AEEB-E75D-F3E3-ED29D1D54430}"/>
                </a:ext>
              </a:extLst>
            </p:cNvPr>
            <p:cNvSpPr txBox="1"/>
            <p:nvPr/>
          </p:nvSpPr>
          <p:spPr>
            <a:xfrm>
              <a:off x="585426" y="5689275"/>
              <a:ext cx="1244281" cy="461665"/>
            </a:xfrm>
            <a:prstGeom prst="rect">
              <a:avLst/>
            </a:prstGeom>
            <a:noFill/>
          </p:spPr>
          <p:txBody>
            <a:bodyPr wrap="square" rtlCol="0">
              <a:spAutoFit/>
            </a:bodyPr>
            <a:lstStyle/>
            <a:p>
              <a:pPr algn="ctr"/>
              <a:r>
                <a:rPr lang="pt-BR" sz="1200" dirty="0"/>
                <a:t>Saídas da camada anterior</a:t>
              </a:r>
            </a:p>
          </p:txBody>
        </p:sp>
        <p:sp>
          <p:nvSpPr>
            <p:cNvPr id="65" name="Chave Direita 64">
              <a:extLst>
                <a:ext uri="{FF2B5EF4-FFF2-40B4-BE49-F238E27FC236}">
                  <a16:creationId xmlns:a16="http://schemas.microsoft.com/office/drawing/2014/main" id="{DB9BBE83-A7C4-526C-5F4E-BA2C3E1F0D7E}"/>
                </a:ext>
              </a:extLst>
            </p:cNvPr>
            <p:cNvSpPr/>
            <p:nvPr/>
          </p:nvSpPr>
          <p:spPr>
            <a:xfrm rot="5400000">
              <a:off x="3199238" y="4582693"/>
              <a:ext cx="162109" cy="2053295"/>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66" name="CaixaDeTexto 65">
              <a:extLst>
                <a:ext uri="{FF2B5EF4-FFF2-40B4-BE49-F238E27FC236}">
                  <a16:creationId xmlns:a16="http://schemas.microsoft.com/office/drawing/2014/main" id="{8B10717B-2996-0C59-5A9C-ADA03D2B95AE}"/>
                </a:ext>
              </a:extLst>
            </p:cNvPr>
            <p:cNvSpPr txBox="1"/>
            <p:nvPr/>
          </p:nvSpPr>
          <p:spPr>
            <a:xfrm>
              <a:off x="2650049" y="5654981"/>
              <a:ext cx="1288157" cy="461665"/>
            </a:xfrm>
            <a:prstGeom prst="rect">
              <a:avLst/>
            </a:prstGeom>
            <a:noFill/>
          </p:spPr>
          <p:txBody>
            <a:bodyPr wrap="square" rtlCol="0">
              <a:spAutoFit/>
            </a:bodyPr>
            <a:lstStyle/>
            <a:p>
              <a:pPr algn="ctr"/>
              <a:r>
                <a:rPr lang="pt-BR" sz="1200" dirty="0"/>
                <a:t>Pesos da camada de saída</a:t>
              </a:r>
            </a:p>
          </p:txBody>
        </p:sp>
        <mc:AlternateContent xmlns:mc="http://schemas.openxmlformats.org/markup-compatibility/2006" xmlns:a14="http://schemas.microsoft.com/office/drawing/2010/main">
          <mc:Choice Requires="a14">
            <p:sp>
              <p:nvSpPr>
                <p:cNvPr id="68" name="CaixaDeTexto 67">
                  <a:extLst>
                    <a:ext uri="{FF2B5EF4-FFF2-40B4-BE49-F238E27FC236}">
                      <a16:creationId xmlns:a16="http://schemas.microsoft.com/office/drawing/2014/main" id="{CBED42AE-1174-5693-845A-32AEF05793B4}"/>
                    </a:ext>
                  </a:extLst>
                </p:cNvPr>
                <p:cNvSpPr txBox="1"/>
                <p:nvPr/>
              </p:nvSpPr>
              <p:spPr>
                <a:xfrm>
                  <a:off x="5252521" y="1456789"/>
                  <a:ext cx="65980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sz="1800" b="0" i="1" smtClean="0">
                                <a:latin typeface="Cambria Math" panose="02040503050406030204" pitchFamily="18" charset="0"/>
                              </a:rPr>
                            </m:ctrlPr>
                          </m:sSubPr>
                          <m:e>
                            <m:r>
                              <a:rPr lang="pt-BR" sz="1800" b="0" i="1" smtClean="0">
                                <a:latin typeface="Cambria Math" panose="02040503050406030204" pitchFamily="18" charset="0"/>
                              </a:rPr>
                              <m:t>𝑔</m:t>
                            </m:r>
                          </m:e>
                          <m:sub>
                            <m:r>
                              <a:rPr lang="pt-BR" sz="1800" b="0" i="1" smtClean="0">
                                <a:latin typeface="Cambria Math" panose="02040503050406030204" pitchFamily="18" charset="0"/>
                              </a:rPr>
                              <m:t>1</m:t>
                            </m:r>
                          </m:sub>
                        </m:sSub>
                        <m:r>
                          <a:rPr lang="pt-BR" sz="1800" b="0" i="1" smtClean="0">
                            <a:latin typeface="Cambria Math" panose="02040503050406030204" pitchFamily="18" charset="0"/>
                          </a:rPr>
                          <m:t>(</m:t>
                        </m:r>
                        <m:r>
                          <a:rPr lang="pt-BR" sz="1800" b="1" i="1" smtClean="0">
                            <a:latin typeface="Cambria Math" panose="02040503050406030204" pitchFamily="18" charset="0"/>
                          </a:rPr>
                          <m:t>𝒙</m:t>
                        </m:r>
                        <m:r>
                          <a:rPr lang="pt-BR" sz="1800" b="0" i="1" smtClean="0">
                            <a:latin typeface="Cambria Math" panose="02040503050406030204" pitchFamily="18" charset="0"/>
                          </a:rPr>
                          <m:t>)</m:t>
                        </m:r>
                      </m:oMath>
                    </m:oMathPara>
                  </a14:m>
                  <a:endParaRPr lang="pt-BR" dirty="0"/>
                </a:p>
              </p:txBody>
            </p:sp>
          </mc:Choice>
          <mc:Fallback xmlns="">
            <p:sp>
              <p:nvSpPr>
                <p:cNvPr id="68" name="CaixaDeTexto 67">
                  <a:extLst>
                    <a:ext uri="{FF2B5EF4-FFF2-40B4-BE49-F238E27FC236}">
                      <a16:creationId xmlns:a16="http://schemas.microsoft.com/office/drawing/2014/main" id="{CBED42AE-1174-5693-845A-32AEF05793B4}"/>
                    </a:ext>
                  </a:extLst>
                </p:cNvPr>
                <p:cNvSpPr txBox="1">
                  <a:spLocks noRot="1" noChangeAspect="1" noMove="1" noResize="1" noEditPoints="1" noAdjustHandles="1" noChangeArrowheads="1" noChangeShapeType="1" noTextEdit="1"/>
                </p:cNvSpPr>
                <p:nvPr/>
              </p:nvSpPr>
              <p:spPr>
                <a:xfrm>
                  <a:off x="5252521" y="1456789"/>
                  <a:ext cx="659808" cy="369332"/>
                </a:xfrm>
                <a:prstGeom prst="rect">
                  <a:avLst/>
                </a:prstGeom>
                <a:blipFill>
                  <a:blip r:embed="rId18"/>
                  <a:stretch>
                    <a:fillRect r="-15741" b="-11475"/>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69" name="CaixaDeTexto 68">
                  <a:extLst>
                    <a:ext uri="{FF2B5EF4-FFF2-40B4-BE49-F238E27FC236}">
                      <a16:creationId xmlns:a16="http://schemas.microsoft.com/office/drawing/2014/main" id="{6852E59A-5420-57DD-D1DC-52DC3181AD2D}"/>
                    </a:ext>
                  </a:extLst>
                </p:cNvPr>
                <p:cNvSpPr txBox="1"/>
                <p:nvPr/>
              </p:nvSpPr>
              <p:spPr>
                <a:xfrm>
                  <a:off x="5252404" y="3121846"/>
                  <a:ext cx="65980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sz="1800" b="0" i="1" smtClean="0">
                                <a:latin typeface="Cambria Math" panose="02040503050406030204" pitchFamily="18" charset="0"/>
                              </a:rPr>
                            </m:ctrlPr>
                          </m:sSubPr>
                          <m:e>
                            <m:r>
                              <a:rPr lang="pt-BR" sz="1800" b="0" i="1" smtClean="0">
                                <a:latin typeface="Cambria Math" panose="02040503050406030204" pitchFamily="18" charset="0"/>
                              </a:rPr>
                              <m:t>𝑔</m:t>
                            </m:r>
                          </m:e>
                          <m:sub>
                            <m:r>
                              <a:rPr lang="pt-BR" sz="1800" b="0" i="1" smtClean="0">
                                <a:latin typeface="Cambria Math" panose="02040503050406030204" pitchFamily="18" charset="0"/>
                              </a:rPr>
                              <m:t>2</m:t>
                            </m:r>
                          </m:sub>
                        </m:sSub>
                        <m:r>
                          <a:rPr lang="pt-BR" sz="1800" b="0" i="1" smtClean="0">
                            <a:latin typeface="Cambria Math" panose="02040503050406030204" pitchFamily="18" charset="0"/>
                          </a:rPr>
                          <m:t>(</m:t>
                        </m:r>
                        <m:r>
                          <a:rPr lang="pt-BR" sz="1800" b="1" i="1" smtClean="0">
                            <a:latin typeface="Cambria Math" panose="02040503050406030204" pitchFamily="18" charset="0"/>
                          </a:rPr>
                          <m:t>𝒙</m:t>
                        </m:r>
                        <m:r>
                          <a:rPr lang="pt-BR" sz="1800" b="0" i="1" smtClean="0">
                            <a:latin typeface="Cambria Math" panose="02040503050406030204" pitchFamily="18" charset="0"/>
                          </a:rPr>
                          <m:t>)</m:t>
                        </m:r>
                      </m:oMath>
                    </m:oMathPara>
                  </a14:m>
                  <a:endParaRPr lang="pt-BR" dirty="0"/>
                </a:p>
              </p:txBody>
            </p:sp>
          </mc:Choice>
          <mc:Fallback xmlns="">
            <p:sp>
              <p:nvSpPr>
                <p:cNvPr id="69" name="CaixaDeTexto 68">
                  <a:extLst>
                    <a:ext uri="{FF2B5EF4-FFF2-40B4-BE49-F238E27FC236}">
                      <a16:creationId xmlns:a16="http://schemas.microsoft.com/office/drawing/2014/main" id="{6852E59A-5420-57DD-D1DC-52DC3181AD2D}"/>
                    </a:ext>
                  </a:extLst>
                </p:cNvPr>
                <p:cNvSpPr txBox="1">
                  <a:spLocks noRot="1" noChangeAspect="1" noMove="1" noResize="1" noEditPoints="1" noAdjustHandles="1" noChangeArrowheads="1" noChangeShapeType="1" noTextEdit="1"/>
                </p:cNvSpPr>
                <p:nvPr/>
              </p:nvSpPr>
              <p:spPr>
                <a:xfrm>
                  <a:off x="5252404" y="3121846"/>
                  <a:ext cx="659808" cy="369332"/>
                </a:xfrm>
                <a:prstGeom prst="rect">
                  <a:avLst/>
                </a:prstGeom>
                <a:blipFill>
                  <a:blip r:embed="rId19"/>
                  <a:stretch>
                    <a:fillRect r="-16667" b="-13115"/>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0" name="CaixaDeTexto 69">
                  <a:extLst>
                    <a:ext uri="{FF2B5EF4-FFF2-40B4-BE49-F238E27FC236}">
                      <a16:creationId xmlns:a16="http://schemas.microsoft.com/office/drawing/2014/main" id="{061C4A21-0A22-7D79-5C21-0BE6B0DD8D69}"/>
                    </a:ext>
                  </a:extLst>
                </p:cNvPr>
                <p:cNvSpPr txBox="1"/>
                <p:nvPr/>
              </p:nvSpPr>
              <p:spPr>
                <a:xfrm>
                  <a:off x="5259059" y="4761161"/>
                  <a:ext cx="65980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sz="1800" b="0" i="1" smtClean="0">
                                <a:latin typeface="Cambria Math" panose="02040503050406030204" pitchFamily="18" charset="0"/>
                              </a:rPr>
                            </m:ctrlPr>
                          </m:sSubPr>
                          <m:e>
                            <m:r>
                              <a:rPr lang="pt-BR" sz="1800" b="0" i="1" smtClean="0">
                                <a:latin typeface="Cambria Math" panose="02040503050406030204" pitchFamily="18" charset="0"/>
                              </a:rPr>
                              <m:t>𝑔</m:t>
                            </m:r>
                          </m:e>
                          <m:sub>
                            <m:r>
                              <a:rPr lang="pt-BR" sz="1800" b="0" i="1" smtClean="0">
                                <a:latin typeface="Cambria Math" panose="02040503050406030204" pitchFamily="18" charset="0"/>
                              </a:rPr>
                              <m:t>3</m:t>
                            </m:r>
                          </m:sub>
                        </m:sSub>
                        <m:r>
                          <a:rPr lang="pt-BR" sz="1800" b="0" i="1" smtClean="0">
                            <a:latin typeface="Cambria Math" panose="02040503050406030204" pitchFamily="18" charset="0"/>
                          </a:rPr>
                          <m:t>(</m:t>
                        </m:r>
                        <m:r>
                          <a:rPr lang="pt-BR" sz="1800" b="1" i="1" smtClean="0">
                            <a:latin typeface="Cambria Math" panose="02040503050406030204" pitchFamily="18" charset="0"/>
                          </a:rPr>
                          <m:t>𝒙</m:t>
                        </m:r>
                        <m:r>
                          <a:rPr lang="pt-BR" sz="1800" b="0" i="1" smtClean="0">
                            <a:latin typeface="Cambria Math" panose="02040503050406030204" pitchFamily="18" charset="0"/>
                          </a:rPr>
                          <m:t>)</m:t>
                        </m:r>
                      </m:oMath>
                    </m:oMathPara>
                  </a14:m>
                  <a:endParaRPr lang="pt-BR" dirty="0"/>
                </a:p>
              </p:txBody>
            </p:sp>
          </mc:Choice>
          <mc:Fallback xmlns="">
            <p:sp>
              <p:nvSpPr>
                <p:cNvPr id="70" name="CaixaDeTexto 69">
                  <a:extLst>
                    <a:ext uri="{FF2B5EF4-FFF2-40B4-BE49-F238E27FC236}">
                      <a16:creationId xmlns:a16="http://schemas.microsoft.com/office/drawing/2014/main" id="{061C4A21-0A22-7D79-5C21-0BE6B0DD8D69}"/>
                    </a:ext>
                  </a:extLst>
                </p:cNvPr>
                <p:cNvSpPr txBox="1">
                  <a:spLocks noRot="1" noChangeAspect="1" noMove="1" noResize="1" noEditPoints="1" noAdjustHandles="1" noChangeArrowheads="1" noChangeShapeType="1" noTextEdit="1"/>
                </p:cNvSpPr>
                <p:nvPr/>
              </p:nvSpPr>
              <p:spPr>
                <a:xfrm>
                  <a:off x="5259059" y="4761161"/>
                  <a:ext cx="659808" cy="369332"/>
                </a:xfrm>
                <a:prstGeom prst="rect">
                  <a:avLst/>
                </a:prstGeom>
                <a:blipFill>
                  <a:blip r:embed="rId20"/>
                  <a:stretch>
                    <a:fillRect r="-16667" b="-13115"/>
                  </a:stretch>
                </a:blipFill>
              </p:spPr>
              <p:txBody>
                <a:bodyPr/>
                <a:lstStyle/>
                <a:p>
                  <a:r>
                    <a:rPr lang="pt-BR">
                      <a:noFill/>
                    </a:rPr>
                    <a:t> </a:t>
                  </a:r>
                </a:p>
              </p:txBody>
            </p:sp>
          </mc:Fallback>
        </mc:AlternateContent>
        <p:sp>
          <p:nvSpPr>
            <p:cNvPr id="71" name="Chave Direita 70">
              <a:extLst>
                <a:ext uri="{FF2B5EF4-FFF2-40B4-BE49-F238E27FC236}">
                  <a16:creationId xmlns:a16="http://schemas.microsoft.com/office/drawing/2014/main" id="{8F51F0A0-4E3F-E3AC-E646-A156FEBB6F4F}"/>
                </a:ext>
              </a:extLst>
            </p:cNvPr>
            <p:cNvSpPr/>
            <p:nvPr/>
          </p:nvSpPr>
          <p:spPr>
            <a:xfrm rot="5400000">
              <a:off x="4971593" y="5014547"/>
              <a:ext cx="159615" cy="1702571"/>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72" name="CaixaDeTexto 71">
              <a:extLst>
                <a:ext uri="{FF2B5EF4-FFF2-40B4-BE49-F238E27FC236}">
                  <a16:creationId xmlns:a16="http://schemas.microsoft.com/office/drawing/2014/main" id="{5DE3F024-776D-5B25-C9D9-A8662C1A96CD}"/>
                </a:ext>
              </a:extLst>
            </p:cNvPr>
            <p:cNvSpPr txBox="1"/>
            <p:nvPr/>
          </p:nvSpPr>
          <p:spPr>
            <a:xfrm>
              <a:off x="4431485" y="5952583"/>
              <a:ext cx="1288157" cy="461665"/>
            </a:xfrm>
            <a:prstGeom prst="rect">
              <a:avLst/>
            </a:prstGeom>
            <a:noFill/>
          </p:spPr>
          <p:txBody>
            <a:bodyPr wrap="square" rtlCol="0">
              <a:spAutoFit/>
            </a:bodyPr>
            <a:lstStyle/>
            <a:p>
              <a:pPr algn="ctr"/>
              <a:r>
                <a:rPr lang="pt-BR" sz="1200" dirty="0"/>
                <a:t>Camada de saída com 3 neurônios</a:t>
              </a:r>
            </a:p>
          </p:txBody>
        </p:sp>
        <mc:AlternateContent xmlns:mc="http://schemas.openxmlformats.org/markup-compatibility/2006" xmlns:a14="http://schemas.microsoft.com/office/drawing/2010/main">
          <mc:Choice Requires="a14">
            <p:sp>
              <p:nvSpPr>
                <p:cNvPr id="73" name="CaixaDeTexto 72">
                  <a:extLst>
                    <a:ext uri="{FF2B5EF4-FFF2-40B4-BE49-F238E27FC236}">
                      <a16:creationId xmlns:a16="http://schemas.microsoft.com/office/drawing/2014/main" id="{31851840-9D22-C641-B629-9CEBDB8937BC}"/>
                    </a:ext>
                  </a:extLst>
                </p:cNvPr>
                <p:cNvSpPr txBox="1"/>
                <p:nvPr/>
              </p:nvSpPr>
              <p:spPr>
                <a:xfrm>
                  <a:off x="7428555" y="1420986"/>
                  <a:ext cx="1833195" cy="81156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latin typeface="Cambria Math" panose="02040503050406030204" pitchFamily="18" charset="0"/>
                              </a:rPr>
                            </m:ctrlPr>
                          </m:sSubPr>
                          <m:e>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𝑦</m:t>
                                </m:r>
                              </m:e>
                            </m:acc>
                          </m:e>
                          <m:sub>
                            <m:r>
                              <a:rPr lang="pt-BR" b="0" i="1" smtClean="0">
                                <a:latin typeface="Cambria Math" panose="02040503050406030204" pitchFamily="18" charset="0"/>
                              </a:rPr>
                              <m:t>1</m:t>
                            </m:r>
                          </m:sub>
                        </m:sSub>
                        <m:r>
                          <a:rPr lang="pt-BR" b="0" i="1" smtClean="0">
                            <a:latin typeface="Cambria Math" panose="02040503050406030204" pitchFamily="18" charset="0"/>
                          </a:rPr>
                          <m:t>=</m:t>
                        </m:r>
                        <m:f>
                          <m:fPr>
                            <m:ctrlPr>
                              <a:rPr lang="pt-BR" b="0" i="1" smtClean="0">
                                <a:latin typeface="Cambria Math" panose="02040503050406030204" pitchFamily="18" charset="0"/>
                              </a:rPr>
                            </m:ctrlPr>
                          </m:fPr>
                          <m:num>
                            <m:sSup>
                              <m:sSupPr>
                                <m:ctrlPr>
                                  <a:rPr lang="pt-BR" i="1">
                                    <a:latin typeface="Cambria Math" panose="02040503050406030204" pitchFamily="18" charset="0"/>
                                  </a:rPr>
                                </m:ctrlPr>
                              </m:sSupPr>
                              <m:e>
                                <m:r>
                                  <a:rPr lang="pt-BR" i="1">
                                    <a:latin typeface="Cambria Math" panose="02040503050406030204" pitchFamily="18" charset="0"/>
                                  </a:rPr>
                                  <m:t>𝑒</m:t>
                                </m:r>
                              </m:e>
                              <m:sup>
                                <m:sSub>
                                  <m:sSubPr>
                                    <m:ctrlPr>
                                      <a:rPr lang="pt-BR" i="1">
                                        <a:latin typeface="Cambria Math" panose="02040503050406030204" pitchFamily="18" charset="0"/>
                                      </a:rPr>
                                    </m:ctrlPr>
                                  </m:sSubPr>
                                  <m:e>
                                    <m:r>
                                      <a:rPr lang="pt-BR" i="1">
                                        <a:latin typeface="Cambria Math" panose="02040503050406030204" pitchFamily="18" charset="0"/>
                                      </a:rPr>
                                      <m:t>𝑔</m:t>
                                    </m:r>
                                  </m:e>
                                  <m:sub>
                                    <m:r>
                                      <a:rPr lang="pt-BR" b="0" i="1" smtClean="0">
                                        <a:latin typeface="Cambria Math" panose="02040503050406030204" pitchFamily="18" charset="0"/>
                                      </a:rPr>
                                      <m:t>1</m:t>
                                    </m:r>
                                  </m:sub>
                                </m:sSub>
                                <m:r>
                                  <a:rPr lang="pt-BR" i="1">
                                    <a:latin typeface="Cambria Math" panose="02040503050406030204" pitchFamily="18" charset="0"/>
                                  </a:rPr>
                                  <m:t>(</m:t>
                                </m:r>
                                <m:r>
                                  <a:rPr lang="pt-BR" b="1" i="1">
                                    <a:latin typeface="Cambria Math" panose="02040503050406030204" pitchFamily="18" charset="0"/>
                                  </a:rPr>
                                  <m:t>𝒙</m:t>
                                </m:r>
                                <m:r>
                                  <a:rPr lang="pt-BR" i="1">
                                    <a:latin typeface="Cambria Math" panose="02040503050406030204" pitchFamily="18" charset="0"/>
                                  </a:rPr>
                                  <m:t>)</m:t>
                                </m:r>
                              </m:sup>
                            </m:sSup>
                          </m:num>
                          <m:den>
                            <m:nary>
                              <m:naryPr>
                                <m:chr m:val="∑"/>
                                <m:limLoc m:val="subSup"/>
                                <m:ctrlPr>
                                  <a:rPr lang="pt-BR" b="0" i="1" smtClean="0">
                                    <a:latin typeface="Cambria Math" panose="02040503050406030204" pitchFamily="18" charset="0"/>
                                  </a:rPr>
                                </m:ctrlPr>
                              </m:naryPr>
                              <m:sub>
                                <m:r>
                                  <m:rPr>
                                    <m:brk m:alnAt="25"/>
                                  </m:rPr>
                                  <a:rPr lang="pt-BR" b="0" i="1" smtClean="0">
                                    <a:latin typeface="Cambria Math" panose="02040503050406030204" pitchFamily="18" charset="0"/>
                                  </a:rPr>
                                  <m:t>𝑗</m:t>
                                </m:r>
                                <m:r>
                                  <a:rPr lang="pt-BR" b="0" i="1" smtClean="0">
                                    <a:latin typeface="Cambria Math" panose="02040503050406030204" pitchFamily="18" charset="0"/>
                                  </a:rPr>
                                  <m:t>=1</m:t>
                                </m:r>
                              </m:sub>
                              <m:sup>
                                <m:r>
                                  <a:rPr lang="pt-BR" b="0" i="1" smtClean="0">
                                    <a:latin typeface="Cambria Math" panose="02040503050406030204" pitchFamily="18" charset="0"/>
                                  </a:rPr>
                                  <m:t>𝑄</m:t>
                                </m:r>
                                <m:r>
                                  <a:rPr lang="pt-BR" b="0" i="1" smtClean="0">
                                    <a:latin typeface="Cambria Math" panose="02040503050406030204" pitchFamily="18" charset="0"/>
                                  </a:rPr>
                                  <m:t>=3</m:t>
                                </m:r>
                              </m:sup>
                              <m:e>
                                <m:sSup>
                                  <m:sSupPr>
                                    <m:ctrlPr>
                                      <a:rPr lang="pt-BR" i="1" smtClean="0">
                                        <a:latin typeface="Cambria Math" panose="02040503050406030204" pitchFamily="18" charset="0"/>
                                      </a:rPr>
                                    </m:ctrlPr>
                                  </m:sSupPr>
                                  <m:e>
                                    <m:r>
                                      <a:rPr lang="pt-BR" i="1">
                                        <a:latin typeface="Cambria Math" panose="02040503050406030204" pitchFamily="18" charset="0"/>
                                      </a:rPr>
                                      <m:t>𝑒</m:t>
                                    </m:r>
                                  </m:e>
                                  <m:sup>
                                    <m:sSub>
                                      <m:sSubPr>
                                        <m:ctrlPr>
                                          <a:rPr lang="pt-BR" i="1">
                                            <a:latin typeface="Cambria Math" panose="02040503050406030204" pitchFamily="18" charset="0"/>
                                          </a:rPr>
                                        </m:ctrlPr>
                                      </m:sSubPr>
                                      <m:e>
                                        <m:r>
                                          <a:rPr lang="pt-BR" i="1">
                                            <a:latin typeface="Cambria Math" panose="02040503050406030204" pitchFamily="18" charset="0"/>
                                          </a:rPr>
                                          <m:t>𝑔</m:t>
                                        </m:r>
                                      </m:e>
                                      <m:sub>
                                        <m:r>
                                          <a:rPr lang="pt-BR" i="1">
                                            <a:latin typeface="Cambria Math" panose="02040503050406030204" pitchFamily="18" charset="0"/>
                                          </a:rPr>
                                          <m:t>𝑗</m:t>
                                        </m:r>
                                      </m:sub>
                                    </m:sSub>
                                    <m:r>
                                      <a:rPr lang="pt-BR" i="1">
                                        <a:latin typeface="Cambria Math" panose="02040503050406030204" pitchFamily="18" charset="0"/>
                                      </a:rPr>
                                      <m:t>(</m:t>
                                    </m:r>
                                    <m:r>
                                      <a:rPr lang="pt-BR" b="1" i="1">
                                        <a:latin typeface="Cambria Math" panose="02040503050406030204" pitchFamily="18" charset="0"/>
                                      </a:rPr>
                                      <m:t>𝒙</m:t>
                                    </m:r>
                                    <m:r>
                                      <a:rPr lang="pt-BR" i="1">
                                        <a:latin typeface="Cambria Math" panose="02040503050406030204" pitchFamily="18" charset="0"/>
                                      </a:rPr>
                                      <m:t>)</m:t>
                                    </m:r>
                                  </m:sup>
                                </m:sSup>
                              </m:e>
                            </m:nary>
                          </m:den>
                        </m:f>
                      </m:oMath>
                    </m:oMathPara>
                  </a14:m>
                  <a:endParaRPr lang="pt-BR" dirty="0"/>
                </a:p>
              </p:txBody>
            </p:sp>
          </mc:Choice>
          <mc:Fallback xmlns="">
            <p:sp>
              <p:nvSpPr>
                <p:cNvPr id="73" name="CaixaDeTexto 72">
                  <a:extLst>
                    <a:ext uri="{FF2B5EF4-FFF2-40B4-BE49-F238E27FC236}">
                      <a16:creationId xmlns:a16="http://schemas.microsoft.com/office/drawing/2014/main" id="{31851840-9D22-C641-B629-9CEBDB8937BC}"/>
                    </a:ext>
                  </a:extLst>
                </p:cNvPr>
                <p:cNvSpPr txBox="1">
                  <a:spLocks noRot="1" noChangeAspect="1" noMove="1" noResize="1" noEditPoints="1" noAdjustHandles="1" noChangeArrowheads="1" noChangeShapeType="1" noTextEdit="1"/>
                </p:cNvSpPr>
                <p:nvPr/>
              </p:nvSpPr>
              <p:spPr>
                <a:xfrm>
                  <a:off x="7428555" y="1420986"/>
                  <a:ext cx="1833195" cy="811569"/>
                </a:xfrm>
                <a:prstGeom prst="rect">
                  <a:avLst/>
                </a:prstGeom>
                <a:blipFill>
                  <a:blip r:embed="rId21"/>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4" name="CaixaDeTexto 73">
                  <a:extLst>
                    <a:ext uri="{FF2B5EF4-FFF2-40B4-BE49-F238E27FC236}">
                      <a16:creationId xmlns:a16="http://schemas.microsoft.com/office/drawing/2014/main" id="{58C88001-69EE-C79B-F741-A563D260605F}"/>
                    </a:ext>
                  </a:extLst>
                </p:cNvPr>
                <p:cNvSpPr txBox="1"/>
                <p:nvPr/>
              </p:nvSpPr>
              <p:spPr>
                <a:xfrm>
                  <a:off x="7422480" y="3096243"/>
                  <a:ext cx="1839270" cy="81156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latin typeface="Cambria Math" panose="02040503050406030204" pitchFamily="18" charset="0"/>
                              </a:rPr>
                            </m:ctrlPr>
                          </m:sSubPr>
                          <m:e>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𝑦</m:t>
                                </m:r>
                              </m:e>
                            </m:acc>
                          </m:e>
                          <m:sub>
                            <m:r>
                              <a:rPr lang="pt-BR" b="0" i="1" smtClean="0">
                                <a:latin typeface="Cambria Math" panose="02040503050406030204" pitchFamily="18" charset="0"/>
                              </a:rPr>
                              <m:t>2</m:t>
                            </m:r>
                          </m:sub>
                        </m:sSub>
                        <m:r>
                          <a:rPr lang="pt-BR" b="0" i="1" smtClean="0">
                            <a:latin typeface="Cambria Math" panose="02040503050406030204" pitchFamily="18" charset="0"/>
                          </a:rPr>
                          <m:t>=</m:t>
                        </m:r>
                        <m:f>
                          <m:fPr>
                            <m:ctrlPr>
                              <a:rPr lang="pt-BR" b="0" i="1" smtClean="0">
                                <a:latin typeface="Cambria Math" panose="02040503050406030204" pitchFamily="18" charset="0"/>
                              </a:rPr>
                            </m:ctrlPr>
                          </m:fPr>
                          <m:num>
                            <m:sSup>
                              <m:sSupPr>
                                <m:ctrlPr>
                                  <a:rPr lang="pt-BR" i="1">
                                    <a:latin typeface="Cambria Math" panose="02040503050406030204" pitchFamily="18" charset="0"/>
                                  </a:rPr>
                                </m:ctrlPr>
                              </m:sSupPr>
                              <m:e>
                                <m:r>
                                  <a:rPr lang="pt-BR" i="1">
                                    <a:latin typeface="Cambria Math" panose="02040503050406030204" pitchFamily="18" charset="0"/>
                                  </a:rPr>
                                  <m:t>𝑒</m:t>
                                </m:r>
                              </m:e>
                              <m:sup>
                                <m:sSub>
                                  <m:sSubPr>
                                    <m:ctrlPr>
                                      <a:rPr lang="pt-BR" i="1">
                                        <a:latin typeface="Cambria Math" panose="02040503050406030204" pitchFamily="18" charset="0"/>
                                      </a:rPr>
                                    </m:ctrlPr>
                                  </m:sSubPr>
                                  <m:e>
                                    <m:r>
                                      <a:rPr lang="pt-BR" i="1">
                                        <a:latin typeface="Cambria Math" panose="02040503050406030204" pitchFamily="18" charset="0"/>
                                      </a:rPr>
                                      <m:t>𝑔</m:t>
                                    </m:r>
                                  </m:e>
                                  <m:sub>
                                    <m:r>
                                      <a:rPr lang="pt-BR" b="0" i="1" smtClean="0">
                                        <a:latin typeface="Cambria Math" panose="02040503050406030204" pitchFamily="18" charset="0"/>
                                      </a:rPr>
                                      <m:t>2</m:t>
                                    </m:r>
                                  </m:sub>
                                </m:sSub>
                                <m:r>
                                  <a:rPr lang="pt-BR" i="1">
                                    <a:latin typeface="Cambria Math" panose="02040503050406030204" pitchFamily="18" charset="0"/>
                                  </a:rPr>
                                  <m:t>(</m:t>
                                </m:r>
                                <m:r>
                                  <a:rPr lang="pt-BR" b="1" i="1">
                                    <a:latin typeface="Cambria Math" panose="02040503050406030204" pitchFamily="18" charset="0"/>
                                  </a:rPr>
                                  <m:t>𝒙</m:t>
                                </m:r>
                                <m:r>
                                  <a:rPr lang="pt-BR" i="1">
                                    <a:latin typeface="Cambria Math" panose="02040503050406030204" pitchFamily="18" charset="0"/>
                                  </a:rPr>
                                  <m:t>)</m:t>
                                </m:r>
                              </m:sup>
                            </m:sSup>
                          </m:num>
                          <m:den>
                            <m:nary>
                              <m:naryPr>
                                <m:chr m:val="∑"/>
                                <m:limLoc m:val="subSup"/>
                                <m:ctrlPr>
                                  <a:rPr lang="pt-BR" b="0" i="1" smtClean="0">
                                    <a:latin typeface="Cambria Math" panose="02040503050406030204" pitchFamily="18" charset="0"/>
                                  </a:rPr>
                                </m:ctrlPr>
                              </m:naryPr>
                              <m:sub>
                                <m:r>
                                  <m:rPr>
                                    <m:brk m:alnAt="25"/>
                                  </m:rPr>
                                  <a:rPr lang="pt-BR" b="0" i="1" smtClean="0">
                                    <a:latin typeface="Cambria Math" panose="02040503050406030204" pitchFamily="18" charset="0"/>
                                  </a:rPr>
                                  <m:t>𝑗</m:t>
                                </m:r>
                                <m:r>
                                  <a:rPr lang="pt-BR" b="0" i="1" smtClean="0">
                                    <a:latin typeface="Cambria Math" panose="02040503050406030204" pitchFamily="18" charset="0"/>
                                  </a:rPr>
                                  <m:t>=1</m:t>
                                </m:r>
                              </m:sub>
                              <m:sup>
                                <m:r>
                                  <a:rPr lang="pt-BR" b="0" i="1" smtClean="0">
                                    <a:latin typeface="Cambria Math" panose="02040503050406030204" pitchFamily="18" charset="0"/>
                                  </a:rPr>
                                  <m:t>𝑄</m:t>
                                </m:r>
                                <m:r>
                                  <a:rPr lang="pt-BR" b="0" i="1" smtClean="0">
                                    <a:latin typeface="Cambria Math" panose="02040503050406030204" pitchFamily="18" charset="0"/>
                                  </a:rPr>
                                  <m:t>=3</m:t>
                                </m:r>
                              </m:sup>
                              <m:e>
                                <m:sSup>
                                  <m:sSupPr>
                                    <m:ctrlPr>
                                      <a:rPr lang="pt-BR" i="1" smtClean="0">
                                        <a:latin typeface="Cambria Math" panose="02040503050406030204" pitchFamily="18" charset="0"/>
                                      </a:rPr>
                                    </m:ctrlPr>
                                  </m:sSupPr>
                                  <m:e>
                                    <m:r>
                                      <a:rPr lang="pt-BR" i="1">
                                        <a:latin typeface="Cambria Math" panose="02040503050406030204" pitchFamily="18" charset="0"/>
                                      </a:rPr>
                                      <m:t>𝑒</m:t>
                                    </m:r>
                                  </m:e>
                                  <m:sup>
                                    <m:sSub>
                                      <m:sSubPr>
                                        <m:ctrlPr>
                                          <a:rPr lang="pt-BR" i="1" smtClean="0">
                                            <a:latin typeface="Cambria Math" panose="02040503050406030204" pitchFamily="18" charset="0"/>
                                          </a:rPr>
                                        </m:ctrlPr>
                                      </m:sSubPr>
                                      <m:e>
                                        <m:r>
                                          <a:rPr lang="pt-BR" b="0" i="1" smtClean="0">
                                            <a:latin typeface="Cambria Math" panose="02040503050406030204" pitchFamily="18" charset="0"/>
                                          </a:rPr>
                                          <m:t>𝑔</m:t>
                                        </m:r>
                                      </m:e>
                                      <m:sub>
                                        <m:r>
                                          <a:rPr lang="pt-BR" b="0" i="1" smtClean="0">
                                            <a:latin typeface="Cambria Math" panose="02040503050406030204" pitchFamily="18" charset="0"/>
                                          </a:rPr>
                                          <m:t>𝑗</m:t>
                                        </m:r>
                                      </m:sub>
                                    </m:sSub>
                                    <m:r>
                                      <a:rPr lang="pt-BR" i="1">
                                        <a:latin typeface="Cambria Math" panose="02040503050406030204" pitchFamily="18" charset="0"/>
                                      </a:rPr>
                                      <m:t>(</m:t>
                                    </m:r>
                                    <m:r>
                                      <a:rPr lang="pt-BR" b="1" i="1">
                                        <a:latin typeface="Cambria Math" panose="02040503050406030204" pitchFamily="18" charset="0"/>
                                      </a:rPr>
                                      <m:t>𝒙</m:t>
                                    </m:r>
                                    <m:r>
                                      <a:rPr lang="pt-BR" i="1">
                                        <a:latin typeface="Cambria Math" panose="02040503050406030204" pitchFamily="18" charset="0"/>
                                      </a:rPr>
                                      <m:t>)</m:t>
                                    </m:r>
                                  </m:sup>
                                </m:sSup>
                              </m:e>
                            </m:nary>
                          </m:den>
                        </m:f>
                      </m:oMath>
                    </m:oMathPara>
                  </a14:m>
                  <a:endParaRPr lang="pt-BR" dirty="0"/>
                </a:p>
              </p:txBody>
            </p:sp>
          </mc:Choice>
          <mc:Fallback xmlns="">
            <p:sp>
              <p:nvSpPr>
                <p:cNvPr id="74" name="CaixaDeTexto 73">
                  <a:extLst>
                    <a:ext uri="{FF2B5EF4-FFF2-40B4-BE49-F238E27FC236}">
                      <a16:creationId xmlns:a16="http://schemas.microsoft.com/office/drawing/2014/main" id="{58C88001-69EE-C79B-F741-A563D260605F}"/>
                    </a:ext>
                  </a:extLst>
                </p:cNvPr>
                <p:cNvSpPr txBox="1">
                  <a:spLocks noRot="1" noChangeAspect="1" noMove="1" noResize="1" noEditPoints="1" noAdjustHandles="1" noChangeArrowheads="1" noChangeShapeType="1" noTextEdit="1"/>
                </p:cNvSpPr>
                <p:nvPr/>
              </p:nvSpPr>
              <p:spPr>
                <a:xfrm>
                  <a:off x="7422480" y="3096243"/>
                  <a:ext cx="1839270" cy="811569"/>
                </a:xfrm>
                <a:prstGeom prst="rect">
                  <a:avLst/>
                </a:prstGeom>
                <a:blipFill>
                  <a:blip r:embed="rId2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5" name="CaixaDeTexto 74">
                  <a:extLst>
                    <a:ext uri="{FF2B5EF4-FFF2-40B4-BE49-F238E27FC236}">
                      <a16:creationId xmlns:a16="http://schemas.microsoft.com/office/drawing/2014/main" id="{B0D7F714-8998-CEBC-C60C-53899B7A274B}"/>
                    </a:ext>
                  </a:extLst>
                </p:cNvPr>
                <p:cNvSpPr txBox="1"/>
                <p:nvPr/>
              </p:nvSpPr>
              <p:spPr>
                <a:xfrm>
                  <a:off x="7428555" y="4724705"/>
                  <a:ext cx="1839270" cy="81156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latin typeface="Cambria Math" panose="02040503050406030204" pitchFamily="18" charset="0"/>
                              </a:rPr>
                            </m:ctrlPr>
                          </m:sSubPr>
                          <m:e>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𝑦</m:t>
                                </m:r>
                              </m:e>
                            </m:acc>
                          </m:e>
                          <m:sub>
                            <m:r>
                              <a:rPr lang="pt-BR" b="0" i="1" smtClean="0">
                                <a:latin typeface="Cambria Math" panose="02040503050406030204" pitchFamily="18" charset="0"/>
                              </a:rPr>
                              <m:t>3</m:t>
                            </m:r>
                          </m:sub>
                        </m:sSub>
                        <m:r>
                          <a:rPr lang="pt-BR" b="0" i="1" smtClean="0">
                            <a:latin typeface="Cambria Math" panose="02040503050406030204" pitchFamily="18" charset="0"/>
                          </a:rPr>
                          <m:t>=</m:t>
                        </m:r>
                        <m:f>
                          <m:fPr>
                            <m:ctrlPr>
                              <a:rPr lang="pt-BR" b="0" i="1" smtClean="0">
                                <a:latin typeface="Cambria Math" panose="02040503050406030204" pitchFamily="18" charset="0"/>
                              </a:rPr>
                            </m:ctrlPr>
                          </m:fPr>
                          <m:num>
                            <m:sSup>
                              <m:sSupPr>
                                <m:ctrlPr>
                                  <a:rPr lang="pt-BR" i="1">
                                    <a:latin typeface="Cambria Math" panose="02040503050406030204" pitchFamily="18" charset="0"/>
                                  </a:rPr>
                                </m:ctrlPr>
                              </m:sSupPr>
                              <m:e>
                                <m:r>
                                  <a:rPr lang="pt-BR" i="1">
                                    <a:latin typeface="Cambria Math" panose="02040503050406030204" pitchFamily="18" charset="0"/>
                                  </a:rPr>
                                  <m:t>𝑒</m:t>
                                </m:r>
                              </m:e>
                              <m:sup>
                                <m:sSub>
                                  <m:sSubPr>
                                    <m:ctrlPr>
                                      <a:rPr lang="pt-BR" i="1">
                                        <a:latin typeface="Cambria Math" panose="02040503050406030204" pitchFamily="18" charset="0"/>
                                      </a:rPr>
                                    </m:ctrlPr>
                                  </m:sSubPr>
                                  <m:e>
                                    <m:r>
                                      <a:rPr lang="pt-BR" i="1">
                                        <a:latin typeface="Cambria Math" panose="02040503050406030204" pitchFamily="18" charset="0"/>
                                      </a:rPr>
                                      <m:t>𝑔</m:t>
                                    </m:r>
                                  </m:e>
                                  <m:sub>
                                    <m:r>
                                      <a:rPr lang="pt-BR" b="0" i="1" smtClean="0">
                                        <a:latin typeface="Cambria Math" panose="02040503050406030204" pitchFamily="18" charset="0"/>
                                      </a:rPr>
                                      <m:t>3</m:t>
                                    </m:r>
                                  </m:sub>
                                </m:sSub>
                                <m:r>
                                  <a:rPr lang="pt-BR" i="1">
                                    <a:latin typeface="Cambria Math" panose="02040503050406030204" pitchFamily="18" charset="0"/>
                                  </a:rPr>
                                  <m:t>(</m:t>
                                </m:r>
                                <m:r>
                                  <a:rPr lang="pt-BR" b="1" i="1">
                                    <a:latin typeface="Cambria Math" panose="02040503050406030204" pitchFamily="18" charset="0"/>
                                  </a:rPr>
                                  <m:t>𝒙</m:t>
                                </m:r>
                                <m:r>
                                  <a:rPr lang="pt-BR" i="1">
                                    <a:latin typeface="Cambria Math" panose="02040503050406030204" pitchFamily="18" charset="0"/>
                                  </a:rPr>
                                  <m:t>)</m:t>
                                </m:r>
                              </m:sup>
                            </m:sSup>
                          </m:num>
                          <m:den>
                            <m:nary>
                              <m:naryPr>
                                <m:chr m:val="∑"/>
                                <m:limLoc m:val="subSup"/>
                                <m:ctrlPr>
                                  <a:rPr lang="pt-BR" b="0" i="1" smtClean="0">
                                    <a:latin typeface="Cambria Math" panose="02040503050406030204" pitchFamily="18" charset="0"/>
                                  </a:rPr>
                                </m:ctrlPr>
                              </m:naryPr>
                              <m:sub>
                                <m:r>
                                  <m:rPr>
                                    <m:brk m:alnAt="25"/>
                                  </m:rPr>
                                  <a:rPr lang="pt-BR" b="0" i="1" smtClean="0">
                                    <a:latin typeface="Cambria Math" panose="02040503050406030204" pitchFamily="18" charset="0"/>
                                  </a:rPr>
                                  <m:t>𝑗</m:t>
                                </m:r>
                                <m:r>
                                  <a:rPr lang="pt-BR" b="0" i="1" smtClean="0">
                                    <a:latin typeface="Cambria Math" panose="02040503050406030204" pitchFamily="18" charset="0"/>
                                  </a:rPr>
                                  <m:t>=1</m:t>
                                </m:r>
                              </m:sub>
                              <m:sup>
                                <m:r>
                                  <a:rPr lang="pt-BR" b="0" i="1" smtClean="0">
                                    <a:latin typeface="Cambria Math" panose="02040503050406030204" pitchFamily="18" charset="0"/>
                                  </a:rPr>
                                  <m:t>𝑄</m:t>
                                </m:r>
                                <m:r>
                                  <a:rPr lang="pt-BR" b="0" i="1" smtClean="0">
                                    <a:latin typeface="Cambria Math" panose="02040503050406030204" pitchFamily="18" charset="0"/>
                                  </a:rPr>
                                  <m:t>=3</m:t>
                                </m:r>
                              </m:sup>
                              <m:e>
                                <m:sSup>
                                  <m:sSupPr>
                                    <m:ctrlPr>
                                      <a:rPr lang="pt-BR" i="1">
                                        <a:latin typeface="Cambria Math" panose="02040503050406030204" pitchFamily="18" charset="0"/>
                                      </a:rPr>
                                    </m:ctrlPr>
                                  </m:sSupPr>
                                  <m:e>
                                    <m:r>
                                      <a:rPr lang="pt-BR" i="1">
                                        <a:latin typeface="Cambria Math" panose="02040503050406030204" pitchFamily="18" charset="0"/>
                                      </a:rPr>
                                      <m:t>𝑒</m:t>
                                    </m:r>
                                  </m:e>
                                  <m:sup>
                                    <m:sSub>
                                      <m:sSubPr>
                                        <m:ctrlPr>
                                          <a:rPr lang="pt-BR" i="1">
                                            <a:latin typeface="Cambria Math" panose="02040503050406030204" pitchFamily="18" charset="0"/>
                                          </a:rPr>
                                        </m:ctrlPr>
                                      </m:sSubPr>
                                      <m:e>
                                        <m:r>
                                          <a:rPr lang="pt-BR" i="1">
                                            <a:latin typeface="Cambria Math" panose="02040503050406030204" pitchFamily="18" charset="0"/>
                                          </a:rPr>
                                          <m:t>𝑔</m:t>
                                        </m:r>
                                      </m:e>
                                      <m:sub>
                                        <m:r>
                                          <a:rPr lang="pt-BR" i="1">
                                            <a:latin typeface="Cambria Math" panose="02040503050406030204" pitchFamily="18" charset="0"/>
                                          </a:rPr>
                                          <m:t>𝑗</m:t>
                                        </m:r>
                                      </m:sub>
                                    </m:sSub>
                                    <m:r>
                                      <a:rPr lang="pt-BR" i="1">
                                        <a:latin typeface="Cambria Math" panose="02040503050406030204" pitchFamily="18" charset="0"/>
                                      </a:rPr>
                                      <m:t>(</m:t>
                                    </m:r>
                                    <m:r>
                                      <a:rPr lang="pt-BR" b="1" i="1">
                                        <a:latin typeface="Cambria Math" panose="02040503050406030204" pitchFamily="18" charset="0"/>
                                      </a:rPr>
                                      <m:t>𝒙</m:t>
                                    </m:r>
                                    <m:r>
                                      <a:rPr lang="pt-BR" i="1">
                                        <a:latin typeface="Cambria Math" panose="02040503050406030204" pitchFamily="18" charset="0"/>
                                      </a:rPr>
                                      <m:t>)</m:t>
                                    </m:r>
                                  </m:sup>
                                </m:sSup>
                              </m:e>
                            </m:nary>
                          </m:den>
                        </m:f>
                      </m:oMath>
                    </m:oMathPara>
                  </a14:m>
                  <a:endParaRPr lang="pt-BR" dirty="0"/>
                </a:p>
              </p:txBody>
            </p:sp>
          </mc:Choice>
          <mc:Fallback xmlns="">
            <p:sp>
              <p:nvSpPr>
                <p:cNvPr id="75" name="CaixaDeTexto 74">
                  <a:extLst>
                    <a:ext uri="{FF2B5EF4-FFF2-40B4-BE49-F238E27FC236}">
                      <a16:creationId xmlns:a16="http://schemas.microsoft.com/office/drawing/2014/main" id="{B0D7F714-8998-CEBC-C60C-53899B7A274B}"/>
                    </a:ext>
                  </a:extLst>
                </p:cNvPr>
                <p:cNvSpPr txBox="1">
                  <a:spLocks noRot="1" noChangeAspect="1" noMove="1" noResize="1" noEditPoints="1" noAdjustHandles="1" noChangeArrowheads="1" noChangeShapeType="1" noTextEdit="1"/>
                </p:cNvSpPr>
                <p:nvPr/>
              </p:nvSpPr>
              <p:spPr>
                <a:xfrm>
                  <a:off x="7428555" y="4724705"/>
                  <a:ext cx="1839270" cy="811569"/>
                </a:xfrm>
                <a:prstGeom prst="rect">
                  <a:avLst/>
                </a:prstGeom>
                <a:blipFill>
                  <a:blip r:embed="rId23"/>
                  <a:stretch>
                    <a:fillRect/>
                  </a:stretch>
                </a:blipFill>
              </p:spPr>
              <p:txBody>
                <a:bodyPr/>
                <a:lstStyle/>
                <a:p>
                  <a:r>
                    <a:rPr lang="pt-BR">
                      <a:noFill/>
                    </a:rPr>
                    <a:t> </a:t>
                  </a:r>
                </a:p>
              </p:txBody>
            </p:sp>
          </mc:Fallback>
        </mc:AlternateContent>
      </p:grpSp>
    </p:spTree>
    <p:extLst>
      <p:ext uri="{BB962C8B-B14F-4D97-AF65-F5344CB8AC3E}">
        <p14:creationId xmlns:p14="http://schemas.microsoft.com/office/powerpoint/2010/main" val="423695698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Agrupar 22">
            <a:extLst>
              <a:ext uri="{FF2B5EF4-FFF2-40B4-BE49-F238E27FC236}">
                <a16:creationId xmlns:a16="http://schemas.microsoft.com/office/drawing/2014/main" id="{92D1918F-DD17-3569-41D9-AEB64671B00F}"/>
              </a:ext>
            </a:extLst>
          </p:cNvPr>
          <p:cNvGrpSpPr/>
          <p:nvPr/>
        </p:nvGrpSpPr>
        <p:grpSpPr>
          <a:xfrm>
            <a:off x="1027469" y="1832270"/>
            <a:ext cx="6115665" cy="2500006"/>
            <a:chOff x="1027469" y="1832270"/>
            <a:chExt cx="6115665" cy="2500006"/>
          </a:xfrm>
        </p:grpSpPr>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1847DD7C-477D-13BD-7857-72F635E6564F}"/>
                    </a:ext>
                  </a:extLst>
                </p:cNvPr>
                <p:cNvSpPr txBox="1"/>
                <p:nvPr/>
              </p:nvSpPr>
              <p:spPr>
                <a:xfrm>
                  <a:off x="5619134" y="2306131"/>
                  <a:ext cx="1243781" cy="202087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pt-BR" sz="2800" i="1" smtClean="0">
                                <a:latin typeface="Cambria Math" panose="02040503050406030204" pitchFamily="18" charset="0"/>
                              </a:rPr>
                            </m:ctrlPr>
                          </m:dPr>
                          <m:e>
                            <m:m>
                              <m:mPr>
                                <m:mcs>
                                  <m:mc>
                                    <m:mcPr>
                                      <m:count m:val="1"/>
                                      <m:mcJc m:val="center"/>
                                    </m:mcPr>
                                  </m:mc>
                                </m:mcs>
                                <m:ctrlPr>
                                  <a:rPr lang="pt-BR" sz="2800" i="1" smtClean="0">
                                    <a:latin typeface="Cambria Math" panose="02040503050406030204" pitchFamily="18" charset="0"/>
                                  </a:rPr>
                                </m:ctrlPr>
                              </m:mPr>
                              <m:mr>
                                <m:e>
                                  <m:r>
                                    <m:rPr>
                                      <m:brk m:alnAt="7"/>
                                    </m:rPr>
                                    <a:rPr lang="pt-BR" sz="2800" b="0" i="1" smtClean="0">
                                      <a:latin typeface="Cambria Math" panose="02040503050406030204" pitchFamily="18" charset="0"/>
                                    </a:rPr>
                                    <m:t>0</m:t>
                                  </m:r>
                                  <m:r>
                                    <a:rPr lang="pt-BR" sz="2800" b="0" i="1" smtClean="0">
                                      <a:latin typeface="Cambria Math" panose="02040503050406030204" pitchFamily="18" charset="0"/>
                                    </a:rPr>
                                    <m:t>.01</m:t>
                                  </m:r>
                                </m:e>
                              </m:mr>
                              <m:mr>
                                <m:e>
                                  <m:r>
                                    <a:rPr lang="pt-BR" sz="2800" b="0" i="1" smtClean="0">
                                      <a:latin typeface="Cambria Math" panose="02040503050406030204" pitchFamily="18" charset="0"/>
                                    </a:rPr>
                                    <m:t>0.9</m:t>
                                  </m:r>
                                </m:e>
                              </m:mr>
                              <m:mr>
                                <m:e>
                                  <m:m>
                                    <m:mPr>
                                      <m:mcs>
                                        <m:mc>
                                          <m:mcPr>
                                            <m:count m:val="1"/>
                                            <m:mcJc m:val="center"/>
                                          </m:mcPr>
                                        </m:mc>
                                      </m:mcs>
                                      <m:ctrlPr>
                                        <a:rPr lang="pt-BR" sz="2800" i="1" smtClean="0">
                                          <a:latin typeface="Cambria Math" panose="02040503050406030204" pitchFamily="18" charset="0"/>
                                        </a:rPr>
                                      </m:ctrlPr>
                                    </m:mPr>
                                    <m:mr>
                                      <m:e>
                                        <m:r>
                                          <m:rPr>
                                            <m:brk m:alnAt="7"/>
                                          </m:rPr>
                                          <a:rPr lang="pt-BR" sz="2800" b="0" i="1" smtClean="0">
                                            <a:latin typeface="Cambria Math" panose="02040503050406030204" pitchFamily="18" charset="0"/>
                                          </a:rPr>
                                          <m:t>0</m:t>
                                        </m:r>
                                        <m:r>
                                          <a:rPr lang="pt-BR" sz="2800" b="0" i="1" smtClean="0">
                                            <a:latin typeface="Cambria Math" panose="02040503050406030204" pitchFamily="18" charset="0"/>
                                          </a:rPr>
                                          <m:t>.05</m:t>
                                        </m:r>
                                      </m:e>
                                    </m:mr>
                                    <m:mr>
                                      <m:e>
                                        <m:r>
                                          <a:rPr lang="pt-BR" sz="2800" b="0" i="1" smtClean="0">
                                            <a:latin typeface="Cambria Math" panose="02040503050406030204" pitchFamily="18" charset="0"/>
                                          </a:rPr>
                                          <m:t>0.01</m:t>
                                        </m:r>
                                      </m:e>
                                    </m:mr>
                                    <m:mr>
                                      <m:e>
                                        <m:r>
                                          <a:rPr lang="pt-BR" sz="2800" b="0" i="1" smtClean="0">
                                            <a:latin typeface="Cambria Math" panose="02040503050406030204" pitchFamily="18" charset="0"/>
                                          </a:rPr>
                                          <m:t>0.02</m:t>
                                        </m:r>
                                      </m:e>
                                    </m:mr>
                                  </m:m>
                                </m:e>
                              </m:mr>
                            </m:m>
                          </m:e>
                        </m:d>
                      </m:oMath>
                    </m:oMathPara>
                  </a14:m>
                  <a:endParaRPr lang="pt-BR" sz="2800" dirty="0"/>
                </a:p>
              </p:txBody>
            </p:sp>
          </mc:Choice>
          <mc:Fallback xmlns="">
            <p:sp>
              <p:nvSpPr>
                <p:cNvPr id="6" name="CaixaDeTexto 5">
                  <a:extLst>
                    <a:ext uri="{FF2B5EF4-FFF2-40B4-BE49-F238E27FC236}">
                      <a16:creationId xmlns:a16="http://schemas.microsoft.com/office/drawing/2014/main" id="{1847DD7C-477D-13BD-7857-72F635E6564F}"/>
                    </a:ext>
                  </a:extLst>
                </p:cNvPr>
                <p:cNvSpPr txBox="1">
                  <a:spLocks noRot="1" noChangeAspect="1" noMove="1" noResize="1" noEditPoints="1" noAdjustHandles="1" noChangeArrowheads="1" noChangeShapeType="1" noTextEdit="1"/>
                </p:cNvSpPr>
                <p:nvPr/>
              </p:nvSpPr>
              <p:spPr>
                <a:xfrm>
                  <a:off x="5619134" y="2306131"/>
                  <a:ext cx="1243781" cy="2020874"/>
                </a:xfrm>
                <a:prstGeom prst="rect">
                  <a:avLst/>
                </a:prstGeom>
                <a:blipFill>
                  <a:blip r:embed="rId2"/>
                  <a:stretch>
                    <a:fillRect/>
                  </a:stretch>
                </a:blipFill>
              </p:spPr>
              <p:txBody>
                <a:bodyPr/>
                <a:lstStyle/>
                <a:p>
                  <a:r>
                    <a:rPr lang="pt-BR">
                      <a:noFill/>
                    </a:rPr>
                    <a:t> </a:t>
                  </a:r>
                </a:p>
              </p:txBody>
            </p:sp>
          </mc:Fallback>
        </mc:AlternateContent>
        <p:grpSp>
          <p:nvGrpSpPr>
            <p:cNvPr id="22" name="Agrupar 21">
              <a:extLst>
                <a:ext uri="{FF2B5EF4-FFF2-40B4-BE49-F238E27FC236}">
                  <a16:creationId xmlns:a16="http://schemas.microsoft.com/office/drawing/2014/main" id="{31D790AF-D7A5-6862-5BED-A6F6BBFD1A9A}"/>
                </a:ext>
              </a:extLst>
            </p:cNvPr>
            <p:cNvGrpSpPr/>
            <p:nvPr/>
          </p:nvGrpSpPr>
          <p:grpSpPr>
            <a:xfrm>
              <a:off x="3229897" y="2546550"/>
              <a:ext cx="1820194" cy="1583011"/>
              <a:chOff x="3624417" y="4409768"/>
              <a:chExt cx="1820194" cy="1583011"/>
            </a:xfrm>
          </p:grpSpPr>
          <p:sp>
            <p:nvSpPr>
              <p:cNvPr id="7" name="Retângulo 6">
                <a:extLst>
                  <a:ext uri="{FF2B5EF4-FFF2-40B4-BE49-F238E27FC236}">
                    <a16:creationId xmlns:a16="http://schemas.microsoft.com/office/drawing/2014/main" id="{303CF0CB-220A-5875-A130-0B72972B9D9B}"/>
                  </a:ext>
                </a:extLst>
              </p:cNvPr>
              <p:cNvSpPr/>
              <p:nvPr/>
            </p:nvSpPr>
            <p:spPr>
              <a:xfrm>
                <a:off x="3628103" y="4409768"/>
                <a:ext cx="1816508" cy="1583011"/>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mc:AlternateContent xmlns:mc="http://schemas.openxmlformats.org/markup-compatibility/2006" xmlns:a14="http://schemas.microsoft.com/office/drawing/2010/main">
            <mc:Choice Requires="a14">
              <p:sp>
                <p:nvSpPr>
                  <p:cNvPr id="8" name="CaixaDeTexto 7">
                    <a:extLst>
                      <a:ext uri="{FF2B5EF4-FFF2-40B4-BE49-F238E27FC236}">
                        <a16:creationId xmlns:a16="http://schemas.microsoft.com/office/drawing/2014/main" id="{4607DCF3-656F-5B3E-9FD4-3A9E08FFF13B}"/>
                      </a:ext>
                    </a:extLst>
                  </p:cNvPr>
                  <p:cNvSpPr txBox="1"/>
                  <p:nvPr/>
                </p:nvSpPr>
                <p:spPr>
                  <a:xfrm>
                    <a:off x="3624417" y="4579045"/>
                    <a:ext cx="1816508" cy="12111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pt-BR" sz="2800" b="0" i="1" smtClean="0">
                                  <a:latin typeface="Cambria Math" panose="02040503050406030204" pitchFamily="18" charset="0"/>
                                </a:rPr>
                              </m:ctrlPr>
                            </m:fPr>
                            <m:num>
                              <m:sSup>
                                <m:sSupPr>
                                  <m:ctrlPr>
                                    <a:rPr lang="pt-BR" sz="2800" i="1">
                                      <a:latin typeface="Cambria Math" panose="02040503050406030204" pitchFamily="18" charset="0"/>
                                    </a:rPr>
                                  </m:ctrlPr>
                                </m:sSupPr>
                                <m:e>
                                  <m:r>
                                    <a:rPr lang="pt-BR" sz="2800" i="1">
                                      <a:latin typeface="Cambria Math" panose="02040503050406030204" pitchFamily="18" charset="0"/>
                                    </a:rPr>
                                    <m:t>𝑒</m:t>
                                  </m:r>
                                </m:e>
                                <m:sup>
                                  <m:sSub>
                                    <m:sSubPr>
                                      <m:ctrlPr>
                                        <a:rPr lang="pt-BR" sz="2800" i="1">
                                          <a:latin typeface="Cambria Math" panose="02040503050406030204" pitchFamily="18" charset="0"/>
                                        </a:rPr>
                                      </m:ctrlPr>
                                    </m:sSubPr>
                                    <m:e>
                                      <m:r>
                                        <a:rPr lang="pt-BR" sz="2800" i="1">
                                          <a:latin typeface="Cambria Math" panose="02040503050406030204" pitchFamily="18" charset="0"/>
                                        </a:rPr>
                                        <m:t>𝑔</m:t>
                                      </m:r>
                                    </m:e>
                                    <m:sub>
                                      <m:r>
                                        <a:rPr lang="pt-BR" sz="2800" i="1">
                                          <a:latin typeface="Cambria Math" panose="02040503050406030204" pitchFamily="18" charset="0"/>
                                        </a:rPr>
                                        <m:t>𝑖</m:t>
                                      </m:r>
                                    </m:sub>
                                  </m:sSub>
                                  <m:r>
                                    <a:rPr lang="pt-BR" sz="2800" i="1">
                                      <a:latin typeface="Cambria Math" panose="02040503050406030204" pitchFamily="18" charset="0"/>
                                    </a:rPr>
                                    <m:t>(</m:t>
                                  </m:r>
                                  <m:r>
                                    <a:rPr lang="pt-BR" sz="2800" b="1" i="1">
                                      <a:latin typeface="Cambria Math" panose="02040503050406030204" pitchFamily="18" charset="0"/>
                                    </a:rPr>
                                    <m:t>𝒙</m:t>
                                  </m:r>
                                  <m:r>
                                    <a:rPr lang="pt-BR" sz="2800" i="1">
                                      <a:latin typeface="Cambria Math" panose="02040503050406030204" pitchFamily="18" charset="0"/>
                                    </a:rPr>
                                    <m:t>)</m:t>
                                  </m:r>
                                </m:sup>
                              </m:sSup>
                            </m:num>
                            <m:den>
                              <m:nary>
                                <m:naryPr>
                                  <m:chr m:val="∑"/>
                                  <m:limLoc m:val="subSup"/>
                                  <m:ctrlPr>
                                    <a:rPr lang="pt-BR" sz="2800" b="0" i="1" smtClean="0">
                                      <a:latin typeface="Cambria Math" panose="02040503050406030204" pitchFamily="18" charset="0"/>
                                    </a:rPr>
                                  </m:ctrlPr>
                                </m:naryPr>
                                <m:sub>
                                  <m:r>
                                    <m:rPr>
                                      <m:brk m:alnAt="25"/>
                                    </m:rPr>
                                    <a:rPr lang="pt-BR" sz="2800" b="0" i="1" smtClean="0">
                                      <a:latin typeface="Cambria Math" panose="02040503050406030204" pitchFamily="18" charset="0"/>
                                    </a:rPr>
                                    <m:t>𝑗</m:t>
                                  </m:r>
                                  <m:r>
                                    <a:rPr lang="pt-BR" sz="2800" b="0" i="1" smtClean="0">
                                      <a:latin typeface="Cambria Math" panose="02040503050406030204" pitchFamily="18" charset="0"/>
                                    </a:rPr>
                                    <m:t>=1</m:t>
                                  </m:r>
                                </m:sub>
                                <m:sup>
                                  <m:r>
                                    <a:rPr lang="pt-BR" sz="2800" b="0" i="1" smtClean="0">
                                      <a:latin typeface="Cambria Math" panose="02040503050406030204" pitchFamily="18" charset="0"/>
                                    </a:rPr>
                                    <m:t>𝑄</m:t>
                                  </m:r>
                                </m:sup>
                                <m:e>
                                  <m:sSup>
                                    <m:sSupPr>
                                      <m:ctrlPr>
                                        <a:rPr lang="pt-BR" sz="2800" i="1">
                                          <a:latin typeface="Cambria Math" panose="02040503050406030204" pitchFamily="18" charset="0"/>
                                        </a:rPr>
                                      </m:ctrlPr>
                                    </m:sSupPr>
                                    <m:e>
                                      <m:r>
                                        <a:rPr lang="pt-BR" sz="2800" i="1">
                                          <a:latin typeface="Cambria Math" panose="02040503050406030204" pitchFamily="18" charset="0"/>
                                        </a:rPr>
                                        <m:t>𝑒</m:t>
                                      </m:r>
                                    </m:e>
                                    <m:sup>
                                      <m:sSub>
                                        <m:sSubPr>
                                          <m:ctrlPr>
                                            <a:rPr lang="pt-BR" sz="2800" i="1">
                                              <a:latin typeface="Cambria Math" panose="02040503050406030204" pitchFamily="18" charset="0"/>
                                            </a:rPr>
                                          </m:ctrlPr>
                                        </m:sSubPr>
                                        <m:e>
                                          <m:r>
                                            <a:rPr lang="pt-BR" sz="2800" i="1">
                                              <a:latin typeface="Cambria Math" panose="02040503050406030204" pitchFamily="18" charset="0"/>
                                            </a:rPr>
                                            <m:t>𝑔</m:t>
                                          </m:r>
                                        </m:e>
                                        <m:sub>
                                          <m:r>
                                            <a:rPr lang="pt-BR" sz="2800" b="0" i="1" smtClean="0">
                                              <a:latin typeface="Cambria Math" panose="02040503050406030204" pitchFamily="18" charset="0"/>
                                            </a:rPr>
                                            <m:t>𝑗</m:t>
                                          </m:r>
                                        </m:sub>
                                      </m:sSub>
                                      <m:r>
                                        <a:rPr lang="pt-BR" sz="2800" i="1">
                                          <a:latin typeface="Cambria Math" panose="02040503050406030204" pitchFamily="18" charset="0"/>
                                        </a:rPr>
                                        <m:t>(</m:t>
                                      </m:r>
                                      <m:r>
                                        <a:rPr lang="pt-BR" sz="2800" b="1" i="1">
                                          <a:latin typeface="Cambria Math" panose="02040503050406030204" pitchFamily="18" charset="0"/>
                                        </a:rPr>
                                        <m:t>𝒙</m:t>
                                      </m:r>
                                      <m:r>
                                        <a:rPr lang="pt-BR" sz="2800" i="1">
                                          <a:latin typeface="Cambria Math" panose="02040503050406030204" pitchFamily="18" charset="0"/>
                                        </a:rPr>
                                        <m:t>)</m:t>
                                      </m:r>
                                    </m:sup>
                                  </m:sSup>
                                </m:e>
                              </m:nary>
                            </m:den>
                          </m:f>
                        </m:oMath>
                      </m:oMathPara>
                    </a14:m>
                    <a:endParaRPr lang="pt-BR" sz="2800" dirty="0"/>
                  </a:p>
                </p:txBody>
              </p:sp>
            </mc:Choice>
            <mc:Fallback xmlns="">
              <p:sp>
                <p:nvSpPr>
                  <p:cNvPr id="8" name="CaixaDeTexto 7">
                    <a:extLst>
                      <a:ext uri="{FF2B5EF4-FFF2-40B4-BE49-F238E27FC236}">
                        <a16:creationId xmlns:a16="http://schemas.microsoft.com/office/drawing/2014/main" id="{4607DCF3-656F-5B3E-9FD4-3A9E08FFF13B}"/>
                      </a:ext>
                    </a:extLst>
                  </p:cNvPr>
                  <p:cNvSpPr txBox="1">
                    <a:spLocks noRot="1" noChangeAspect="1" noMove="1" noResize="1" noEditPoints="1" noAdjustHandles="1" noChangeArrowheads="1" noChangeShapeType="1" noTextEdit="1"/>
                  </p:cNvSpPr>
                  <p:nvPr/>
                </p:nvSpPr>
                <p:spPr>
                  <a:xfrm>
                    <a:off x="3624417" y="4579045"/>
                    <a:ext cx="1816508" cy="1211165"/>
                  </a:xfrm>
                  <a:prstGeom prst="rect">
                    <a:avLst/>
                  </a:prstGeom>
                  <a:blipFill>
                    <a:blip r:embed="rId3"/>
                    <a:stretch>
                      <a:fillRect/>
                    </a:stretch>
                  </a:blipFill>
                </p:spPr>
                <p:txBody>
                  <a:bodyPr/>
                  <a:lstStyle/>
                  <a:p>
                    <a:r>
                      <a:rPr lang="pt-BR">
                        <a:noFill/>
                      </a:rPr>
                      <a:t> </a:t>
                    </a:r>
                  </a:p>
                </p:txBody>
              </p:sp>
            </mc:Fallback>
          </mc:AlternateContent>
        </p:grpSp>
        <p:sp>
          <p:nvSpPr>
            <p:cNvPr id="9" name="Seta: para a Direita 8">
              <a:extLst>
                <a:ext uri="{FF2B5EF4-FFF2-40B4-BE49-F238E27FC236}">
                  <a16:creationId xmlns:a16="http://schemas.microsoft.com/office/drawing/2014/main" id="{1E85496D-C1FE-54B1-E983-439473C3A8D6}"/>
                </a:ext>
              </a:extLst>
            </p:cNvPr>
            <p:cNvSpPr/>
            <p:nvPr/>
          </p:nvSpPr>
          <p:spPr>
            <a:xfrm>
              <a:off x="2539180" y="3254486"/>
              <a:ext cx="570271" cy="167140"/>
            </a:xfrm>
            <a:prstGeom prst="right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Seta: para a Direita 9">
              <a:extLst>
                <a:ext uri="{FF2B5EF4-FFF2-40B4-BE49-F238E27FC236}">
                  <a16:creationId xmlns:a16="http://schemas.microsoft.com/office/drawing/2014/main" id="{A891B8FF-179B-BBFA-07C0-A43751F1424D}"/>
                </a:ext>
              </a:extLst>
            </p:cNvPr>
            <p:cNvSpPr/>
            <p:nvPr/>
          </p:nvSpPr>
          <p:spPr>
            <a:xfrm>
              <a:off x="5166851" y="3254486"/>
              <a:ext cx="570271" cy="167140"/>
            </a:xfrm>
            <a:prstGeom prst="right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CaixaDeTexto 10">
              <a:extLst>
                <a:ext uri="{FF2B5EF4-FFF2-40B4-BE49-F238E27FC236}">
                  <a16:creationId xmlns:a16="http://schemas.microsoft.com/office/drawing/2014/main" id="{10A738E5-D791-6D44-149A-95A980134C24}"/>
                </a:ext>
              </a:extLst>
            </p:cNvPr>
            <p:cNvSpPr txBox="1"/>
            <p:nvPr/>
          </p:nvSpPr>
          <p:spPr>
            <a:xfrm>
              <a:off x="5338913" y="1939991"/>
              <a:ext cx="1804221" cy="307777"/>
            </a:xfrm>
            <a:prstGeom prst="rect">
              <a:avLst/>
            </a:prstGeom>
            <a:noFill/>
          </p:spPr>
          <p:txBody>
            <a:bodyPr wrap="square" rtlCol="0">
              <a:spAutoFit/>
            </a:bodyPr>
            <a:lstStyle/>
            <a:p>
              <a:pPr algn="ctr"/>
              <a:r>
                <a:rPr lang="pt-BR" sz="1400" dirty="0"/>
                <a:t>Probabilidades</a:t>
              </a:r>
            </a:p>
          </p:txBody>
        </p:sp>
        <p:sp>
          <p:nvSpPr>
            <p:cNvPr id="13" name="CaixaDeTexto 12">
              <a:extLst>
                <a:ext uri="{FF2B5EF4-FFF2-40B4-BE49-F238E27FC236}">
                  <a16:creationId xmlns:a16="http://schemas.microsoft.com/office/drawing/2014/main" id="{775B24D4-BDD2-EF11-DF27-D036E7CCB177}"/>
                </a:ext>
              </a:extLst>
            </p:cNvPr>
            <p:cNvSpPr txBox="1"/>
            <p:nvPr/>
          </p:nvSpPr>
          <p:spPr>
            <a:xfrm>
              <a:off x="3170903" y="1871346"/>
              <a:ext cx="1995948" cy="523220"/>
            </a:xfrm>
            <a:prstGeom prst="rect">
              <a:avLst/>
            </a:prstGeom>
            <a:noFill/>
          </p:spPr>
          <p:txBody>
            <a:bodyPr wrap="square" rtlCol="0">
              <a:spAutoFit/>
            </a:bodyPr>
            <a:lstStyle/>
            <a:p>
              <a:pPr algn="ctr"/>
              <a:r>
                <a:rPr lang="pt-BR" sz="1400" dirty="0"/>
                <a:t>Função de ativação </a:t>
              </a:r>
              <a:r>
                <a:rPr lang="pt-BR" sz="1400" i="1" dirty="0"/>
                <a:t>softmax</a:t>
              </a:r>
            </a:p>
          </p:txBody>
        </p:sp>
        <p:grpSp>
          <p:nvGrpSpPr>
            <p:cNvPr id="21" name="Agrupar 20">
              <a:extLst>
                <a:ext uri="{FF2B5EF4-FFF2-40B4-BE49-F238E27FC236}">
                  <a16:creationId xmlns:a16="http://schemas.microsoft.com/office/drawing/2014/main" id="{9C5D8E07-55D2-7505-BF43-79A6180CEE21}"/>
                </a:ext>
              </a:extLst>
            </p:cNvPr>
            <p:cNvGrpSpPr/>
            <p:nvPr/>
          </p:nvGrpSpPr>
          <p:grpSpPr>
            <a:xfrm>
              <a:off x="1027469" y="1832270"/>
              <a:ext cx="1837934" cy="2500006"/>
              <a:chOff x="1558411" y="3766630"/>
              <a:chExt cx="1837934" cy="2500006"/>
            </a:xfrm>
          </p:grpSpPr>
          <mc:AlternateContent xmlns:mc="http://schemas.openxmlformats.org/markup-compatibility/2006" xmlns:a14="http://schemas.microsoft.com/office/drawing/2010/main">
            <mc:Choice Requires="a14">
              <p:sp>
                <p:nvSpPr>
                  <p:cNvPr id="5" name="CaixaDeTexto 4">
                    <a:extLst>
                      <a:ext uri="{FF2B5EF4-FFF2-40B4-BE49-F238E27FC236}">
                        <a16:creationId xmlns:a16="http://schemas.microsoft.com/office/drawing/2014/main" id="{ECC8FEDC-452E-069A-74A0-6FE908CEF53B}"/>
                      </a:ext>
                    </a:extLst>
                  </p:cNvPr>
                  <p:cNvSpPr txBox="1"/>
                  <p:nvPr/>
                </p:nvSpPr>
                <p:spPr>
                  <a:xfrm>
                    <a:off x="2172929" y="4257368"/>
                    <a:ext cx="471948" cy="200926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pt-BR" sz="2800" i="1" smtClean="0">
                                  <a:latin typeface="Cambria Math" panose="02040503050406030204" pitchFamily="18" charset="0"/>
                                </a:rPr>
                              </m:ctrlPr>
                            </m:dPr>
                            <m:e>
                              <m:m>
                                <m:mPr>
                                  <m:mcs>
                                    <m:mc>
                                      <m:mcPr>
                                        <m:count m:val="1"/>
                                        <m:mcJc m:val="center"/>
                                      </m:mcPr>
                                    </m:mc>
                                  </m:mcs>
                                  <m:ctrlPr>
                                    <a:rPr lang="pt-BR" sz="2800" i="1" smtClean="0">
                                      <a:latin typeface="Cambria Math" panose="02040503050406030204" pitchFamily="18" charset="0"/>
                                    </a:rPr>
                                  </m:ctrlPr>
                                </m:mPr>
                                <m:mr>
                                  <m:e>
                                    <m:r>
                                      <m:rPr>
                                        <m:brk m:alnAt="7"/>
                                      </m:rPr>
                                      <a:rPr lang="pt-BR" sz="2800" b="0" i="1" smtClean="0">
                                        <a:latin typeface="Cambria Math" panose="02040503050406030204" pitchFamily="18" charset="0"/>
                                      </a:rPr>
                                      <m:t>1</m:t>
                                    </m:r>
                                    <m:r>
                                      <a:rPr lang="pt-BR" sz="2800" b="0" i="1" smtClean="0">
                                        <a:latin typeface="Cambria Math" panose="02040503050406030204" pitchFamily="18" charset="0"/>
                                      </a:rPr>
                                      <m:t>.3</m:t>
                                    </m:r>
                                  </m:e>
                                </m:mr>
                                <m:mr>
                                  <m:e>
                                    <m:r>
                                      <a:rPr lang="pt-BR" sz="2800" b="0" i="1" smtClean="0">
                                        <a:latin typeface="Cambria Math" panose="02040503050406030204" pitchFamily="18" charset="0"/>
                                      </a:rPr>
                                      <m:t>5.1</m:t>
                                    </m:r>
                                  </m:e>
                                </m:mr>
                                <m:mr>
                                  <m:e>
                                    <m:m>
                                      <m:mPr>
                                        <m:mcs>
                                          <m:mc>
                                            <m:mcPr>
                                              <m:count m:val="1"/>
                                              <m:mcJc m:val="center"/>
                                            </m:mcPr>
                                          </m:mc>
                                        </m:mcs>
                                        <m:ctrlPr>
                                          <a:rPr lang="pt-BR" sz="2800" i="1" smtClean="0">
                                            <a:latin typeface="Cambria Math" panose="02040503050406030204" pitchFamily="18" charset="0"/>
                                          </a:rPr>
                                        </m:ctrlPr>
                                      </m:mPr>
                                      <m:mr>
                                        <m:e>
                                          <m:r>
                                            <m:rPr>
                                              <m:brk m:alnAt="7"/>
                                            </m:rPr>
                                            <a:rPr lang="pt-BR" sz="2800" b="0" i="1" smtClean="0">
                                              <a:latin typeface="Cambria Math" panose="02040503050406030204" pitchFamily="18" charset="0"/>
                                            </a:rPr>
                                            <m:t>2</m:t>
                                          </m:r>
                                          <m:r>
                                            <a:rPr lang="pt-BR" sz="2800" b="0" i="1" smtClean="0">
                                              <a:latin typeface="Cambria Math" panose="02040503050406030204" pitchFamily="18" charset="0"/>
                                            </a:rPr>
                                            <m:t>.2</m:t>
                                          </m:r>
                                        </m:e>
                                      </m:mr>
                                      <m:mr>
                                        <m:e>
                                          <m:r>
                                            <a:rPr lang="pt-BR" sz="2800" b="0" i="1" smtClean="0">
                                              <a:latin typeface="Cambria Math" panose="02040503050406030204" pitchFamily="18" charset="0"/>
                                            </a:rPr>
                                            <m:t>0.7</m:t>
                                          </m:r>
                                        </m:e>
                                      </m:mr>
                                      <m:mr>
                                        <m:e>
                                          <m:r>
                                            <a:rPr lang="pt-BR" sz="2800" b="0" i="1" smtClean="0">
                                              <a:latin typeface="Cambria Math" panose="02040503050406030204" pitchFamily="18" charset="0"/>
                                            </a:rPr>
                                            <m:t>1.1</m:t>
                                          </m:r>
                                        </m:e>
                                      </m:mr>
                                    </m:m>
                                  </m:e>
                                </m:mr>
                              </m:m>
                            </m:e>
                          </m:d>
                        </m:oMath>
                      </m:oMathPara>
                    </a14:m>
                    <a:endParaRPr lang="pt-BR" sz="2800" dirty="0"/>
                  </a:p>
                </p:txBody>
              </p:sp>
            </mc:Choice>
            <mc:Fallback xmlns="">
              <p:sp>
                <p:nvSpPr>
                  <p:cNvPr id="5" name="CaixaDeTexto 4">
                    <a:extLst>
                      <a:ext uri="{FF2B5EF4-FFF2-40B4-BE49-F238E27FC236}">
                        <a16:creationId xmlns:a16="http://schemas.microsoft.com/office/drawing/2014/main" id="{ECC8FEDC-452E-069A-74A0-6FE908CEF53B}"/>
                      </a:ext>
                    </a:extLst>
                  </p:cNvPr>
                  <p:cNvSpPr txBox="1">
                    <a:spLocks noRot="1" noChangeAspect="1" noMove="1" noResize="1" noEditPoints="1" noAdjustHandles="1" noChangeArrowheads="1" noChangeShapeType="1" noTextEdit="1"/>
                  </p:cNvSpPr>
                  <p:nvPr/>
                </p:nvSpPr>
                <p:spPr>
                  <a:xfrm>
                    <a:off x="2172929" y="4257368"/>
                    <a:ext cx="471948" cy="2009268"/>
                  </a:xfrm>
                  <a:prstGeom prst="rect">
                    <a:avLst/>
                  </a:prstGeom>
                  <a:blipFill>
                    <a:blip r:embed="rId4"/>
                    <a:stretch>
                      <a:fillRect r="-67949"/>
                    </a:stretch>
                  </a:blipFill>
                </p:spPr>
                <p:txBody>
                  <a:bodyPr/>
                  <a:lstStyle/>
                  <a:p>
                    <a:r>
                      <a:rPr lang="pt-BR">
                        <a:noFill/>
                      </a:rPr>
                      <a:t> </a:t>
                    </a:r>
                  </a:p>
                </p:txBody>
              </p:sp>
            </mc:Fallback>
          </mc:AlternateContent>
          <p:sp>
            <p:nvSpPr>
              <p:cNvPr id="12" name="CaixaDeTexto 11">
                <a:extLst>
                  <a:ext uri="{FF2B5EF4-FFF2-40B4-BE49-F238E27FC236}">
                    <a16:creationId xmlns:a16="http://schemas.microsoft.com/office/drawing/2014/main" id="{CC68EDC2-06C9-75DC-A72F-B9A8DEB56E5A}"/>
                  </a:ext>
                </a:extLst>
              </p:cNvPr>
              <p:cNvSpPr txBox="1"/>
              <p:nvPr/>
            </p:nvSpPr>
            <p:spPr>
              <a:xfrm>
                <a:off x="1893409" y="3766630"/>
                <a:ext cx="1502936" cy="523220"/>
              </a:xfrm>
              <a:prstGeom prst="rect">
                <a:avLst/>
              </a:prstGeom>
              <a:noFill/>
            </p:spPr>
            <p:txBody>
              <a:bodyPr wrap="square" rtlCol="0">
                <a:spAutoFit/>
              </a:bodyPr>
              <a:lstStyle/>
              <a:p>
                <a:pPr algn="ctr"/>
                <a:r>
                  <a:rPr lang="pt-BR" sz="1400" dirty="0"/>
                  <a:t>Ativações da camada de saída</a:t>
                </a:r>
              </a:p>
            </p:txBody>
          </p:sp>
          <mc:AlternateContent xmlns:mc="http://schemas.openxmlformats.org/markup-compatibility/2006" xmlns:a14="http://schemas.microsoft.com/office/drawing/2010/main">
            <mc:Choice Requires="a14">
              <p:sp>
                <p:nvSpPr>
                  <p:cNvPr id="15" name="CaixaDeTexto 14">
                    <a:extLst>
                      <a:ext uri="{FF2B5EF4-FFF2-40B4-BE49-F238E27FC236}">
                        <a16:creationId xmlns:a16="http://schemas.microsoft.com/office/drawing/2014/main" id="{21996556-5E1C-0532-ED2B-D417F96263BF}"/>
                      </a:ext>
                    </a:extLst>
                  </p:cNvPr>
                  <p:cNvSpPr txBox="1"/>
                  <p:nvPr/>
                </p:nvSpPr>
                <p:spPr>
                  <a:xfrm>
                    <a:off x="1558411" y="4328926"/>
                    <a:ext cx="786581"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sz="1600" i="1" smtClean="0">
                                  <a:latin typeface="Cambria Math" panose="02040503050406030204" pitchFamily="18" charset="0"/>
                                </a:rPr>
                              </m:ctrlPr>
                            </m:sSubPr>
                            <m:e>
                              <m:r>
                                <a:rPr lang="pt-BR" sz="1600" i="1">
                                  <a:latin typeface="Cambria Math" panose="02040503050406030204" pitchFamily="18" charset="0"/>
                                </a:rPr>
                                <m:t>𝑔</m:t>
                              </m:r>
                            </m:e>
                            <m:sub>
                              <m:r>
                                <a:rPr lang="pt-BR" sz="1600" b="0" i="1" smtClean="0">
                                  <a:latin typeface="Cambria Math" panose="02040503050406030204" pitchFamily="18" charset="0"/>
                                </a:rPr>
                                <m:t>1</m:t>
                              </m:r>
                            </m:sub>
                          </m:sSub>
                          <m:r>
                            <a:rPr lang="pt-BR" sz="1600" i="1">
                              <a:latin typeface="Cambria Math" panose="02040503050406030204" pitchFamily="18" charset="0"/>
                            </a:rPr>
                            <m:t>(</m:t>
                          </m:r>
                          <m:r>
                            <a:rPr lang="pt-BR" sz="1600" b="1" i="1">
                              <a:latin typeface="Cambria Math" panose="02040503050406030204" pitchFamily="18" charset="0"/>
                            </a:rPr>
                            <m:t>𝒙</m:t>
                          </m:r>
                          <m:r>
                            <a:rPr lang="pt-BR" sz="1600" i="1">
                              <a:latin typeface="Cambria Math" panose="02040503050406030204" pitchFamily="18" charset="0"/>
                            </a:rPr>
                            <m:t>)</m:t>
                          </m:r>
                        </m:oMath>
                      </m:oMathPara>
                    </a14:m>
                    <a:endParaRPr lang="pt-BR" sz="1600" dirty="0"/>
                  </a:p>
                </p:txBody>
              </p:sp>
            </mc:Choice>
            <mc:Fallback xmlns="">
              <p:sp>
                <p:nvSpPr>
                  <p:cNvPr id="15" name="CaixaDeTexto 14">
                    <a:extLst>
                      <a:ext uri="{FF2B5EF4-FFF2-40B4-BE49-F238E27FC236}">
                        <a16:creationId xmlns:a16="http://schemas.microsoft.com/office/drawing/2014/main" id="{21996556-5E1C-0532-ED2B-D417F96263BF}"/>
                      </a:ext>
                    </a:extLst>
                  </p:cNvPr>
                  <p:cNvSpPr txBox="1">
                    <a:spLocks noRot="1" noChangeAspect="1" noMove="1" noResize="1" noEditPoints="1" noAdjustHandles="1" noChangeArrowheads="1" noChangeShapeType="1" noTextEdit="1"/>
                  </p:cNvSpPr>
                  <p:nvPr/>
                </p:nvSpPr>
                <p:spPr>
                  <a:xfrm>
                    <a:off x="1558411" y="4328926"/>
                    <a:ext cx="786581" cy="338554"/>
                  </a:xfrm>
                  <a:prstGeom prst="rect">
                    <a:avLst/>
                  </a:prstGeom>
                  <a:blipFill>
                    <a:blip r:embed="rId5"/>
                    <a:stretch>
                      <a:fillRect b="-10909"/>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6" name="CaixaDeTexto 15">
                    <a:extLst>
                      <a:ext uri="{FF2B5EF4-FFF2-40B4-BE49-F238E27FC236}">
                        <a16:creationId xmlns:a16="http://schemas.microsoft.com/office/drawing/2014/main" id="{56799DC0-EC54-BFAE-A5C1-F9419AAD72E7}"/>
                      </a:ext>
                    </a:extLst>
                  </p:cNvPr>
                  <p:cNvSpPr txBox="1"/>
                  <p:nvPr/>
                </p:nvSpPr>
                <p:spPr>
                  <a:xfrm>
                    <a:off x="1558411" y="4711915"/>
                    <a:ext cx="786581"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sz="1600" i="1" smtClean="0">
                                  <a:latin typeface="Cambria Math" panose="02040503050406030204" pitchFamily="18" charset="0"/>
                                </a:rPr>
                              </m:ctrlPr>
                            </m:sSubPr>
                            <m:e>
                              <m:r>
                                <a:rPr lang="pt-BR" sz="1600" i="1">
                                  <a:latin typeface="Cambria Math" panose="02040503050406030204" pitchFamily="18" charset="0"/>
                                </a:rPr>
                                <m:t>𝑔</m:t>
                              </m:r>
                            </m:e>
                            <m:sub>
                              <m:r>
                                <a:rPr lang="pt-BR" sz="1600" b="0" i="1" smtClean="0">
                                  <a:latin typeface="Cambria Math" panose="02040503050406030204" pitchFamily="18" charset="0"/>
                                </a:rPr>
                                <m:t>2</m:t>
                              </m:r>
                            </m:sub>
                          </m:sSub>
                          <m:r>
                            <a:rPr lang="pt-BR" sz="1600" i="1">
                              <a:latin typeface="Cambria Math" panose="02040503050406030204" pitchFamily="18" charset="0"/>
                            </a:rPr>
                            <m:t>(</m:t>
                          </m:r>
                          <m:r>
                            <a:rPr lang="pt-BR" sz="1600" b="1" i="1">
                              <a:latin typeface="Cambria Math" panose="02040503050406030204" pitchFamily="18" charset="0"/>
                            </a:rPr>
                            <m:t>𝒙</m:t>
                          </m:r>
                          <m:r>
                            <a:rPr lang="pt-BR" sz="1600" i="1">
                              <a:latin typeface="Cambria Math" panose="02040503050406030204" pitchFamily="18" charset="0"/>
                            </a:rPr>
                            <m:t>)</m:t>
                          </m:r>
                        </m:oMath>
                      </m:oMathPara>
                    </a14:m>
                    <a:endParaRPr lang="pt-BR" sz="1600" dirty="0"/>
                  </a:p>
                </p:txBody>
              </p:sp>
            </mc:Choice>
            <mc:Fallback xmlns="">
              <p:sp>
                <p:nvSpPr>
                  <p:cNvPr id="16" name="CaixaDeTexto 15">
                    <a:extLst>
                      <a:ext uri="{FF2B5EF4-FFF2-40B4-BE49-F238E27FC236}">
                        <a16:creationId xmlns:a16="http://schemas.microsoft.com/office/drawing/2014/main" id="{56799DC0-EC54-BFAE-A5C1-F9419AAD72E7}"/>
                      </a:ext>
                    </a:extLst>
                  </p:cNvPr>
                  <p:cNvSpPr txBox="1">
                    <a:spLocks noRot="1" noChangeAspect="1" noMove="1" noResize="1" noEditPoints="1" noAdjustHandles="1" noChangeArrowheads="1" noChangeShapeType="1" noTextEdit="1"/>
                  </p:cNvSpPr>
                  <p:nvPr/>
                </p:nvSpPr>
                <p:spPr>
                  <a:xfrm>
                    <a:off x="1558411" y="4711915"/>
                    <a:ext cx="786581" cy="338554"/>
                  </a:xfrm>
                  <a:prstGeom prst="rect">
                    <a:avLst/>
                  </a:prstGeom>
                  <a:blipFill>
                    <a:blip r:embed="rId6"/>
                    <a:stretch>
                      <a:fillRect b="-10909"/>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7" name="CaixaDeTexto 16">
                    <a:extLst>
                      <a:ext uri="{FF2B5EF4-FFF2-40B4-BE49-F238E27FC236}">
                        <a16:creationId xmlns:a16="http://schemas.microsoft.com/office/drawing/2014/main" id="{D260C477-09FF-3E43-480D-BA56F3E968FB}"/>
                      </a:ext>
                    </a:extLst>
                  </p:cNvPr>
                  <p:cNvSpPr txBox="1"/>
                  <p:nvPr/>
                </p:nvSpPr>
                <p:spPr>
                  <a:xfrm>
                    <a:off x="1558411" y="5081651"/>
                    <a:ext cx="786581"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sz="1600" i="1" smtClean="0">
                                  <a:latin typeface="Cambria Math" panose="02040503050406030204" pitchFamily="18" charset="0"/>
                                </a:rPr>
                              </m:ctrlPr>
                            </m:sSubPr>
                            <m:e>
                              <m:r>
                                <a:rPr lang="pt-BR" sz="1600" i="1">
                                  <a:latin typeface="Cambria Math" panose="02040503050406030204" pitchFamily="18" charset="0"/>
                                </a:rPr>
                                <m:t>𝑔</m:t>
                              </m:r>
                            </m:e>
                            <m:sub>
                              <m:r>
                                <a:rPr lang="pt-BR" sz="1600" b="0" i="1" smtClean="0">
                                  <a:latin typeface="Cambria Math" panose="02040503050406030204" pitchFamily="18" charset="0"/>
                                </a:rPr>
                                <m:t>3</m:t>
                              </m:r>
                            </m:sub>
                          </m:sSub>
                          <m:r>
                            <a:rPr lang="pt-BR" sz="1600" i="1">
                              <a:latin typeface="Cambria Math" panose="02040503050406030204" pitchFamily="18" charset="0"/>
                            </a:rPr>
                            <m:t>(</m:t>
                          </m:r>
                          <m:r>
                            <a:rPr lang="pt-BR" sz="1600" b="1" i="1">
                              <a:latin typeface="Cambria Math" panose="02040503050406030204" pitchFamily="18" charset="0"/>
                            </a:rPr>
                            <m:t>𝒙</m:t>
                          </m:r>
                          <m:r>
                            <a:rPr lang="pt-BR" sz="1600" i="1">
                              <a:latin typeface="Cambria Math" panose="02040503050406030204" pitchFamily="18" charset="0"/>
                            </a:rPr>
                            <m:t>)</m:t>
                          </m:r>
                        </m:oMath>
                      </m:oMathPara>
                    </a14:m>
                    <a:endParaRPr lang="pt-BR" sz="1600" dirty="0"/>
                  </a:p>
                </p:txBody>
              </p:sp>
            </mc:Choice>
            <mc:Fallback xmlns="">
              <p:sp>
                <p:nvSpPr>
                  <p:cNvPr id="17" name="CaixaDeTexto 16">
                    <a:extLst>
                      <a:ext uri="{FF2B5EF4-FFF2-40B4-BE49-F238E27FC236}">
                        <a16:creationId xmlns:a16="http://schemas.microsoft.com/office/drawing/2014/main" id="{D260C477-09FF-3E43-480D-BA56F3E968FB}"/>
                      </a:ext>
                    </a:extLst>
                  </p:cNvPr>
                  <p:cNvSpPr txBox="1">
                    <a:spLocks noRot="1" noChangeAspect="1" noMove="1" noResize="1" noEditPoints="1" noAdjustHandles="1" noChangeArrowheads="1" noChangeShapeType="1" noTextEdit="1"/>
                  </p:cNvSpPr>
                  <p:nvPr/>
                </p:nvSpPr>
                <p:spPr>
                  <a:xfrm>
                    <a:off x="1558411" y="5081651"/>
                    <a:ext cx="786581" cy="338554"/>
                  </a:xfrm>
                  <a:prstGeom prst="rect">
                    <a:avLst/>
                  </a:prstGeom>
                  <a:blipFill>
                    <a:blip r:embed="rId7"/>
                    <a:stretch>
                      <a:fillRect b="-8929"/>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8" name="CaixaDeTexto 17">
                    <a:extLst>
                      <a:ext uri="{FF2B5EF4-FFF2-40B4-BE49-F238E27FC236}">
                        <a16:creationId xmlns:a16="http://schemas.microsoft.com/office/drawing/2014/main" id="{D39B43A7-A1EB-24AB-D6A2-C63A54430649}"/>
                      </a:ext>
                    </a:extLst>
                  </p:cNvPr>
                  <p:cNvSpPr txBox="1"/>
                  <p:nvPr/>
                </p:nvSpPr>
                <p:spPr>
                  <a:xfrm>
                    <a:off x="1558412" y="5483258"/>
                    <a:ext cx="786581"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sz="1600" i="1" smtClean="0">
                                  <a:latin typeface="Cambria Math" panose="02040503050406030204" pitchFamily="18" charset="0"/>
                                </a:rPr>
                              </m:ctrlPr>
                            </m:sSubPr>
                            <m:e>
                              <m:r>
                                <a:rPr lang="pt-BR" sz="1600" i="1">
                                  <a:latin typeface="Cambria Math" panose="02040503050406030204" pitchFamily="18" charset="0"/>
                                </a:rPr>
                                <m:t>𝑔</m:t>
                              </m:r>
                            </m:e>
                            <m:sub>
                              <m:r>
                                <a:rPr lang="pt-BR" sz="1600" b="0" i="1" smtClean="0">
                                  <a:latin typeface="Cambria Math" panose="02040503050406030204" pitchFamily="18" charset="0"/>
                                </a:rPr>
                                <m:t>4</m:t>
                              </m:r>
                            </m:sub>
                          </m:sSub>
                          <m:r>
                            <a:rPr lang="pt-BR" sz="1600" i="1">
                              <a:latin typeface="Cambria Math" panose="02040503050406030204" pitchFamily="18" charset="0"/>
                            </a:rPr>
                            <m:t>(</m:t>
                          </m:r>
                          <m:r>
                            <a:rPr lang="pt-BR" sz="1600" b="1" i="1">
                              <a:latin typeface="Cambria Math" panose="02040503050406030204" pitchFamily="18" charset="0"/>
                            </a:rPr>
                            <m:t>𝒙</m:t>
                          </m:r>
                          <m:r>
                            <a:rPr lang="pt-BR" sz="1600" i="1">
                              <a:latin typeface="Cambria Math" panose="02040503050406030204" pitchFamily="18" charset="0"/>
                            </a:rPr>
                            <m:t>)</m:t>
                          </m:r>
                        </m:oMath>
                      </m:oMathPara>
                    </a14:m>
                    <a:endParaRPr lang="pt-BR" sz="1600" dirty="0"/>
                  </a:p>
                </p:txBody>
              </p:sp>
            </mc:Choice>
            <mc:Fallback xmlns="">
              <p:sp>
                <p:nvSpPr>
                  <p:cNvPr id="18" name="CaixaDeTexto 17">
                    <a:extLst>
                      <a:ext uri="{FF2B5EF4-FFF2-40B4-BE49-F238E27FC236}">
                        <a16:creationId xmlns:a16="http://schemas.microsoft.com/office/drawing/2014/main" id="{D39B43A7-A1EB-24AB-D6A2-C63A54430649}"/>
                      </a:ext>
                    </a:extLst>
                  </p:cNvPr>
                  <p:cNvSpPr txBox="1">
                    <a:spLocks noRot="1" noChangeAspect="1" noMove="1" noResize="1" noEditPoints="1" noAdjustHandles="1" noChangeArrowheads="1" noChangeShapeType="1" noTextEdit="1"/>
                  </p:cNvSpPr>
                  <p:nvPr/>
                </p:nvSpPr>
                <p:spPr>
                  <a:xfrm>
                    <a:off x="1558412" y="5483258"/>
                    <a:ext cx="786581" cy="338554"/>
                  </a:xfrm>
                  <a:prstGeom prst="rect">
                    <a:avLst/>
                  </a:prstGeom>
                  <a:blipFill>
                    <a:blip r:embed="rId8"/>
                    <a:stretch>
                      <a:fillRect b="-8929"/>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9" name="CaixaDeTexto 18">
                    <a:extLst>
                      <a:ext uri="{FF2B5EF4-FFF2-40B4-BE49-F238E27FC236}">
                        <a16:creationId xmlns:a16="http://schemas.microsoft.com/office/drawing/2014/main" id="{F4C19D8A-53B6-E387-20AE-D331C04A4541}"/>
                      </a:ext>
                    </a:extLst>
                  </p:cNvPr>
                  <p:cNvSpPr txBox="1"/>
                  <p:nvPr/>
                </p:nvSpPr>
                <p:spPr>
                  <a:xfrm>
                    <a:off x="1558411" y="5874947"/>
                    <a:ext cx="786581"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sz="1600" i="1" smtClean="0">
                                  <a:latin typeface="Cambria Math" panose="02040503050406030204" pitchFamily="18" charset="0"/>
                                </a:rPr>
                              </m:ctrlPr>
                            </m:sSubPr>
                            <m:e>
                              <m:r>
                                <a:rPr lang="pt-BR" sz="1600" i="1">
                                  <a:latin typeface="Cambria Math" panose="02040503050406030204" pitchFamily="18" charset="0"/>
                                </a:rPr>
                                <m:t>𝑔</m:t>
                              </m:r>
                            </m:e>
                            <m:sub>
                              <m:r>
                                <a:rPr lang="pt-BR" sz="1600" b="0" i="1" smtClean="0">
                                  <a:latin typeface="Cambria Math" panose="02040503050406030204" pitchFamily="18" charset="0"/>
                                </a:rPr>
                                <m:t>5</m:t>
                              </m:r>
                            </m:sub>
                          </m:sSub>
                          <m:r>
                            <a:rPr lang="pt-BR" sz="1600" i="1">
                              <a:latin typeface="Cambria Math" panose="02040503050406030204" pitchFamily="18" charset="0"/>
                            </a:rPr>
                            <m:t>(</m:t>
                          </m:r>
                          <m:r>
                            <a:rPr lang="pt-BR" sz="1600" b="1" i="1">
                              <a:latin typeface="Cambria Math" panose="02040503050406030204" pitchFamily="18" charset="0"/>
                            </a:rPr>
                            <m:t>𝒙</m:t>
                          </m:r>
                          <m:r>
                            <a:rPr lang="pt-BR" sz="1600" i="1">
                              <a:latin typeface="Cambria Math" panose="02040503050406030204" pitchFamily="18" charset="0"/>
                            </a:rPr>
                            <m:t>)</m:t>
                          </m:r>
                        </m:oMath>
                      </m:oMathPara>
                    </a14:m>
                    <a:endParaRPr lang="pt-BR" sz="1600" dirty="0"/>
                  </a:p>
                </p:txBody>
              </p:sp>
            </mc:Choice>
            <mc:Fallback xmlns="">
              <p:sp>
                <p:nvSpPr>
                  <p:cNvPr id="19" name="CaixaDeTexto 18">
                    <a:extLst>
                      <a:ext uri="{FF2B5EF4-FFF2-40B4-BE49-F238E27FC236}">
                        <a16:creationId xmlns:a16="http://schemas.microsoft.com/office/drawing/2014/main" id="{F4C19D8A-53B6-E387-20AE-D331C04A4541}"/>
                      </a:ext>
                    </a:extLst>
                  </p:cNvPr>
                  <p:cNvSpPr txBox="1">
                    <a:spLocks noRot="1" noChangeAspect="1" noMove="1" noResize="1" noEditPoints="1" noAdjustHandles="1" noChangeArrowheads="1" noChangeShapeType="1" noTextEdit="1"/>
                  </p:cNvSpPr>
                  <p:nvPr/>
                </p:nvSpPr>
                <p:spPr>
                  <a:xfrm>
                    <a:off x="1558411" y="5874947"/>
                    <a:ext cx="786581" cy="338554"/>
                  </a:xfrm>
                  <a:prstGeom prst="rect">
                    <a:avLst/>
                  </a:prstGeom>
                  <a:blipFill>
                    <a:blip r:embed="rId9"/>
                    <a:stretch>
                      <a:fillRect b="-8929"/>
                    </a:stretch>
                  </a:blipFill>
                </p:spPr>
                <p:txBody>
                  <a:bodyPr/>
                  <a:lstStyle/>
                  <a:p>
                    <a:r>
                      <a:rPr lang="pt-BR">
                        <a:noFill/>
                      </a:rPr>
                      <a:t> </a:t>
                    </a:r>
                  </a:p>
                </p:txBody>
              </p:sp>
            </mc:Fallback>
          </mc:AlternateContent>
        </p:grpSp>
      </p:grpSp>
    </p:spTree>
    <p:extLst>
      <p:ext uri="{BB962C8B-B14F-4D97-AF65-F5344CB8AC3E}">
        <p14:creationId xmlns:p14="http://schemas.microsoft.com/office/powerpoint/2010/main" val="33553970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0EC6F17-D937-6F98-FBB8-84DDFFC08586}"/>
              </a:ext>
            </a:extLst>
          </p:cNvPr>
          <p:cNvSpPr>
            <a:spLocks noGrp="1"/>
          </p:cNvSpPr>
          <p:nvPr>
            <p:ph type="title"/>
          </p:nvPr>
        </p:nvSpPr>
        <p:spPr/>
        <p:txBody>
          <a:bodyPr/>
          <a:lstStyle/>
          <a:p>
            <a:r>
              <a:rPr lang="pt-BR" dirty="0"/>
              <a:t>Classificação com neurônios</a:t>
            </a:r>
          </a:p>
        </p:txBody>
      </p:sp>
      <p:grpSp>
        <p:nvGrpSpPr>
          <p:cNvPr id="34" name="Agrupar 33">
            <a:extLst>
              <a:ext uri="{FF2B5EF4-FFF2-40B4-BE49-F238E27FC236}">
                <a16:creationId xmlns:a16="http://schemas.microsoft.com/office/drawing/2014/main" id="{90CA9C25-39E9-E152-F8A6-81422FC932CD}"/>
              </a:ext>
            </a:extLst>
          </p:cNvPr>
          <p:cNvGrpSpPr/>
          <p:nvPr/>
        </p:nvGrpSpPr>
        <p:grpSpPr>
          <a:xfrm>
            <a:off x="499869" y="1583227"/>
            <a:ext cx="4933950" cy="1618458"/>
            <a:chOff x="499869" y="1583227"/>
            <a:chExt cx="4933950" cy="1618458"/>
          </a:xfrm>
        </p:grpSpPr>
        <p:sp>
          <p:nvSpPr>
            <p:cNvPr id="4" name="Elipse 3">
              <a:extLst>
                <a:ext uri="{FF2B5EF4-FFF2-40B4-BE49-F238E27FC236}">
                  <a16:creationId xmlns:a16="http://schemas.microsoft.com/office/drawing/2014/main" id="{5EBF5DC9-2FC4-3BB6-6571-56613842DD57}"/>
                </a:ext>
              </a:extLst>
            </p:cNvPr>
            <p:cNvSpPr/>
            <p:nvPr/>
          </p:nvSpPr>
          <p:spPr>
            <a:xfrm>
              <a:off x="2207548" y="2059238"/>
              <a:ext cx="566057" cy="566057"/>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cxnSp>
          <p:nvCxnSpPr>
            <p:cNvPr id="5" name="Conector de Seta Reta 4">
              <a:extLst>
                <a:ext uri="{FF2B5EF4-FFF2-40B4-BE49-F238E27FC236}">
                  <a16:creationId xmlns:a16="http://schemas.microsoft.com/office/drawing/2014/main" id="{9438ADB6-942B-C97A-3127-AB6D4B8B365B}"/>
                </a:ext>
              </a:extLst>
            </p:cNvPr>
            <p:cNvCxnSpPr>
              <a:cxnSpLocks/>
              <a:stCxn id="6" idx="3"/>
              <a:endCxn id="4" idx="2"/>
            </p:cNvCxnSpPr>
            <p:nvPr/>
          </p:nvCxnSpPr>
          <p:spPr>
            <a:xfrm>
              <a:off x="1789312" y="1845879"/>
              <a:ext cx="418236" cy="4963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F614E90D-9566-853B-C8AC-77C68228AC69}"/>
                    </a:ext>
                  </a:extLst>
                </p:cNvPr>
                <p:cNvSpPr txBox="1"/>
                <p:nvPr/>
              </p:nvSpPr>
              <p:spPr>
                <a:xfrm>
                  <a:off x="1406773" y="1661213"/>
                  <a:ext cx="38253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oMath>
                    </m:oMathPara>
                  </a14:m>
                  <a:endParaRPr lang="pt-BR" dirty="0"/>
                </a:p>
              </p:txBody>
            </p:sp>
          </mc:Choice>
          <mc:Fallback xmlns="">
            <p:sp>
              <p:nvSpPr>
                <p:cNvPr id="6" name="CaixaDeTexto 5">
                  <a:extLst>
                    <a:ext uri="{FF2B5EF4-FFF2-40B4-BE49-F238E27FC236}">
                      <a16:creationId xmlns:a16="http://schemas.microsoft.com/office/drawing/2014/main" id="{F614E90D-9566-853B-C8AC-77C68228AC69}"/>
                    </a:ext>
                  </a:extLst>
                </p:cNvPr>
                <p:cNvSpPr txBox="1">
                  <a:spLocks noRot="1" noChangeAspect="1" noMove="1" noResize="1" noEditPoints="1" noAdjustHandles="1" noChangeArrowheads="1" noChangeShapeType="1" noTextEdit="1"/>
                </p:cNvSpPr>
                <p:nvPr/>
              </p:nvSpPr>
              <p:spPr>
                <a:xfrm>
                  <a:off x="1406773" y="1661213"/>
                  <a:ext cx="382539" cy="369332"/>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 name="CaixaDeTexto 6">
                  <a:extLst>
                    <a:ext uri="{FF2B5EF4-FFF2-40B4-BE49-F238E27FC236}">
                      <a16:creationId xmlns:a16="http://schemas.microsoft.com/office/drawing/2014/main" id="{6625D54A-D2A1-EEB6-A39D-8E5CFCA334FE}"/>
                    </a:ext>
                  </a:extLst>
                </p:cNvPr>
                <p:cNvSpPr txBox="1"/>
                <p:nvPr/>
              </p:nvSpPr>
              <p:spPr>
                <a:xfrm>
                  <a:off x="1407094" y="2074229"/>
                  <a:ext cx="37029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oMath>
                    </m:oMathPara>
                  </a14:m>
                  <a:endParaRPr lang="pt-BR" dirty="0"/>
                </a:p>
              </p:txBody>
            </p:sp>
          </mc:Choice>
          <mc:Fallback xmlns="">
            <p:sp>
              <p:nvSpPr>
                <p:cNvPr id="7" name="CaixaDeTexto 6">
                  <a:extLst>
                    <a:ext uri="{FF2B5EF4-FFF2-40B4-BE49-F238E27FC236}">
                      <a16:creationId xmlns:a16="http://schemas.microsoft.com/office/drawing/2014/main" id="{6625D54A-D2A1-EEB6-A39D-8E5CFCA334FE}"/>
                    </a:ext>
                  </a:extLst>
                </p:cNvPr>
                <p:cNvSpPr txBox="1">
                  <a:spLocks noRot="1" noChangeAspect="1" noMove="1" noResize="1" noEditPoints="1" noAdjustHandles="1" noChangeArrowheads="1" noChangeShapeType="1" noTextEdit="1"/>
                </p:cNvSpPr>
                <p:nvPr/>
              </p:nvSpPr>
              <p:spPr>
                <a:xfrm>
                  <a:off x="1407094" y="2074229"/>
                  <a:ext cx="370290" cy="369332"/>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8" name="CaixaDeTexto 7">
                  <a:extLst>
                    <a:ext uri="{FF2B5EF4-FFF2-40B4-BE49-F238E27FC236}">
                      <a16:creationId xmlns:a16="http://schemas.microsoft.com/office/drawing/2014/main" id="{99E4DBD5-FCCA-4C7A-80AA-7FBB08C5352E}"/>
                    </a:ext>
                  </a:extLst>
                </p:cNvPr>
                <p:cNvSpPr txBox="1"/>
                <p:nvPr/>
              </p:nvSpPr>
              <p:spPr>
                <a:xfrm>
                  <a:off x="1394844" y="2599069"/>
                  <a:ext cx="38254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𝐾</m:t>
                            </m:r>
                          </m:sub>
                        </m:sSub>
                      </m:oMath>
                    </m:oMathPara>
                  </a14:m>
                  <a:endParaRPr lang="pt-BR" dirty="0"/>
                </a:p>
              </p:txBody>
            </p:sp>
          </mc:Choice>
          <mc:Fallback xmlns="">
            <p:sp>
              <p:nvSpPr>
                <p:cNvPr id="8" name="CaixaDeTexto 7">
                  <a:extLst>
                    <a:ext uri="{FF2B5EF4-FFF2-40B4-BE49-F238E27FC236}">
                      <a16:creationId xmlns:a16="http://schemas.microsoft.com/office/drawing/2014/main" id="{99E4DBD5-FCCA-4C7A-80AA-7FBB08C5352E}"/>
                    </a:ext>
                  </a:extLst>
                </p:cNvPr>
                <p:cNvSpPr txBox="1">
                  <a:spLocks noRot="1" noChangeAspect="1" noMove="1" noResize="1" noEditPoints="1" noAdjustHandles="1" noChangeArrowheads="1" noChangeShapeType="1" noTextEdit="1"/>
                </p:cNvSpPr>
                <p:nvPr/>
              </p:nvSpPr>
              <p:spPr>
                <a:xfrm>
                  <a:off x="1394844" y="2599069"/>
                  <a:ext cx="382540" cy="369332"/>
                </a:xfrm>
                <a:prstGeom prst="rect">
                  <a:avLst/>
                </a:prstGeom>
                <a:blipFill>
                  <a:blip r:embed="rId5"/>
                  <a:stretch>
                    <a:fillRect r="-1587"/>
                  </a:stretch>
                </a:blipFill>
              </p:spPr>
              <p:txBody>
                <a:bodyPr/>
                <a:lstStyle/>
                <a:p>
                  <a:r>
                    <a:rPr lang="pt-BR">
                      <a:noFill/>
                    </a:rPr>
                    <a:t> </a:t>
                  </a:r>
                </a:p>
              </p:txBody>
            </p:sp>
          </mc:Fallback>
        </mc:AlternateContent>
        <p:cxnSp>
          <p:nvCxnSpPr>
            <p:cNvPr id="9" name="Conector de Seta Reta 8">
              <a:extLst>
                <a:ext uri="{FF2B5EF4-FFF2-40B4-BE49-F238E27FC236}">
                  <a16:creationId xmlns:a16="http://schemas.microsoft.com/office/drawing/2014/main" id="{CB12ECA9-4098-65D0-BA25-1AF285024A89}"/>
                </a:ext>
              </a:extLst>
            </p:cNvPr>
            <p:cNvCxnSpPr>
              <a:cxnSpLocks/>
              <a:stCxn id="7" idx="3"/>
              <a:endCxn id="4" idx="2"/>
            </p:cNvCxnSpPr>
            <p:nvPr/>
          </p:nvCxnSpPr>
          <p:spPr>
            <a:xfrm>
              <a:off x="1777384" y="2258895"/>
              <a:ext cx="430164" cy="833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Conector de Seta Reta 9">
              <a:extLst>
                <a:ext uri="{FF2B5EF4-FFF2-40B4-BE49-F238E27FC236}">
                  <a16:creationId xmlns:a16="http://schemas.microsoft.com/office/drawing/2014/main" id="{61790650-040A-D5DF-CAAE-D942E77C977B}"/>
                </a:ext>
              </a:extLst>
            </p:cNvPr>
            <p:cNvCxnSpPr>
              <a:cxnSpLocks/>
              <a:stCxn id="8" idx="3"/>
              <a:endCxn id="4" idx="2"/>
            </p:cNvCxnSpPr>
            <p:nvPr/>
          </p:nvCxnSpPr>
          <p:spPr>
            <a:xfrm flipV="1">
              <a:off x="1777384" y="2342267"/>
              <a:ext cx="430164" cy="4414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CaixaDeTexto 10">
                  <a:extLst>
                    <a:ext uri="{FF2B5EF4-FFF2-40B4-BE49-F238E27FC236}">
                      <a16:creationId xmlns:a16="http://schemas.microsoft.com/office/drawing/2014/main" id="{7B3F6092-A1DC-537B-DEEF-18438B28CA1B}"/>
                    </a:ext>
                  </a:extLst>
                </p:cNvPr>
                <p:cNvSpPr txBox="1"/>
                <p:nvPr/>
              </p:nvSpPr>
              <p:spPr>
                <a:xfrm flipH="1">
                  <a:off x="1271216" y="2448290"/>
                  <a:ext cx="65365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ea typeface="Cambria Math" panose="02040503050406030204" pitchFamily="18" charset="0"/>
                          </a:rPr>
                          <m:t>⋮</m:t>
                        </m:r>
                      </m:oMath>
                    </m:oMathPara>
                  </a14:m>
                  <a:endParaRPr lang="pt-BR" dirty="0"/>
                </a:p>
              </p:txBody>
            </p:sp>
          </mc:Choice>
          <mc:Fallback xmlns="">
            <p:sp>
              <p:nvSpPr>
                <p:cNvPr id="11" name="CaixaDeTexto 10">
                  <a:extLst>
                    <a:ext uri="{FF2B5EF4-FFF2-40B4-BE49-F238E27FC236}">
                      <a16:creationId xmlns:a16="http://schemas.microsoft.com/office/drawing/2014/main" id="{7B3F6092-A1DC-537B-DEEF-18438B28CA1B}"/>
                    </a:ext>
                  </a:extLst>
                </p:cNvPr>
                <p:cNvSpPr txBox="1">
                  <a:spLocks noRot="1" noChangeAspect="1" noMove="1" noResize="1" noEditPoints="1" noAdjustHandles="1" noChangeArrowheads="1" noChangeShapeType="1" noTextEdit="1"/>
                </p:cNvSpPr>
                <p:nvPr/>
              </p:nvSpPr>
              <p:spPr>
                <a:xfrm flipH="1">
                  <a:off x="1271216" y="2448290"/>
                  <a:ext cx="653654" cy="276999"/>
                </a:xfrm>
                <a:prstGeom prst="rect">
                  <a:avLst/>
                </a:prstGeom>
                <a:blipFill>
                  <a:blip r:embed="rId6"/>
                  <a:stretch>
                    <a:fillRect b="-6667"/>
                  </a:stretch>
                </a:blipFill>
              </p:spPr>
              <p:txBody>
                <a:bodyPr/>
                <a:lstStyle/>
                <a:p>
                  <a:r>
                    <a:rPr lang="pt-BR">
                      <a:noFill/>
                    </a:rPr>
                    <a:t> </a:t>
                  </a:r>
                </a:p>
              </p:txBody>
            </p:sp>
          </mc:Fallback>
        </mc:AlternateContent>
        <p:cxnSp>
          <p:nvCxnSpPr>
            <p:cNvPr id="12" name="Conector de Seta Reta 11">
              <a:extLst>
                <a:ext uri="{FF2B5EF4-FFF2-40B4-BE49-F238E27FC236}">
                  <a16:creationId xmlns:a16="http://schemas.microsoft.com/office/drawing/2014/main" id="{B7C80304-E18A-CAA6-A9F0-433A0B738419}"/>
                </a:ext>
              </a:extLst>
            </p:cNvPr>
            <p:cNvCxnSpPr>
              <a:cxnSpLocks/>
            </p:cNvCxnSpPr>
            <p:nvPr/>
          </p:nvCxnSpPr>
          <p:spPr>
            <a:xfrm>
              <a:off x="2486675" y="1916794"/>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Conector de Seta Reta 12">
              <a:extLst>
                <a:ext uri="{FF2B5EF4-FFF2-40B4-BE49-F238E27FC236}">
                  <a16:creationId xmlns:a16="http://schemas.microsoft.com/office/drawing/2014/main" id="{1E7CDED4-A49E-8420-57FB-9C051424834F}"/>
                </a:ext>
              </a:extLst>
            </p:cNvPr>
            <p:cNvCxnSpPr>
              <a:cxnSpLocks/>
              <a:endCxn id="16" idx="1"/>
            </p:cNvCxnSpPr>
            <p:nvPr/>
          </p:nvCxnSpPr>
          <p:spPr>
            <a:xfrm flipV="1">
              <a:off x="2773605" y="2340532"/>
              <a:ext cx="341405" cy="11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CaixaDeTexto 13">
                  <a:extLst>
                    <a:ext uri="{FF2B5EF4-FFF2-40B4-BE49-F238E27FC236}">
                      <a16:creationId xmlns:a16="http://schemas.microsoft.com/office/drawing/2014/main" id="{514B4701-70E9-3D3C-2CBF-1A7DA01F1D8A}"/>
                    </a:ext>
                  </a:extLst>
                </p:cNvPr>
                <p:cNvSpPr txBox="1"/>
                <p:nvPr/>
              </p:nvSpPr>
              <p:spPr>
                <a:xfrm>
                  <a:off x="4018266" y="2131085"/>
                  <a:ext cx="41583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𝑦</m:t>
                            </m:r>
                          </m:e>
                        </m:acc>
                      </m:oMath>
                    </m:oMathPara>
                  </a14:m>
                  <a:endParaRPr lang="pt-BR" dirty="0"/>
                </a:p>
              </p:txBody>
            </p:sp>
          </mc:Choice>
          <mc:Fallback xmlns="">
            <p:sp>
              <p:nvSpPr>
                <p:cNvPr id="14" name="CaixaDeTexto 13">
                  <a:extLst>
                    <a:ext uri="{FF2B5EF4-FFF2-40B4-BE49-F238E27FC236}">
                      <a16:creationId xmlns:a16="http://schemas.microsoft.com/office/drawing/2014/main" id="{514B4701-70E9-3D3C-2CBF-1A7DA01F1D8A}"/>
                    </a:ext>
                  </a:extLst>
                </p:cNvPr>
                <p:cNvSpPr txBox="1">
                  <a:spLocks noRot="1" noChangeAspect="1" noMove="1" noResize="1" noEditPoints="1" noAdjustHandles="1" noChangeArrowheads="1" noChangeShapeType="1" noTextEdit="1"/>
                </p:cNvSpPr>
                <p:nvPr/>
              </p:nvSpPr>
              <p:spPr>
                <a:xfrm>
                  <a:off x="4018266" y="2131085"/>
                  <a:ext cx="415834" cy="369332"/>
                </a:xfrm>
                <a:prstGeom prst="rect">
                  <a:avLst/>
                </a:prstGeom>
                <a:blipFill>
                  <a:blip r:embed="rId7"/>
                  <a:stretch>
                    <a:fillRect t="-6667" r="-20588" b="-666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8" name="CaixaDeTexto 17">
                  <a:extLst>
                    <a:ext uri="{FF2B5EF4-FFF2-40B4-BE49-F238E27FC236}">
                      <a16:creationId xmlns:a16="http://schemas.microsoft.com/office/drawing/2014/main" id="{50FE0D66-8767-2A3F-9114-2B1C0FEC98CE}"/>
                    </a:ext>
                  </a:extLst>
                </p:cNvPr>
                <p:cNvSpPr txBox="1"/>
                <p:nvPr/>
              </p:nvSpPr>
              <p:spPr>
                <a:xfrm>
                  <a:off x="2299307" y="1583227"/>
                  <a:ext cx="38253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𝑏</m:t>
                        </m:r>
                      </m:oMath>
                    </m:oMathPara>
                  </a14:m>
                  <a:endParaRPr lang="pt-BR" dirty="0"/>
                </a:p>
              </p:txBody>
            </p:sp>
          </mc:Choice>
          <mc:Fallback xmlns="">
            <p:sp>
              <p:nvSpPr>
                <p:cNvPr id="18" name="CaixaDeTexto 17">
                  <a:extLst>
                    <a:ext uri="{FF2B5EF4-FFF2-40B4-BE49-F238E27FC236}">
                      <a16:creationId xmlns:a16="http://schemas.microsoft.com/office/drawing/2014/main" id="{50FE0D66-8767-2A3F-9114-2B1C0FEC98CE}"/>
                    </a:ext>
                  </a:extLst>
                </p:cNvPr>
                <p:cNvSpPr txBox="1">
                  <a:spLocks noRot="1" noChangeAspect="1" noMove="1" noResize="1" noEditPoints="1" noAdjustHandles="1" noChangeArrowheads="1" noChangeShapeType="1" noTextEdit="1"/>
                </p:cNvSpPr>
                <p:nvPr/>
              </p:nvSpPr>
              <p:spPr>
                <a:xfrm>
                  <a:off x="2299307" y="1583227"/>
                  <a:ext cx="382539" cy="369332"/>
                </a:xfrm>
                <a:prstGeom prst="rect">
                  <a:avLst/>
                </a:prstGeom>
                <a:blipFill>
                  <a:blip r:embed="rId8"/>
                  <a:stretch>
                    <a:fillRect/>
                  </a:stretch>
                </a:blipFill>
              </p:spPr>
              <p:txBody>
                <a:bodyPr/>
                <a:lstStyle/>
                <a:p>
                  <a:r>
                    <a:rPr lang="pt-BR">
                      <a:noFill/>
                    </a:rPr>
                    <a:t> </a:t>
                  </a:r>
                </a:p>
              </p:txBody>
            </p:sp>
          </mc:Fallback>
        </mc:AlternateContent>
        <p:sp>
          <p:nvSpPr>
            <p:cNvPr id="15" name="CaixaDeTexto 14">
              <a:extLst>
                <a:ext uri="{FF2B5EF4-FFF2-40B4-BE49-F238E27FC236}">
                  <a16:creationId xmlns:a16="http://schemas.microsoft.com/office/drawing/2014/main" id="{DF3A4640-107D-6518-F945-86D8BAED633C}"/>
                </a:ext>
              </a:extLst>
            </p:cNvPr>
            <p:cNvSpPr txBox="1"/>
            <p:nvPr/>
          </p:nvSpPr>
          <p:spPr>
            <a:xfrm>
              <a:off x="499869" y="2863131"/>
              <a:ext cx="4933950" cy="338554"/>
            </a:xfrm>
            <a:prstGeom prst="rect">
              <a:avLst/>
            </a:prstGeom>
            <a:noFill/>
          </p:spPr>
          <p:txBody>
            <a:bodyPr wrap="square">
              <a:spAutoFit/>
            </a:bodyPr>
            <a:lstStyle/>
            <a:p>
              <a:endParaRPr lang="pt-BR" sz="1600" dirty="0"/>
            </a:p>
          </p:txBody>
        </p:sp>
        <mc:AlternateContent xmlns:mc="http://schemas.openxmlformats.org/markup-compatibility/2006" xmlns:a14="http://schemas.microsoft.com/office/drawing/2010/main">
          <mc:Choice Requires="a14">
            <p:sp>
              <p:nvSpPr>
                <p:cNvPr id="16" name="Retângulo 15">
                  <a:extLst>
                    <a:ext uri="{FF2B5EF4-FFF2-40B4-BE49-F238E27FC236}">
                      <a16:creationId xmlns:a16="http://schemas.microsoft.com/office/drawing/2014/main" id="{9EA57659-DCEA-DECB-6D71-C1966E8889E1}"/>
                    </a:ext>
                  </a:extLst>
                </p:cNvPr>
                <p:cNvSpPr/>
                <p:nvPr/>
              </p:nvSpPr>
              <p:spPr>
                <a:xfrm>
                  <a:off x="3115010" y="2097839"/>
                  <a:ext cx="736869" cy="48538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pt-BR" sz="1800" b="0" i="1" smtClean="0">
                            <a:solidFill>
                              <a:schemeClr val="tx1"/>
                            </a:solidFill>
                            <a:latin typeface="Cambria Math" panose="02040503050406030204" pitchFamily="18" charset="0"/>
                          </a:rPr>
                          <m:t>𝑓</m:t>
                        </m:r>
                        <m:r>
                          <a:rPr lang="pt-BR" sz="1800" b="0" i="1" smtClean="0">
                            <a:solidFill>
                              <a:schemeClr val="tx1"/>
                            </a:solidFill>
                            <a:latin typeface="Cambria Math" panose="02040503050406030204" pitchFamily="18" charset="0"/>
                          </a:rPr>
                          <m:t>(</m:t>
                        </m:r>
                        <m:r>
                          <a:rPr lang="pt-BR" sz="1800" b="0" i="0" smtClean="0">
                            <a:solidFill>
                              <a:schemeClr val="tx1"/>
                            </a:solidFill>
                            <a:latin typeface="Cambria Math" panose="02040503050406030204" pitchFamily="18" charset="0"/>
                          </a:rPr>
                          <m:t>.)</m:t>
                        </m:r>
                      </m:oMath>
                    </m:oMathPara>
                  </a14:m>
                  <a:endParaRPr lang="pt-BR" dirty="0">
                    <a:solidFill>
                      <a:schemeClr val="tx1"/>
                    </a:solidFill>
                  </a:endParaRPr>
                </a:p>
              </p:txBody>
            </p:sp>
          </mc:Choice>
          <mc:Fallback xmlns="">
            <p:sp>
              <p:nvSpPr>
                <p:cNvPr id="16" name="Retângulo 15">
                  <a:extLst>
                    <a:ext uri="{FF2B5EF4-FFF2-40B4-BE49-F238E27FC236}">
                      <a16:creationId xmlns:a16="http://schemas.microsoft.com/office/drawing/2014/main" id="{9EA57659-DCEA-DECB-6D71-C1966E8889E1}"/>
                    </a:ext>
                  </a:extLst>
                </p:cNvPr>
                <p:cNvSpPr>
                  <a:spLocks noRot="1" noChangeAspect="1" noMove="1" noResize="1" noEditPoints="1" noAdjustHandles="1" noChangeArrowheads="1" noChangeShapeType="1" noTextEdit="1"/>
                </p:cNvSpPr>
                <p:nvPr/>
              </p:nvSpPr>
              <p:spPr>
                <a:xfrm>
                  <a:off x="3115010" y="2097839"/>
                  <a:ext cx="736869" cy="485386"/>
                </a:xfrm>
                <a:prstGeom prst="rect">
                  <a:avLst/>
                </a:prstGeom>
                <a:blipFill>
                  <a:blip r:embed="rId9"/>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9" name="CaixaDeTexto 18">
                  <a:extLst>
                    <a:ext uri="{FF2B5EF4-FFF2-40B4-BE49-F238E27FC236}">
                      <a16:creationId xmlns:a16="http://schemas.microsoft.com/office/drawing/2014/main" id="{98069E96-67AA-48AA-F84E-BB880AE56906}"/>
                    </a:ext>
                  </a:extLst>
                </p:cNvPr>
                <p:cNvSpPr txBox="1"/>
                <p:nvPr/>
              </p:nvSpPr>
              <p:spPr>
                <a:xfrm>
                  <a:off x="2765803" y="2056931"/>
                  <a:ext cx="382539" cy="276999"/>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pt-BR" sz="1200" b="0" i="1" smtClean="0">
                            <a:latin typeface="Cambria Math" panose="02040503050406030204" pitchFamily="18" charset="0"/>
                          </a:rPr>
                          <m:t>𝑔</m:t>
                        </m:r>
                        <m:r>
                          <a:rPr lang="pt-BR" sz="1200" b="0" i="1" smtClean="0">
                            <a:latin typeface="Cambria Math" panose="02040503050406030204" pitchFamily="18" charset="0"/>
                          </a:rPr>
                          <m:t>(</m:t>
                        </m:r>
                        <m:r>
                          <a:rPr lang="pt-BR" sz="1200" b="1" i="1" smtClean="0">
                            <a:latin typeface="Cambria Math" panose="02040503050406030204" pitchFamily="18" charset="0"/>
                          </a:rPr>
                          <m:t>𝒙</m:t>
                        </m:r>
                        <m:r>
                          <a:rPr lang="pt-BR" sz="1200" b="0" i="1" smtClean="0">
                            <a:latin typeface="Cambria Math" panose="02040503050406030204" pitchFamily="18" charset="0"/>
                          </a:rPr>
                          <m:t>)</m:t>
                        </m:r>
                      </m:oMath>
                    </m:oMathPara>
                  </a14:m>
                  <a:endParaRPr lang="pt-BR" sz="1200" dirty="0"/>
                </a:p>
              </p:txBody>
            </p:sp>
          </mc:Choice>
          <mc:Fallback xmlns="">
            <p:sp>
              <p:nvSpPr>
                <p:cNvPr id="19" name="CaixaDeTexto 18">
                  <a:extLst>
                    <a:ext uri="{FF2B5EF4-FFF2-40B4-BE49-F238E27FC236}">
                      <a16:creationId xmlns:a16="http://schemas.microsoft.com/office/drawing/2014/main" id="{98069E96-67AA-48AA-F84E-BB880AE56906}"/>
                    </a:ext>
                  </a:extLst>
                </p:cNvPr>
                <p:cNvSpPr txBox="1">
                  <a:spLocks noRot="1" noChangeAspect="1" noMove="1" noResize="1" noEditPoints="1" noAdjustHandles="1" noChangeArrowheads="1" noChangeShapeType="1" noTextEdit="1"/>
                </p:cNvSpPr>
                <p:nvPr/>
              </p:nvSpPr>
              <p:spPr>
                <a:xfrm>
                  <a:off x="2765803" y="2056931"/>
                  <a:ext cx="382539" cy="276999"/>
                </a:xfrm>
                <a:prstGeom prst="rect">
                  <a:avLst/>
                </a:prstGeom>
                <a:blipFill>
                  <a:blip r:embed="rId10"/>
                  <a:stretch>
                    <a:fillRect l="-9677" r="-6452" b="-6522"/>
                  </a:stretch>
                </a:blipFill>
              </p:spPr>
              <p:txBody>
                <a:bodyPr/>
                <a:lstStyle/>
                <a:p>
                  <a:r>
                    <a:rPr lang="pt-BR">
                      <a:noFill/>
                    </a:rPr>
                    <a:t> </a:t>
                  </a:r>
                </a:p>
              </p:txBody>
            </p:sp>
          </mc:Fallback>
        </mc:AlternateContent>
        <p:cxnSp>
          <p:nvCxnSpPr>
            <p:cNvPr id="20" name="Conector de Seta Reta 19">
              <a:extLst>
                <a:ext uri="{FF2B5EF4-FFF2-40B4-BE49-F238E27FC236}">
                  <a16:creationId xmlns:a16="http://schemas.microsoft.com/office/drawing/2014/main" id="{86687216-D7A3-315E-5AEA-A908811463A2}"/>
                </a:ext>
              </a:extLst>
            </p:cNvPr>
            <p:cNvCxnSpPr>
              <a:cxnSpLocks/>
            </p:cNvCxnSpPr>
            <p:nvPr/>
          </p:nvCxnSpPr>
          <p:spPr>
            <a:xfrm flipV="1">
              <a:off x="3836856" y="2344688"/>
              <a:ext cx="257585" cy="11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CaixaDeTexto 22">
                  <a:extLst>
                    <a:ext uri="{FF2B5EF4-FFF2-40B4-BE49-F238E27FC236}">
                      <a16:creationId xmlns:a16="http://schemas.microsoft.com/office/drawing/2014/main" id="{00C07546-AA81-0213-286C-808DD3C83B58}"/>
                    </a:ext>
                  </a:extLst>
                </p:cNvPr>
                <p:cNvSpPr txBox="1"/>
                <p:nvPr/>
              </p:nvSpPr>
              <p:spPr>
                <a:xfrm>
                  <a:off x="1835192" y="1760887"/>
                  <a:ext cx="418236"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sz="1400" i="1" smtClean="0">
                                <a:latin typeface="Cambria Math" panose="02040503050406030204" pitchFamily="18" charset="0"/>
                              </a:rPr>
                            </m:ctrlPr>
                          </m:sSubPr>
                          <m:e>
                            <m:r>
                              <a:rPr lang="pt-BR" sz="1400" i="1">
                                <a:latin typeface="Cambria Math" panose="02040503050406030204" pitchFamily="18" charset="0"/>
                              </a:rPr>
                              <m:t>𝑤</m:t>
                            </m:r>
                          </m:e>
                          <m:sub>
                            <m:r>
                              <a:rPr lang="pt-BR" sz="1400" b="0" i="1" smtClean="0">
                                <a:latin typeface="Cambria Math" panose="02040503050406030204" pitchFamily="18" charset="0"/>
                              </a:rPr>
                              <m:t>1</m:t>
                            </m:r>
                          </m:sub>
                        </m:sSub>
                      </m:oMath>
                    </m:oMathPara>
                  </a14:m>
                  <a:endParaRPr lang="pt-BR" sz="1400" dirty="0"/>
                </a:p>
              </p:txBody>
            </p:sp>
          </mc:Choice>
          <mc:Fallback xmlns="">
            <p:sp>
              <p:nvSpPr>
                <p:cNvPr id="23" name="CaixaDeTexto 22">
                  <a:extLst>
                    <a:ext uri="{FF2B5EF4-FFF2-40B4-BE49-F238E27FC236}">
                      <a16:creationId xmlns:a16="http://schemas.microsoft.com/office/drawing/2014/main" id="{00C07546-AA81-0213-286C-808DD3C83B58}"/>
                    </a:ext>
                  </a:extLst>
                </p:cNvPr>
                <p:cNvSpPr txBox="1">
                  <a:spLocks noRot="1" noChangeAspect="1" noMove="1" noResize="1" noEditPoints="1" noAdjustHandles="1" noChangeArrowheads="1" noChangeShapeType="1" noTextEdit="1"/>
                </p:cNvSpPr>
                <p:nvPr/>
              </p:nvSpPr>
              <p:spPr>
                <a:xfrm>
                  <a:off x="1835192" y="1760887"/>
                  <a:ext cx="418236" cy="307777"/>
                </a:xfrm>
                <a:prstGeom prst="rect">
                  <a:avLst/>
                </a:prstGeom>
                <a:blipFill>
                  <a:blip r:embed="rId11"/>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4" name="CaixaDeTexto 23">
                  <a:extLst>
                    <a:ext uri="{FF2B5EF4-FFF2-40B4-BE49-F238E27FC236}">
                      <a16:creationId xmlns:a16="http://schemas.microsoft.com/office/drawing/2014/main" id="{CB1AC506-1EAD-78B5-D1ED-A7D73D9EAB6E}"/>
                    </a:ext>
                  </a:extLst>
                </p:cNvPr>
                <p:cNvSpPr txBox="1"/>
                <p:nvPr/>
              </p:nvSpPr>
              <p:spPr>
                <a:xfrm>
                  <a:off x="1719758" y="2027435"/>
                  <a:ext cx="418236"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sz="1400" i="1" smtClean="0">
                                <a:latin typeface="Cambria Math" panose="02040503050406030204" pitchFamily="18" charset="0"/>
                              </a:rPr>
                            </m:ctrlPr>
                          </m:sSubPr>
                          <m:e>
                            <m:r>
                              <a:rPr lang="pt-BR" sz="1400" i="1">
                                <a:latin typeface="Cambria Math" panose="02040503050406030204" pitchFamily="18" charset="0"/>
                              </a:rPr>
                              <m:t>𝑤</m:t>
                            </m:r>
                          </m:e>
                          <m:sub>
                            <m:r>
                              <a:rPr lang="pt-BR" sz="1400" b="0" i="1" smtClean="0">
                                <a:latin typeface="Cambria Math" panose="02040503050406030204" pitchFamily="18" charset="0"/>
                              </a:rPr>
                              <m:t>2</m:t>
                            </m:r>
                          </m:sub>
                        </m:sSub>
                      </m:oMath>
                    </m:oMathPara>
                  </a14:m>
                  <a:endParaRPr lang="pt-BR" sz="1400" dirty="0"/>
                </a:p>
              </p:txBody>
            </p:sp>
          </mc:Choice>
          <mc:Fallback xmlns="">
            <p:sp>
              <p:nvSpPr>
                <p:cNvPr id="24" name="CaixaDeTexto 23">
                  <a:extLst>
                    <a:ext uri="{FF2B5EF4-FFF2-40B4-BE49-F238E27FC236}">
                      <a16:creationId xmlns:a16="http://schemas.microsoft.com/office/drawing/2014/main" id="{CB1AC506-1EAD-78B5-D1ED-A7D73D9EAB6E}"/>
                    </a:ext>
                  </a:extLst>
                </p:cNvPr>
                <p:cNvSpPr txBox="1">
                  <a:spLocks noRot="1" noChangeAspect="1" noMove="1" noResize="1" noEditPoints="1" noAdjustHandles="1" noChangeArrowheads="1" noChangeShapeType="1" noTextEdit="1"/>
                </p:cNvSpPr>
                <p:nvPr/>
              </p:nvSpPr>
              <p:spPr>
                <a:xfrm>
                  <a:off x="1719758" y="2027435"/>
                  <a:ext cx="418236" cy="307777"/>
                </a:xfrm>
                <a:prstGeom prst="rect">
                  <a:avLst/>
                </a:prstGeom>
                <a:blipFill>
                  <a:blip r:embed="rId1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5" name="CaixaDeTexto 24">
                  <a:extLst>
                    <a:ext uri="{FF2B5EF4-FFF2-40B4-BE49-F238E27FC236}">
                      <a16:creationId xmlns:a16="http://schemas.microsoft.com/office/drawing/2014/main" id="{687B0BD6-DA6B-E2A8-72B0-9BC74DBD2290}"/>
                    </a:ext>
                  </a:extLst>
                </p:cNvPr>
                <p:cNvSpPr txBox="1"/>
                <p:nvPr/>
              </p:nvSpPr>
              <p:spPr>
                <a:xfrm>
                  <a:off x="1846938" y="2511828"/>
                  <a:ext cx="418236"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sz="1400" i="1" smtClean="0">
                                <a:latin typeface="Cambria Math" panose="02040503050406030204" pitchFamily="18" charset="0"/>
                              </a:rPr>
                            </m:ctrlPr>
                          </m:sSubPr>
                          <m:e>
                            <m:r>
                              <a:rPr lang="pt-BR" sz="1400" i="1">
                                <a:latin typeface="Cambria Math" panose="02040503050406030204" pitchFamily="18" charset="0"/>
                              </a:rPr>
                              <m:t>𝑤</m:t>
                            </m:r>
                          </m:e>
                          <m:sub>
                            <m:r>
                              <a:rPr lang="pt-BR" sz="1400" b="0" i="1" smtClean="0">
                                <a:latin typeface="Cambria Math" panose="02040503050406030204" pitchFamily="18" charset="0"/>
                              </a:rPr>
                              <m:t>𝐾</m:t>
                            </m:r>
                          </m:sub>
                        </m:sSub>
                      </m:oMath>
                    </m:oMathPara>
                  </a14:m>
                  <a:endParaRPr lang="pt-BR" sz="1400" dirty="0"/>
                </a:p>
              </p:txBody>
            </p:sp>
          </mc:Choice>
          <mc:Fallback xmlns="">
            <p:sp>
              <p:nvSpPr>
                <p:cNvPr id="25" name="CaixaDeTexto 24">
                  <a:extLst>
                    <a:ext uri="{FF2B5EF4-FFF2-40B4-BE49-F238E27FC236}">
                      <a16:creationId xmlns:a16="http://schemas.microsoft.com/office/drawing/2014/main" id="{687B0BD6-DA6B-E2A8-72B0-9BC74DBD2290}"/>
                    </a:ext>
                  </a:extLst>
                </p:cNvPr>
                <p:cNvSpPr txBox="1">
                  <a:spLocks noRot="1" noChangeAspect="1" noMove="1" noResize="1" noEditPoints="1" noAdjustHandles="1" noChangeArrowheads="1" noChangeShapeType="1" noTextEdit="1"/>
                </p:cNvSpPr>
                <p:nvPr/>
              </p:nvSpPr>
              <p:spPr>
                <a:xfrm>
                  <a:off x="1846938" y="2511828"/>
                  <a:ext cx="418236" cy="307777"/>
                </a:xfrm>
                <a:prstGeom prst="rect">
                  <a:avLst/>
                </a:prstGeom>
                <a:blipFill>
                  <a:blip r:embed="rId13"/>
                  <a:stretch>
                    <a:fillRect/>
                  </a:stretch>
                </a:blipFill>
              </p:spPr>
              <p:txBody>
                <a:bodyPr/>
                <a:lstStyle/>
                <a:p>
                  <a:r>
                    <a:rPr lang="pt-BR">
                      <a:noFill/>
                    </a:rPr>
                    <a:t> </a:t>
                  </a:r>
                </a:p>
              </p:txBody>
            </p:sp>
          </mc:Fallback>
        </mc:AlternateContent>
      </p:grpSp>
      <p:pic>
        <p:nvPicPr>
          <p:cNvPr id="49" name="Imagem 48">
            <a:extLst>
              <a:ext uri="{FF2B5EF4-FFF2-40B4-BE49-F238E27FC236}">
                <a16:creationId xmlns:a16="http://schemas.microsoft.com/office/drawing/2014/main" id="{B6073621-4CD1-6621-B0D9-7C18A1D58DEE}"/>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838200" y="3154417"/>
            <a:ext cx="4268308" cy="3530059"/>
          </a:xfrm>
          <a:prstGeom prst="rect">
            <a:avLst/>
          </a:prstGeom>
        </p:spPr>
      </p:pic>
      <mc:AlternateContent xmlns:mc="http://schemas.openxmlformats.org/markup-compatibility/2006" xmlns:a14="http://schemas.microsoft.com/office/drawing/2010/main">
        <mc:Choice Requires="a14">
          <p:sp>
            <p:nvSpPr>
              <p:cNvPr id="50" name="Espaço Reservado para Conteúdo 2">
                <a:extLst>
                  <a:ext uri="{FF2B5EF4-FFF2-40B4-BE49-F238E27FC236}">
                    <a16:creationId xmlns:a16="http://schemas.microsoft.com/office/drawing/2014/main" id="{597A890C-2CD6-1984-4281-EE7140ACED32}"/>
                  </a:ext>
                </a:extLst>
              </p:cNvPr>
              <p:cNvSpPr>
                <a:spLocks noGrp="1"/>
              </p:cNvSpPr>
              <p:nvPr>
                <p:ph idx="1"/>
              </p:nvPr>
            </p:nvSpPr>
            <p:spPr>
              <a:xfrm>
                <a:off x="5334001" y="1825624"/>
                <a:ext cx="6667499" cy="5032375"/>
              </a:xfrm>
            </p:spPr>
            <p:txBody>
              <a:bodyPr>
                <a:normAutofit lnSpcReduction="10000"/>
              </a:bodyPr>
              <a:lstStyle/>
              <a:p>
                <a:r>
                  <a:rPr lang="pt-BR" dirty="0"/>
                  <a:t>Ao usarmos uma função de ativação, o modelo matemático do neurônio passa a ser expresso por</a:t>
                </a:r>
              </a:p>
              <a:p>
                <a:pPr marL="0" indent="0">
                  <a:buNone/>
                </a:pPr>
                <a14:m>
                  <m:oMathPara xmlns:m="http://schemas.openxmlformats.org/officeDocument/2006/math">
                    <m:oMathParaPr>
                      <m:jc m:val="centerGroup"/>
                    </m:oMathParaPr>
                    <m:oMath xmlns:m="http://schemas.openxmlformats.org/officeDocument/2006/math">
                      <m:acc>
                        <m:accPr>
                          <m:chr m:val="̂"/>
                          <m:ctrlPr>
                            <a:rPr lang="pt-BR" sz="2400" b="0" i="1" smtClean="0">
                              <a:latin typeface="Cambria Math" panose="02040503050406030204" pitchFamily="18" charset="0"/>
                            </a:rPr>
                          </m:ctrlPr>
                        </m:accPr>
                        <m:e>
                          <m:r>
                            <a:rPr lang="pt-BR" sz="2400" b="0" i="1" smtClean="0">
                              <a:latin typeface="Cambria Math" panose="02040503050406030204" pitchFamily="18" charset="0"/>
                            </a:rPr>
                            <m:t>𝑦</m:t>
                          </m:r>
                        </m:e>
                      </m:acc>
                      <m:r>
                        <a:rPr lang="pt-BR" sz="2400" b="0" i="1" smtClean="0">
                          <a:latin typeface="Cambria Math" panose="02040503050406030204" pitchFamily="18" charset="0"/>
                        </a:rPr>
                        <m:t>=</m:t>
                      </m:r>
                      <m:r>
                        <a:rPr lang="pt-BR" sz="2400" b="0" i="1" smtClean="0">
                          <a:latin typeface="Cambria Math" panose="02040503050406030204" pitchFamily="18" charset="0"/>
                        </a:rPr>
                        <m:t>𝑓</m:t>
                      </m:r>
                      <m:d>
                        <m:dPr>
                          <m:ctrlPr>
                            <a:rPr lang="pt-BR" sz="2400" b="0" i="1" smtClean="0">
                              <a:latin typeface="Cambria Math" panose="02040503050406030204" pitchFamily="18" charset="0"/>
                            </a:rPr>
                          </m:ctrlPr>
                        </m:dPr>
                        <m:e>
                          <m:r>
                            <a:rPr lang="pt-BR" sz="2400" b="0" i="1" smtClean="0">
                              <a:latin typeface="Cambria Math" panose="02040503050406030204" pitchFamily="18" charset="0"/>
                            </a:rPr>
                            <m:t>𝑔</m:t>
                          </m:r>
                          <m:d>
                            <m:dPr>
                              <m:ctrlPr>
                                <a:rPr lang="pt-BR" sz="2400" b="0" i="1" smtClean="0">
                                  <a:latin typeface="Cambria Math" panose="02040503050406030204" pitchFamily="18" charset="0"/>
                                </a:rPr>
                              </m:ctrlPr>
                            </m:dPr>
                            <m:e>
                              <m:r>
                                <a:rPr lang="pt-BR" sz="2400" b="1" i="1" smtClean="0">
                                  <a:latin typeface="Cambria Math" panose="02040503050406030204" pitchFamily="18" charset="0"/>
                                </a:rPr>
                                <m:t>𝒙</m:t>
                              </m:r>
                            </m:e>
                          </m:d>
                        </m:e>
                      </m:d>
                      <m:r>
                        <a:rPr lang="pt-BR" sz="2400" b="0" i="1" smtClean="0">
                          <a:latin typeface="Cambria Math" panose="02040503050406030204" pitchFamily="18" charset="0"/>
                        </a:rPr>
                        <m:t>=</m:t>
                      </m:r>
                      <m:r>
                        <a:rPr lang="pt-BR" sz="2400" b="0" i="1" smtClean="0">
                          <a:latin typeface="Cambria Math" panose="02040503050406030204" pitchFamily="18" charset="0"/>
                        </a:rPr>
                        <m:t>𝑓</m:t>
                      </m:r>
                      <m:d>
                        <m:dPr>
                          <m:ctrlPr>
                            <a:rPr lang="pt-BR" sz="2400" b="0" i="1" smtClean="0">
                              <a:latin typeface="Cambria Math" panose="02040503050406030204" pitchFamily="18" charset="0"/>
                            </a:rPr>
                          </m:ctrlPr>
                        </m:dPr>
                        <m:e>
                          <m:d>
                            <m:dPr>
                              <m:ctrlPr>
                                <a:rPr lang="pt-BR" sz="2400" b="0" i="1" smtClean="0">
                                  <a:latin typeface="Cambria Math" panose="02040503050406030204" pitchFamily="18" charset="0"/>
                                </a:rPr>
                              </m:ctrlPr>
                            </m:dPr>
                            <m:e>
                              <m:nary>
                                <m:naryPr>
                                  <m:chr m:val="∑"/>
                                  <m:ctrlPr>
                                    <a:rPr lang="pt-BR" sz="2400" i="1" smtClean="0">
                                      <a:latin typeface="Cambria Math" panose="02040503050406030204" pitchFamily="18" charset="0"/>
                                    </a:rPr>
                                  </m:ctrlPr>
                                </m:naryPr>
                                <m:sub>
                                  <m:r>
                                    <m:rPr>
                                      <m:brk m:alnAt="23"/>
                                    </m:rPr>
                                    <a:rPr lang="pt-BR" sz="2400" b="0" i="1" smtClean="0">
                                      <a:latin typeface="Cambria Math" panose="02040503050406030204" pitchFamily="18" charset="0"/>
                                    </a:rPr>
                                    <m:t>𝑘</m:t>
                                  </m:r>
                                  <m:r>
                                    <a:rPr lang="pt-BR" sz="2400" b="0" i="1" smtClean="0">
                                      <a:latin typeface="Cambria Math" panose="02040503050406030204" pitchFamily="18" charset="0"/>
                                    </a:rPr>
                                    <m:t>=</m:t>
                                  </m:r>
                                  <m:r>
                                    <a:rPr lang="pt-BR" sz="2400" b="0" i="1" smtClean="0">
                                      <a:latin typeface="Cambria Math" panose="02040503050406030204" pitchFamily="18" charset="0"/>
                                    </a:rPr>
                                    <m:t>1</m:t>
                                  </m:r>
                                </m:sub>
                                <m:sup>
                                  <m:r>
                                    <a:rPr lang="pt-BR" sz="2400" b="0" i="1" smtClean="0">
                                      <a:latin typeface="Cambria Math" panose="02040503050406030204" pitchFamily="18" charset="0"/>
                                    </a:rPr>
                                    <m:t>𝐾</m:t>
                                  </m:r>
                                </m:sup>
                                <m:e>
                                  <m:sSub>
                                    <m:sSubPr>
                                      <m:ctrlPr>
                                        <a:rPr lang="pt-BR" sz="2400" i="1">
                                          <a:latin typeface="Cambria Math" panose="02040503050406030204" pitchFamily="18" charset="0"/>
                                        </a:rPr>
                                      </m:ctrlPr>
                                    </m:sSubPr>
                                    <m:e>
                                      <m:r>
                                        <a:rPr lang="pt-BR" sz="2400" i="1">
                                          <a:latin typeface="Cambria Math" panose="02040503050406030204" pitchFamily="18" charset="0"/>
                                        </a:rPr>
                                        <m:t>𝑤</m:t>
                                      </m:r>
                                    </m:e>
                                    <m:sub>
                                      <m:r>
                                        <a:rPr lang="pt-BR" sz="2400" i="1">
                                          <a:latin typeface="Cambria Math" panose="02040503050406030204" pitchFamily="18" charset="0"/>
                                        </a:rPr>
                                        <m:t>𝑘</m:t>
                                      </m:r>
                                    </m:sub>
                                  </m:sSub>
                                  <m:sSub>
                                    <m:sSubPr>
                                      <m:ctrlPr>
                                        <a:rPr lang="pt-BR" sz="2400" i="1">
                                          <a:latin typeface="Cambria Math" panose="02040503050406030204" pitchFamily="18" charset="0"/>
                                        </a:rPr>
                                      </m:ctrlPr>
                                    </m:sSubPr>
                                    <m:e>
                                      <m:r>
                                        <a:rPr lang="pt-BR" sz="2400" b="0" i="1" smtClean="0">
                                          <a:latin typeface="Cambria Math" panose="02040503050406030204" pitchFamily="18" charset="0"/>
                                        </a:rPr>
                                        <m:t>𝑥</m:t>
                                      </m:r>
                                    </m:e>
                                    <m:sub>
                                      <m:r>
                                        <a:rPr lang="pt-BR" sz="2400" i="1">
                                          <a:latin typeface="Cambria Math" panose="02040503050406030204" pitchFamily="18" charset="0"/>
                                        </a:rPr>
                                        <m:t>𝑘</m:t>
                                      </m:r>
                                    </m:sub>
                                  </m:sSub>
                                </m:e>
                              </m:nary>
                            </m:e>
                          </m:d>
                          <m:r>
                            <a:rPr lang="pt-BR" sz="2400" b="0" i="1" smtClean="0">
                              <a:latin typeface="Cambria Math" panose="02040503050406030204" pitchFamily="18" charset="0"/>
                            </a:rPr>
                            <m:t>+</m:t>
                          </m:r>
                          <m:r>
                            <a:rPr lang="pt-BR" sz="2400" b="0" i="1" smtClean="0">
                              <a:latin typeface="Cambria Math" panose="02040503050406030204" pitchFamily="18" charset="0"/>
                            </a:rPr>
                            <m:t>𝑏</m:t>
                          </m:r>
                        </m:e>
                      </m:d>
                      <m:r>
                        <a:rPr lang="pt-BR" sz="2400" b="0" i="0" smtClean="0">
                          <a:latin typeface="Cambria Math" panose="02040503050406030204" pitchFamily="18" charset="0"/>
                        </a:rPr>
                        <m:t>.</m:t>
                      </m:r>
                    </m:oMath>
                  </m:oMathPara>
                </a14:m>
                <a:endParaRPr lang="pt-BR" sz="2400" dirty="0"/>
              </a:p>
              <a:p>
                <a:r>
                  <a:rPr lang="pt-BR" dirty="0"/>
                  <a:t>A função de ativação logística, </a:t>
                </a:r>
                <a14:m>
                  <m:oMath xmlns:m="http://schemas.openxmlformats.org/officeDocument/2006/math">
                    <m:r>
                      <a:rPr lang="pt-BR" b="0" i="1" smtClean="0">
                        <a:latin typeface="Cambria Math" panose="02040503050406030204" pitchFamily="18" charset="0"/>
                      </a:rPr>
                      <m:t>𝑓</m:t>
                    </m:r>
                    <m:r>
                      <a:rPr lang="pt-BR" b="0" i="1" smtClean="0">
                        <a:latin typeface="Cambria Math" panose="02040503050406030204" pitchFamily="18" charset="0"/>
                      </a:rPr>
                      <m:t>(.)</m:t>
                    </m:r>
                  </m:oMath>
                </a14:m>
                <a:r>
                  <a:rPr lang="pt-BR" dirty="0"/>
                  <a:t>, é uma suavização da função degrau e, portanto, derivável, que mapeia os valores de </a:t>
                </a:r>
                <a14:m>
                  <m:oMath xmlns:m="http://schemas.openxmlformats.org/officeDocument/2006/math">
                    <m:r>
                      <a:rPr lang="pt-BR" sz="2800" b="0" i="1" smtClean="0">
                        <a:latin typeface="Cambria Math" panose="02040503050406030204" pitchFamily="18" charset="0"/>
                      </a:rPr>
                      <m:t>𝑔</m:t>
                    </m:r>
                    <m:d>
                      <m:dPr>
                        <m:ctrlPr>
                          <a:rPr lang="pt-BR" sz="2800" b="0" i="1" smtClean="0">
                            <a:latin typeface="Cambria Math" panose="02040503050406030204" pitchFamily="18" charset="0"/>
                          </a:rPr>
                        </m:ctrlPr>
                      </m:dPr>
                      <m:e>
                        <m:r>
                          <a:rPr lang="pt-BR" sz="2800" b="1" i="1" smtClean="0">
                            <a:latin typeface="Cambria Math" panose="02040503050406030204" pitchFamily="18" charset="0"/>
                          </a:rPr>
                          <m:t>𝒙</m:t>
                        </m:r>
                      </m:e>
                    </m:d>
                  </m:oMath>
                </a14:m>
                <a:r>
                  <a:rPr lang="pt-BR" sz="2800" dirty="0"/>
                  <a:t> </a:t>
                </a:r>
                <a:r>
                  <a:rPr lang="pt-BR" dirty="0"/>
                  <a:t>(intervalo infinito) em valores no intervalo </a:t>
                </a:r>
                <a14:m>
                  <m:oMath xmlns:m="http://schemas.openxmlformats.org/officeDocument/2006/math">
                    <m:d>
                      <m:dPr>
                        <m:begChr m:val="["/>
                        <m:endChr m:val="]"/>
                        <m:ctrlPr>
                          <a:rPr lang="pt-BR" i="1" smtClean="0">
                            <a:latin typeface="Cambria Math" panose="02040503050406030204" pitchFamily="18" charset="0"/>
                          </a:rPr>
                        </m:ctrlPr>
                      </m:dPr>
                      <m:e>
                        <m:r>
                          <a:rPr lang="pt-BR" b="0" i="1" smtClean="0">
                            <a:latin typeface="Cambria Math" panose="02040503050406030204" pitchFamily="18" charset="0"/>
                          </a:rPr>
                          <m:t>0</m:t>
                        </m:r>
                        <m:r>
                          <a:rPr lang="pt-BR" b="0" i="1" smtClean="0">
                            <a:latin typeface="Cambria Math" panose="02040503050406030204" pitchFamily="18" charset="0"/>
                          </a:rPr>
                          <m:t>, </m:t>
                        </m:r>
                        <m:r>
                          <a:rPr lang="pt-BR" b="0" i="1" smtClean="0">
                            <a:latin typeface="Cambria Math" panose="02040503050406030204" pitchFamily="18" charset="0"/>
                          </a:rPr>
                          <m:t>1</m:t>
                        </m:r>
                      </m:e>
                    </m:d>
                  </m:oMath>
                </a14:m>
                <a:r>
                  <a:rPr lang="pt-BR" dirty="0"/>
                  <a:t>.</a:t>
                </a:r>
              </a:p>
              <a:p>
                <a:r>
                  <a:rPr lang="pt-BR" sz="2800" dirty="0"/>
                  <a:t>Notem que </a:t>
                </a:r>
                <a14:m>
                  <m:oMath xmlns:m="http://schemas.openxmlformats.org/officeDocument/2006/math">
                    <m:r>
                      <a:rPr lang="pt-BR" sz="2800" b="0" i="1" smtClean="0">
                        <a:latin typeface="Cambria Math" panose="02040503050406030204" pitchFamily="18" charset="0"/>
                      </a:rPr>
                      <m:t>𝑔</m:t>
                    </m:r>
                    <m:d>
                      <m:dPr>
                        <m:ctrlPr>
                          <a:rPr lang="pt-BR" sz="2800" b="0" i="1" smtClean="0">
                            <a:latin typeface="Cambria Math" panose="02040503050406030204" pitchFamily="18" charset="0"/>
                          </a:rPr>
                        </m:ctrlPr>
                      </m:dPr>
                      <m:e>
                        <m:r>
                          <a:rPr lang="pt-BR" sz="2800" b="1" i="1" smtClean="0">
                            <a:latin typeface="Cambria Math" panose="02040503050406030204" pitchFamily="18" charset="0"/>
                          </a:rPr>
                          <m:t>𝒙</m:t>
                        </m:r>
                      </m:e>
                    </m:d>
                  </m:oMath>
                </a14:m>
                <a:r>
                  <a:rPr lang="pt-BR" sz="2800" dirty="0"/>
                  <a:t> continua sendo a equação de um hiperplano.</a:t>
                </a:r>
              </a:p>
            </p:txBody>
          </p:sp>
        </mc:Choice>
        <mc:Fallback xmlns="">
          <p:sp>
            <p:nvSpPr>
              <p:cNvPr id="50" name="Espaço Reservado para Conteúdo 2">
                <a:extLst>
                  <a:ext uri="{FF2B5EF4-FFF2-40B4-BE49-F238E27FC236}">
                    <a16:creationId xmlns:a16="http://schemas.microsoft.com/office/drawing/2014/main" id="{597A890C-2CD6-1984-4281-EE7140ACED32}"/>
                  </a:ext>
                </a:extLst>
              </p:cNvPr>
              <p:cNvSpPr>
                <a:spLocks noGrp="1" noRot="1" noChangeAspect="1" noMove="1" noResize="1" noEditPoints="1" noAdjustHandles="1" noChangeArrowheads="1" noChangeShapeType="1" noTextEdit="1"/>
              </p:cNvSpPr>
              <p:nvPr>
                <p:ph idx="1"/>
              </p:nvPr>
            </p:nvSpPr>
            <p:spPr>
              <a:xfrm>
                <a:off x="5334001" y="1825624"/>
                <a:ext cx="6667499" cy="5032375"/>
              </a:xfrm>
              <a:blipFill>
                <a:blip r:embed="rId15"/>
                <a:stretch>
                  <a:fillRect l="-1645" t="-2663" r="-1005" b="-2663"/>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 name="CaixaDeTexto 2">
                <a:extLst>
                  <a:ext uri="{FF2B5EF4-FFF2-40B4-BE49-F238E27FC236}">
                    <a16:creationId xmlns:a16="http://schemas.microsoft.com/office/drawing/2014/main" id="{B8919899-2D8D-0B04-BF18-295853B10289}"/>
                  </a:ext>
                </a:extLst>
              </p:cNvPr>
              <p:cNvSpPr txBox="1"/>
              <p:nvPr/>
            </p:nvSpPr>
            <p:spPr>
              <a:xfrm>
                <a:off x="2799903" y="5171768"/>
                <a:ext cx="1793037" cy="61734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𝑓</m:t>
                      </m:r>
                      <m:d>
                        <m:dPr>
                          <m:ctrlPr>
                            <a:rPr lang="pt-BR" b="0" i="1" smtClean="0">
                              <a:latin typeface="Cambria Math" panose="02040503050406030204" pitchFamily="18" charset="0"/>
                            </a:rPr>
                          </m:ctrlPr>
                        </m:dPr>
                        <m:e>
                          <m:r>
                            <a:rPr lang="pt-BR" b="0" i="1" smtClean="0">
                              <a:latin typeface="Cambria Math" panose="02040503050406030204" pitchFamily="18" charset="0"/>
                            </a:rPr>
                            <m:t>𝑧</m:t>
                          </m:r>
                        </m:e>
                      </m:d>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1</m:t>
                          </m:r>
                          <m:r>
                            <a:rPr lang="pt-BR" b="0" i="1" smtClean="0">
                              <a:latin typeface="Cambria Math" panose="02040503050406030204" pitchFamily="18" charset="0"/>
                            </a:rPr>
                            <m:t>+</m:t>
                          </m:r>
                          <m:sSup>
                            <m:sSupPr>
                              <m:ctrlPr>
                                <a:rPr lang="pt-BR" b="0" i="1" smtClean="0">
                                  <a:latin typeface="Cambria Math" panose="02040503050406030204" pitchFamily="18" charset="0"/>
                                </a:rPr>
                              </m:ctrlPr>
                            </m:sSupPr>
                            <m:e>
                              <m:r>
                                <a:rPr lang="pt-BR" b="0" i="1" smtClean="0">
                                  <a:latin typeface="Cambria Math" panose="02040503050406030204" pitchFamily="18" charset="0"/>
                                </a:rPr>
                                <m:t>𝑒</m:t>
                              </m:r>
                            </m:e>
                            <m:sup>
                              <m:r>
                                <a:rPr lang="pt-BR" b="0" i="1" smtClean="0">
                                  <a:latin typeface="Cambria Math" panose="02040503050406030204" pitchFamily="18" charset="0"/>
                                </a:rPr>
                                <m:t>−</m:t>
                              </m:r>
                              <m:r>
                                <a:rPr lang="pt-BR" b="0" i="1" smtClean="0">
                                  <a:latin typeface="Cambria Math" panose="02040503050406030204" pitchFamily="18" charset="0"/>
                                </a:rPr>
                                <m:t>𝑧</m:t>
                              </m:r>
                            </m:sup>
                          </m:sSup>
                        </m:den>
                      </m:f>
                    </m:oMath>
                  </m:oMathPara>
                </a14:m>
                <a:endParaRPr lang="pt-BR" dirty="0"/>
              </a:p>
            </p:txBody>
          </p:sp>
        </mc:Choice>
        <mc:Fallback xmlns="">
          <p:sp>
            <p:nvSpPr>
              <p:cNvPr id="3" name="CaixaDeTexto 2">
                <a:extLst>
                  <a:ext uri="{FF2B5EF4-FFF2-40B4-BE49-F238E27FC236}">
                    <a16:creationId xmlns:a16="http://schemas.microsoft.com/office/drawing/2014/main" id="{B8919899-2D8D-0B04-BF18-295853B10289}"/>
                  </a:ext>
                </a:extLst>
              </p:cNvPr>
              <p:cNvSpPr txBox="1">
                <a:spLocks noRot="1" noChangeAspect="1" noMove="1" noResize="1" noEditPoints="1" noAdjustHandles="1" noChangeArrowheads="1" noChangeShapeType="1" noTextEdit="1"/>
              </p:cNvSpPr>
              <p:nvPr/>
            </p:nvSpPr>
            <p:spPr>
              <a:xfrm>
                <a:off x="2799903" y="5171768"/>
                <a:ext cx="1793037" cy="617348"/>
              </a:xfrm>
              <a:prstGeom prst="rect">
                <a:avLst/>
              </a:prstGeom>
              <a:blipFill>
                <a:blip r:embed="rId16"/>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27118116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0EC6F17-D937-6F98-FBB8-84DDFFC08586}"/>
              </a:ext>
            </a:extLst>
          </p:cNvPr>
          <p:cNvSpPr>
            <a:spLocks noGrp="1"/>
          </p:cNvSpPr>
          <p:nvPr>
            <p:ph type="title"/>
          </p:nvPr>
        </p:nvSpPr>
        <p:spPr/>
        <p:txBody>
          <a:bodyPr/>
          <a:lstStyle/>
          <a:p>
            <a:r>
              <a:rPr lang="pt-BR" dirty="0"/>
              <a:t>Classificação com neurônios</a:t>
            </a:r>
          </a:p>
        </p:txBody>
      </p:sp>
      <mc:AlternateContent xmlns:mc="http://schemas.openxmlformats.org/markup-compatibility/2006" xmlns:a14="http://schemas.microsoft.com/office/drawing/2010/main">
        <mc:Choice Requires="a14">
          <p:sp>
            <p:nvSpPr>
              <p:cNvPr id="50" name="Espaço Reservado para Conteúdo 2">
                <a:extLst>
                  <a:ext uri="{FF2B5EF4-FFF2-40B4-BE49-F238E27FC236}">
                    <a16:creationId xmlns:a16="http://schemas.microsoft.com/office/drawing/2014/main" id="{597A890C-2CD6-1984-4281-EE7140ACED32}"/>
                  </a:ext>
                </a:extLst>
              </p:cNvPr>
              <p:cNvSpPr>
                <a:spLocks noGrp="1"/>
              </p:cNvSpPr>
              <p:nvPr>
                <p:ph idx="1"/>
              </p:nvPr>
            </p:nvSpPr>
            <p:spPr>
              <a:xfrm>
                <a:off x="4673473" y="1825624"/>
                <a:ext cx="7328029" cy="5032375"/>
              </a:xfrm>
            </p:spPr>
            <p:txBody>
              <a:bodyPr>
                <a:normAutofit lnSpcReduction="10000"/>
              </a:bodyPr>
              <a:lstStyle/>
              <a:p>
                <a:r>
                  <a:rPr lang="pt-BR" dirty="0"/>
                  <a:t>Quando o neurônio opera como um classificador binário, a combinação linear denotada por </a:t>
                </a:r>
                <a14:m>
                  <m:oMath xmlns:m="http://schemas.openxmlformats.org/officeDocument/2006/math">
                    <m:r>
                      <a:rPr lang="pt-BR" sz="2800" b="0" i="1" smtClean="0">
                        <a:latin typeface="Cambria Math" panose="02040503050406030204" pitchFamily="18" charset="0"/>
                      </a:rPr>
                      <m:t>𝑔</m:t>
                    </m:r>
                    <m:d>
                      <m:dPr>
                        <m:ctrlPr>
                          <a:rPr lang="pt-BR" sz="2800" b="0" i="1" smtClean="0">
                            <a:latin typeface="Cambria Math" panose="02040503050406030204" pitchFamily="18" charset="0"/>
                          </a:rPr>
                        </m:ctrlPr>
                      </m:dPr>
                      <m:e>
                        <m:r>
                          <a:rPr lang="pt-BR" sz="2800" b="1" i="1" smtClean="0">
                            <a:latin typeface="Cambria Math" panose="02040503050406030204" pitchFamily="18" charset="0"/>
                          </a:rPr>
                          <m:t>𝒙</m:t>
                        </m:r>
                      </m:e>
                    </m:d>
                  </m:oMath>
                </a14:m>
                <a:r>
                  <a:rPr lang="pt-BR" dirty="0"/>
                  <a:t>, define uma </a:t>
                </a:r>
                <a:r>
                  <a:rPr lang="pt-BR" b="1" i="1" dirty="0">
                    <a:solidFill>
                      <a:srgbClr val="00B050"/>
                    </a:solidFill>
                  </a:rPr>
                  <a:t>superfície de separação linear </a:t>
                </a:r>
                <a:r>
                  <a:rPr lang="pt-BR" dirty="0"/>
                  <a:t>entre dois grupos distintos de dados (i.e., classes), ao invés de uma função que aproxima o comportamento dos dados.</a:t>
                </a:r>
              </a:p>
              <a:p>
                <a:pPr lvl="1">
                  <a:buFont typeface="Wingdings" panose="05000000000000000000" pitchFamily="2" charset="2"/>
                  <a:buChar char="§"/>
                </a:pPr>
                <a:r>
                  <a:rPr lang="pt-BR" dirty="0"/>
                  <a:t>O neurônio separa as classes usando hiperplanos (retas, planos, etc.).</a:t>
                </a:r>
              </a:p>
              <a:p>
                <a:pPr lvl="1">
                  <a:buFont typeface="Wingdings" panose="05000000000000000000" pitchFamily="2" charset="2"/>
                  <a:buChar char="§"/>
                </a:pPr>
                <a:r>
                  <a:rPr lang="pt-BR" dirty="0"/>
                  <a:t>E se tivermos classes que não podem ser separadas por hiperplanos?</a:t>
                </a:r>
              </a:p>
              <a:p>
                <a:r>
                  <a:rPr lang="pt-BR" dirty="0"/>
                  <a:t>Nesse contexto, a função </a:t>
                </a:r>
                <a14:m>
                  <m:oMath xmlns:m="http://schemas.openxmlformats.org/officeDocument/2006/math">
                    <m:r>
                      <a:rPr lang="pt-BR" sz="2800" b="0" i="1" smtClean="0">
                        <a:latin typeface="Cambria Math" panose="02040503050406030204" pitchFamily="18" charset="0"/>
                      </a:rPr>
                      <m:t>𝑔</m:t>
                    </m:r>
                    <m:d>
                      <m:dPr>
                        <m:ctrlPr>
                          <a:rPr lang="pt-BR" sz="2800" b="0" i="1" smtClean="0">
                            <a:latin typeface="Cambria Math" panose="02040503050406030204" pitchFamily="18" charset="0"/>
                          </a:rPr>
                        </m:ctrlPr>
                      </m:dPr>
                      <m:e>
                        <m:r>
                          <a:rPr lang="pt-BR" sz="2800" b="1" i="1" smtClean="0">
                            <a:latin typeface="Cambria Math" panose="02040503050406030204" pitchFamily="18" charset="0"/>
                          </a:rPr>
                          <m:t>𝒙</m:t>
                        </m:r>
                      </m:e>
                    </m:d>
                  </m:oMath>
                </a14:m>
                <a:r>
                  <a:rPr lang="pt-BR" dirty="0"/>
                  <a:t> é chamada também de </a:t>
                </a:r>
                <a:r>
                  <a:rPr lang="pt-BR" b="1" i="1" dirty="0">
                    <a:solidFill>
                      <a:srgbClr val="00B050"/>
                    </a:solidFill>
                  </a:rPr>
                  <a:t>função discriminante</a:t>
                </a:r>
                <a:r>
                  <a:rPr lang="pt-BR" dirty="0"/>
                  <a:t>, pois seus valores de saída são usados para separar as classes.</a:t>
                </a:r>
              </a:p>
            </p:txBody>
          </p:sp>
        </mc:Choice>
        <mc:Fallback xmlns="">
          <p:sp>
            <p:nvSpPr>
              <p:cNvPr id="50" name="Espaço Reservado para Conteúdo 2">
                <a:extLst>
                  <a:ext uri="{FF2B5EF4-FFF2-40B4-BE49-F238E27FC236}">
                    <a16:creationId xmlns:a16="http://schemas.microsoft.com/office/drawing/2014/main" id="{597A890C-2CD6-1984-4281-EE7140ACED32}"/>
                  </a:ext>
                </a:extLst>
              </p:cNvPr>
              <p:cNvSpPr>
                <a:spLocks noGrp="1" noRot="1" noChangeAspect="1" noMove="1" noResize="1" noEditPoints="1" noAdjustHandles="1" noChangeArrowheads="1" noChangeShapeType="1" noTextEdit="1"/>
              </p:cNvSpPr>
              <p:nvPr>
                <p:ph idx="1"/>
              </p:nvPr>
            </p:nvSpPr>
            <p:spPr>
              <a:xfrm>
                <a:off x="4673473" y="1825624"/>
                <a:ext cx="7328029" cy="5032375"/>
              </a:xfrm>
              <a:blipFill>
                <a:blip r:embed="rId3"/>
                <a:stretch>
                  <a:fillRect l="-1498" t="-2663" r="-1414" b="-1574"/>
                </a:stretch>
              </a:blipFill>
            </p:spPr>
            <p:txBody>
              <a:bodyPr/>
              <a:lstStyle/>
              <a:p>
                <a:r>
                  <a:rPr lang="pt-BR">
                    <a:noFill/>
                  </a:rPr>
                  <a:t> </a:t>
                </a:r>
              </a:p>
            </p:txBody>
          </p:sp>
        </mc:Fallback>
      </mc:AlternateContent>
      <p:grpSp>
        <p:nvGrpSpPr>
          <p:cNvPr id="3" name="Group 29">
            <a:extLst>
              <a:ext uri="{FF2B5EF4-FFF2-40B4-BE49-F238E27FC236}">
                <a16:creationId xmlns:a16="http://schemas.microsoft.com/office/drawing/2014/main" id="{65EA9556-2B5B-200C-D0A8-DADFC30A7017}"/>
              </a:ext>
            </a:extLst>
          </p:cNvPr>
          <p:cNvGrpSpPr/>
          <p:nvPr/>
        </p:nvGrpSpPr>
        <p:grpSpPr>
          <a:xfrm>
            <a:off x="397980" y="2275199"/>
            <a:ext cx="3955774" cy="2602233"/>
            <a:chOff x="3985525" y="1463116"/>
            <a:chExt cx="3955774" cy="2602233"/>
          </a:xfrm>
        </p:grpSpPr>
        <p:cxnSp>
          <p:nvCxnSpPr>
            <p:cNvPr id="17" name="Straight Arrow Connector 3">
              <a:extLst>
                <a:ext uri="{FF2B5EF4-FFF2-40B4-BE49-F238E27FC236}">
                  <a16:creationId xmlns:a16="http://schemas.microsoft.com/office/drawing/2014/main" id="{8EF80E62-3C8A-6082-1180-2C59B0E8FC07}"/>
                </a:ext>
              </a:extLst>
            </p:cNvPr>
            <p:cNvCxnSpPr/>
            <p:nvPr/>
          </p:nvCxnSpPr>
          <p:spPr>
            <a:xfrm flipV="1">
              <a:off x="4379225" y="1852013"/>
              <a:ext cx="0" cy="200910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4">
              <a:extLst>
                <a:ext uri="{FF2B5EF4-FFF2-40B4-BE49-F238E27FC236}">
                  <a16:creationId xmlns:a16="http://schemas.microsoft.com/office/drawing/2014/main" id="{C9B44658-4923-9572-385B-BF4A01DB82F0}"/>
                </a:ext>
              </a:extLst>
            </p:cNvPr>
            <p:cNvCxnSpPr/>
            <p:nvPr/>
          </p:nvCxnSpPr>
          <p:spPr>
            <a:xfrm>
              <a:off x="4366525" y="3861117"/>
              <a:ext cx="27720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Oval 5">
              <a:extLst>
                <a:ext uri="{FF2B5EF4-FFF2-40B4-BE49-F238E27FC236}">
                  <a16:creationId xmlns:a16="http://schemas.microsoft.com/office/drawing/2014/main" id="{34D34F60-47EA-0331-0649-12A328662241}"/>
                </a:ext>
              </a:extLst>
            </p:cNvPr>
            <p:cNvSpPr/>
            <p:nvPr/>
          </p:nvSpPr>
          <p:spPr>
            <a:xfrm>
              <a:off x="4646532" y="3408603"/>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6" name="Isosceles Triangle 6">
              <a:extLst>
                <a:ext uri="{FF2B5EF4-FFF2-40B4-BE49-F238E27FC236}">
                  <a16:creationId xmlns:a16="http://schemas.microsoft.com/office/drawing/2014/main" id="{4F48588C-9D49-F00D-E5BE-63C8DFF12409}"/>
                </a:ext>
              </a:extLst>
            </p:cNvPr>
            <p:cNvSpPr/>
            <p:nvPr/>
          </p:nvSpPr>
          <p:spPr>
            <a:xfrm>
              <a:off x="5701241" y="2211726"/>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27" name="Straight Connector 7">
              <a:extLst>
                <a:ext uri="{FF2B5EF4-FFF2-40B4-BE49-F238E27FC236}">
                  <a16:creationId xmlns:a16="http://schemas.microsoft.com/office/drawing/2014/main" id="{3C97C45B-91BE-5F0F-93EF-AFDDFD1FC020}"/>
                </a:ext>
              </a:extLst>
            </p:cNvPr>
            <p:cNvCxnSpPr/>
            <p:nvPr/>
          </p:nvCxnSpPr>
          <p:spPr>
            <a:xfrm>
              <a:off x="4378008" y="2052975"/>
              <a:ext cx="1929023" cy="1784267"/>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8" name="Oval 8">
              <a:extLst>
                <a:ext uri="{FF2B5EF4-FFF2-40B4-BE49-F238E27FC236}">
                  <a16:creationId xmlns:a16="http://schemas.microsoft.com/office/drawing/2014/main" id="{EF775D00-AF34-AA18-298C-F9DF5BCBE309}"/>
                </a:ext>
              </a:extLst>
            </p:cNvPr>
            <p:cNvSpPr/>
            <p:nvPr/>
          </p:nvSpPr>
          <p:spPr>
            <a:xfrm>
              <a:off x="4573149" y="3134479"/>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9" name="Oval 9">
              <a:extLst>
                <a:ext uri="{FF2B5EF4-FFF2-40B4-BE49-F238E27FC236}">
                  <a16:creationId xmlns:a16="http://schemas.microsoft.com/office/drawing/2014/main" id="{1B3885A9-5BBB-A41B-5340-ADE3143C67CE}"/>
                </a:ext>
              </a:extLst>
            </p:cNvPr>
            <p:cNvSpPr/>
            <p:nvPr/>
          </p:nvSpPr>
          <p:spPr>
            <a:xfrm>
              <a:off x="4875354" y="3211752"/>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0" name="Oval 10">
              <a:extLst>
                <a:ext uri="{FF2B5EF4-FFF2-40B4-BE49-F238E27FC236}">
                  <a16:creationId xmlns:a16="http://schemas.microsoft.com/office/drawing/2014/main" id="{D08C0B83-70EB-425D-58C7-882E4179BAC7}"/>
                </a:ext>
              </a:extLst>
            </p:cNvPr>
            <p:cNvSpPr/>
            <p:nvPr/>
          </p:nvSpPr>
          <p:spPr>
            <a:xfrm>
              <a:off x="5095502" y="3400018"/>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1" name="Oval 11">
              <a:extLst>
                <a:ext uri="{FF2B5EF4-FFF2-40B4-BE49-F238E27FC236}">
                  <a16:creationId xmlns:a16="http://schemas.microsoft.com/office/drawing/2014/main" id="{2190B286-97B6-2E12-D528-2F615A2E6756}"/>
                </a:ext>
              </a:extLst>
            </p:cNvPr>
            <p:cNvSpPr/>
            <p:nvPr/>
          </p:nvSpPr>
          <p:spPr>
            <a:xfrm>
              <a:off x="4896639" y="3524960"/>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2" name="Oval 12">
              <a:extLst>
                <a:ext uri="{FF2B5EF4-FFF2-40B4-BE49-F238E27FC236}">
                  <a16:creationId xmlns:a16="http://schemas.microsoft.com/office/drawing/2014/main" id="{FFB8D208-1149-D1CA-E05D-CAD4B6807B44}"/>
                </a:ext>
              </a:extLst>
            </p:cNvPr>
            <p:cNvSpPr/>
            <p:nvPr/>
          </p:nvSpPr>
          <p:spPr>
            <a:xfrm>
              <a:off x="4731982" y="2881373"/>
              <a:ext cx="152400"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3" name="Oval 13">
              <a:extLst>
                <a:ext uri="{FF2B5EF4-FFF2-40B4-BE49-F238E27FC236}">
                  <a16:creationId xmlns:a16="http://schemas.microsoft.com/office/drawing/2014/main" id="{7FCF396F-9B53-44FE-3F74-713C343723BF}"/>
                </a:ext>
              </a:extLst>
            </p:cNvPr>
            <p:cNvSpPr/>
            <p:nvPr/>
          </p:nvSpPr>
          <p:spPr>
            <a:xfrm>
              <a:off x="5037497" y="2950061"/>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5" name="Isosceles Triangle 14">
              <a:extLst>
                <a:ext uri="{FF2B5EF4-FFF2-40B4-BE49-F238E27FC236}">
                  <a16:creationId xmlns:a16="http://schemas.microsoft.com/office/drawing/2014/main" id="{F7AF9665-03E0-16DC-CB1C-AB334B015BF0}"/>
                </a:ext>
              </a:extLst>
            </p:cNvPr>
            <p:cNvSpPr/>
            <p:nvPr/>
          </p:nvSpPr>
          <p:spPr>
            <a:xfrm>
              <a:off x="5853641" y="2364126"/>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6" name="Isosceles Triangle 15">
              <a:extLst>
                <a:ext uri="{FF2B5EF4-FFF2-40B4-BE49-F238E27FC236}">
                  <a16:creationId xmlns:a16="http://schemas.microsoft.com/office/drawing/2014/main" id="{AE4931AF-2556-107D-A5F4-375AB3EB0909}"/>
                </a:ext>
              </a:extLst>
            </p:cNvPr>
            <p:cNvSpPr/>
            <p:nvPr/>
          </p:nvSpPr>
          <p:spPr>
            <a:xfrm>
              <a:off x="5567891" y="2446676"/>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7" name="Isosceles Triangle 16">
              <a:extLst>
                <a:ext uri="{FF2B5EF4-FFF2-40B4-BE49-F238E27FC236}">
                  <a16:creationId xmlns:a16="http://schemas.microsoft.com/office/drawing/2014/main" id="{81B04C10-EE33-3344-E812-903CD03AF3DE}"/>
                </a:ext>
              </a:extLst>
            </p:cNvPr>
            <p:cNvSpPr/>
            <p:nvPr/>
          </p:nvSpPr>
          <p:spPr>
            <a:xfrm>
              <a:off x="5786966" y="2685829"/>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Isosceles Triangle 17">
              <a:extLst>
                <a:ext uri="{FF2B5EF4-FFF2-40B4-BE49-F238E27FC236}">
                  <a16:creationId xmlns:a16="http://schemas.microsoft.com/office/drawing/2014/main" id="{07584924-7D33-A60A-183B-94F6D6E655D4}"/>
                </a:ext>
              </a:extLst>
            </p:cNvPr>
            <p:cNvSpPr/>
            <p:nvPr/>
          </p:nvSpPr>
          <p:spPr>
            <a:xfrm>
              <a:off x="5139397" y="2261453"/>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Isosceles Triangle 18">
              <a:extLst>
                <a:ext uri="{FF2B5EF4-FFF2-40B4-BE49-F238E27FC236}">
                  <a16:creationId xmlns:a16="http://schemas.microsoft.com/office/drawing/2014/main" id="{E9B6B256-6D2B-CEFC-4437-96661E36EFD8}"/>
                </a:ext>
              </a:extLst>
            </p:cNvPr>
            <p:cNvSpPr/>
            <p:nvPr/>
          </p:nvSpPr>
          <p:spPr>
            <a:xfrm>
              <a:off x="5392328" y="2046626"/>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0" name="Isosceles Triangle 19">
              <a:extLst>
                <a:ext uri="{FF2B5EF4-FFF2-40B4-BE49-F238E27FC236}">
                  <a16:creationId xmlns:a16="http://schemas.microsoft.com/office/drawing/2014/main" id="{736ECA87-C7AA-FC97-5304-9321CA03115A}"/>
                </a:ext>
              </a:extLst>
            </p:cNvPr>
            <p:cNvSpPr/>
            <p:nvPr/>
          </p:nvSpPr>
          <p:spPr>
            <a:xfrm>
              <a:off x="5305485" y="2520729"/>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1" name="Isosceles Triangle 20">
              <a:extLst>
                <a:ext uri="{FF2B5EF4-FFF2-40B4-BE49-F238E27FC236}">
                  <a16:creationId xmlns:a16="http://schemas.microsoft.com/office/drawing/2014/main" id="{4641A278-A636-94DC-71FE-38CAD542B92E}"/>
                </a:ext>
              </a:extLst>
            </p:cNvPr>
            <p:cNvSpPr/>
            <p:nvPr/>
          </p:nvSpPr>
          <p:spPr>
            <a:xfrm>
              <a:off x="6006041" y="2516526"/>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44" name="TextBox 23">
                  <a:extLst>
                    <a:ext uri="{FF2B5EF4-FFF2-40B4-BE49-F238E27FC236}">
                      <a16:creationId xmlns:a16="http://schemas.microsoft.com/office/drawing/2014/main" id="{165C9D64-F8A8-B8B6-8EFD-506A10B031E6}"/>
                    </a:ext>
                  </a:extLst>
                </p:cNvPr>
                <p:cNvSpPr txBox="1"/>
                <p:nvPr/>
              </p:nvSpPr>
              <p:spPr>
                <a:xfrm>
                  <a:off x="6938959" y="3696017"/>
                  <a:ext cx="7874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oMath>
                    </m:oMathPara>
                  </a14:m>
                  <a:endParaRPr lang="pt-BR" dirty="0"/>
                </a:p>
              </p:txBody>
            </p:sp>
          </mc:Choice>
          <mc:Fallback xmlns="">
            <p:sp>
              <p:nvSpPr>
                <p:cNvPr id="24" name="TextBox 23"/>
                <p:cNvSpPr txBox="1">
                  <a:spLocks noRot="1" noChangeAspect="1" noMove="1" noResize="1" noEditPoints="1" noAdjustHandles="1" noChangeArrowheads="1" noChangeShapeType="1" noTextEdit="1"/>
                </p:cNvSpPr>
                <p:nvPr/>
              </p:nvSpPr>
              <p:spPr>
                <a:xfrm>
                  <a:off x="6938959" y="3696017"/>
                  <a:ext cx="787400" cy="369332"/>
                </a:xfrm>
                <a:prstGeom prst="rect">
                  <a:avLst/>
                </a:prstGeom>
                <a:blipFill rotWithShape="0">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5" name="TextBox 24">
                  <a:extLst>
                    <a:ext uri="{FF2B5EF4-FFF2-40B4-BE49-F238E27FC236}">
                      <a16:creationId xmlns:a16="http://schemas.microsoft.com/office/drawing/2014/main" id="{CBB7F3F7-2363-B9D9-3C7D-DE6775051083}"/>
                    </a:ext>
                  </a:extLst>
                </p:cNvPr>
                <p:cNvSpPr txBox="1"/>
                <p:nvPr/>
              </p:nvSpPr>
              <p:spPr>
                <a:xfrm>
                  <a:off x="3985525" y="1463116"/>
                  <a:ext cx="7874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oMath>
                    </m:oMathPara>
                  </a14:m>
                  <a:endParaRPr lang="pt-BR" dirty="0"/>
                </a:p>
              </p:txBody>
            </p:sp>
          </mc:Choice>
          <mc:Fallback xmlns="">
            <p:sp>
              <p:nvSpPr>
                <p:cNvPr id="25" name="TextBox 24"/>
                <p:cNvSpPr txBox="1">
                  <a:spLocks noRot="1" noChangeAspect="1" noMove="1" noResize="1" noEditPoints="1" noAdjustHandles="1" noChangeArrowheads="1" noChangeShapeType="1" noTextEdit="1"/>
                </p:cNvSpPr>
                <p:nvPr/>
              </p:nvSpPr>
              <p:spPr>
                <a:xfrm>
                  <a:off x="3985525" y="1463116"/>
                  <a:ext cx="787400" cy="369332"/>
                </a:xfrm>
                <a:prstGeom prst="rect">
                  <a:avLst/>
                </a:prstGeom>
                <a:blipFill rotWithShape="0">
                  <a:blip r:embed="rId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8" name="Rectangle 27">
                  <a:extLst>
                    <a:ext uri="{FF2B5EF4-FFF2-40B4-BE49-F238E27FC236}">
                      <a16:creationId xmlns:a16="http://schemas.microsoft.com/office/drawing/2014/main" id="{F64132A5-193B-13C7-EF51-05C548E27762}"/>
                    </a:ext>
                  </a:extLst>
                </p:cNvPr>
                <p:cNvSpPr/>
                <p:nvPr/>
              </p:nvSpPr>
              <p:spPr>
                <a:xfrm>
                  <a:off x="6474620" y="2850929"/>
                  <a:ext cx="1466679" cy="646331"/>
                </a:xfrm>
                <a:prstGeom prst="rect">
                  <a:avLst/>
                </a:prstGeom>
              </p:spPr>
              <p:txBody>
                <a:bodyPr wrap="square">
                  <a:spAutoFit/>
                </a:bodyPr>
                <a:lstStyle/>
                <a:p>
                  <a:pPr algn="ctr"/>
                  <a:r>
                    <a:rPr lang="pt-BR" sz="1200" dirty="0"/>
                    <a:t>Superfície </a:t>
                  </a:r>
                  <a:r>
                    <a:rPr lang="pt-BR" sz="1200" b="0" dirty="0"/>
                    <a:t>de </a:t>
                  </a:r>
                  <a:r>
                    <a:rPr lang="pt-BR" sz="1200" dirty="0"/>
                    <a:t>separação ou função discriminante, </a:t>
                  </a:r>
                  <a14:m>
                    <m:oMath xmlns:m="http://schemas.openxmlformats.org/officeDocument/2006/math">
                      <m:r>
                        <a:rPr lang="pt-BR" sz="1200" b="0" i="1" smtClean="0">
                          <a:latin typeface="Cambria Math" panose="02040503050406030204" pitchFamily="18" charset="0"/>
                        </a:rPr>
                        <m:t>𝑔</m:t>
                      </m:r>
                      <m:d>
                        <m:dPr>
                          <m:ctrlPr>
                            <a:rPr lang="pt-BR" sz="1200" b="0" i="1" smtClean="0">
                              <a:latin typeface="Cambria Math" panose="02040503050406030204" pitchFamily="18" charset="0"/>
                            </a:rPr>
                          </m:ctrlPr>
                        </m:dPr>
                        <m:e>
                          <m:r>
                            <a:rPr lang="pt-BR" sz="1200" b="1" i="1" smtClean="0">
                              <a:latin typeface="Cambria Math" panose="02040503050406030204" pitchFamily="18" charset="0"/>
                            </a:rPr>
                            <m:t>𝒙</m:t>
                          </m:r>
                        </m:e>
                      </m:d>
                    </m:oMath>
                  </a14:m>
                  <a:r>
                    <a:rPr lang="pt-BR" sz="1200" b="0" dirty="0"/>
                    <a:t>.</a:t>
                  </a:r>
                </a:p>
              </p:txBody>
            </p:sp>
          </mc:Choice>
          <mc:Fallback xmlns="">
            <p:sp>
              <p:nvSpPr>
                <p:cNvPr id="48" name="Rectangle 27">
                  <a:extLst>
                    <a:ext uri="{FF2B5EF4-FFF2-40B4-BE49-F238E27FC236}">
                      <a16:creationId xmlns:a16="http://schemas.microsoft.com/office/drawing/2014/main" id="{F64132A5-193B-13C7-EF51-05C548E27762}"/>
                    </a:ext>
                  </a:extLst>
                </p:cNvPr>
                <p:cNvSpPr>
                  <a:spLocks noRot="1" noChangeAspect="1" noMove="1" noResize="1" noEditPoints="1" noAdjustHandles="1" noChangeArrowheads="1" noChangeShapeType="1" noTextEdit="1"/>
                </p:cNvSpPr>
                <p:nvPr/>
              </p:nvSpPr>
              <p:spPr>
                <a:xfrm>
                  <a:off x="6474620" y="2850929"/>
                  <a:ext cx="1466679" cy="646331"/>
                </a:xfrm>
                <a:prstGeom prst="rect">
                  <a:avLst/>
                </a:prstGeom>
                <a:blipFill>
                  <a:blip r:embed="rId6"/>
                  <a:stretch>
                    <a:fillRect l="-417" t="-943" b="-6604"/>
                  </a:stretch>
                </a:blipFill>
              </p:spPr>
              <p:txBody>
                <a:bodyPr/>
                <a:lstStyle/>
                <a:p>
                  <a:r>
                    <a:rPr lang="pt-BR">
                      <a:noFill/>
                    </a:rPr>
                    <a:t> </a:t>
                  </a:r>
                </a:p>
              </p:txBody>
            </p:sp>
          </mc:Fallback>
        </mc:AlternateContent>
        <p:cxnSp>
          <p:nvCxnSpPr>
            <p:cNvPr id="51" name="Curved Connector 28">
              <a:extLst>
                <a:ext uri="{FF2B5EF4-FFF2-40B4-BE49-F238E27FC236}">
                  <a16:creationId xmlns:a16="http://schemas.microsoft.com/office/drawing/2014/main" id="{8996FCE2-BB7A-69EA-3907-180088926964}"/>
                </a:ext>
              </a:extLst>
            </p:cNvPr>
            <p:cNvCxnSpPr>
              <a:cxnSpLocks/>
              <a:endCxn id="48" idx="2"/>
            </p:cNvCxnSpPr>
            <p:nvPr/>
          </p:nvCxnSpPr>
          <p:spPr>
            <a:xfrm flipV="1">
              <a:off x="6304208" y="3497260"/>
              <a:ext cx="903752" cy="258591"/>
            </a:xfrm>
            <a:prstGeom prst="curved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85" name="CaixaDeTexto 84">
            <a:extLst>
              <a:ext uri="{FF2B5EF4-FFF2-40B4-BE49-F238E27FC236}">
                <a16:creationId xmlns:a16="http://schemas.microsoft.com/office/drawing/2014/main" id="{06C108C4-1F89-6764-4515-32E87B14E74F}"/>
              </a:ext>
            </a:extLst>
          </p:cNvPr>
          <p:cNvSpPr txBox="1"/>
          <p:nvPr/>
        </p:nvSpPr>
        <p:spPr>
          <a:xfrm>
            <a:off x="907738" y="4967838"/>
            <a:ext cx="3231075" cy="369332"/>
          </a:xfrm>
          <a:prstGeom prst="rect">
            <a:avLst/>
          </a:prstGeom>
          <a:noFill/>
        </p:spPr>
        <p:txBody>
          <a:bodyPr wrap="square" rtlCol="0">
            <a:spAutoFit/>
          </a:bodyPr>
          <a:lstStyle/>
          <a:p>
            <a:r>
              <a:rPr lang="pt-BR" dirty="0"/>
              <a:t>Classe 0 (Classe negativa)</a:t>
            </a:r>
          </a:p>
        </p:txBody>
      </p:sp>
      <p:sp>
        <p:nvSpPr>
          <p:cNvPr id="86" name="CaixaDeTexto 85">
            <a:extLst>
              <a:ext uri="{FF2B5EF4-FFF2-40B4-BE49-F238E27FC236}">
                <a16:creationId xmlns:a16="http://schemas.microsoft.com/office/drawing/2014/main" id="{551A1B5E-8188-B660-90F9-D402652586AF}"/>
              </a:ext>
            </a:extLst>
          </p:cNvPr>
          <p:cNvSpPr txBox="1"/>
          <p:nvPr/>
        </p:nvSpPr>
        <p:spPr>
          <a:xfrm>
            <a:off x="907739" y="5282179"/>
            <a:ext cx="2972316" cy="369332"/>
          </a:xfrm>
          <a:prstGeom prst="rect">
            <a:avLst/>
          </a:prstGeom>
          <a:noFill/>
        </p:spPr>
        <p:txBody>
          <a:bodyPr wrap="square" rtlCol="0">
            <a:spAutoFit/>
          </a:bodyPr>
          <a:lstStyle/>
          <a:p>
            <a:r>
              <a:rPr lang="pt-BR" dirty="0"/>
              <a:t>Classe 1 (Classe positiva)</a:t>
            </a:r>
          </a:p>
        </p:txBody>
      </p:sp>
      <p:sp>
        <p:nvSpPr>
          <p:cNvPr id="87" name="Isosceles Triangle 18">
            <a:extLst>
              <a:ext uri="{FF2B5EF4-FFF2-40B4-BE49-F238E27FC236}">
                <a16:creationId xmlns:a16="http://schemas.microsoft.com/office/drawing/2014/main" id="{01F69C03-B1A3-B9C2-DFCE-14ACE30A642D}"/>
              </a:ext>
            </a:extLst>
          </p:cNvPr>
          <p:cNvSpPr/>
          <p:nvPr/>
        </p:nvSpPr>
        <p:spPr>
          <a:xfrm>
            <a:off x="1957183" y="3011109"/>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8" name="Isosceles Triangle 18">
            <a:extLst>
              <a:ext uri="{FF2B5EF4-FFF2-40B4-BE49-F238E27FC236}">
                <a16:creationId xmlns:a16="http://schemas.microsoft.com/office/drawing/2014/main" id="{97B1BC38-F7E9-5E53-D395-117A41411849}"/>
              </a:ext>
            </a:extLst>
          </p:cNvPr>
          <p:cNvSpPr/>
          <p:nvPr/>
        </p:nvSpPr>
        <p:spPr>
          <a:xfrm>
            <a:off x="2109583" y="3163509"/>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9" name="Isosceles Triangle 18">
            <a:extLst>
              <a:ext uri="{FF2B5EF4-FFF2-40B4-BE49-F238E27FC236}">
                <a16:creationId xmlns:a16="http://schemas.microsoft.com/office/drawing/2014/main" id="{E1E533B6-B5A6-BE22-790A-63DADC5FB087}"/>
              </a:ext>
            </a:extLst>
          </p:cNvPr>
          <p:cNvSpPr/>
          <p:nvPr/>
        </p:nvSpPr>
        <p:spPr>
          <a:xfrm>
            <a:off x="791163" y="5042459"/>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0" name="Oval 11">
            <a:extLst>
              <a:ext uri="{FF2B5EF4-FFF2-40B4-BE49-F238E27FC236}">
                <a16:creationId xmlns:a16="http://schemas.microsoft.com/office/drawing/2014/main" id="{4D1D2DA2-9F0F-FC08-0853-33E64179CD66}"/>
              </a:ext>
            </a:extLst>
          </p:cNvPr>
          <p:cNvSpPr/>
          <p:nvPr/>
        </p:nvSpPr>
        <p:spPr>
          <a:xfrm>
            <a:off x="784455" y="5403542"/>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6876118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0EC6F17-D937-6F98-FBB8-84DDFFC08586}"/>
              </a:ext>
            </a:extLst>
          </p:cNvPr>
          <p:cNvSpPr>
            <a:spLocks noGrp="1"/>
          </p:cNvSpPr>
          <p:nvPr>
            <p:ph type="title"/>
          </p:nvPr>
        </p:nvSpPr>
        <p:spPr/>
        <p:txBody>
          <a:bodyPr/>
          <a:lstStyle/>
          <a:p>
            <a:r>
              <a:rPr lang="pt-BR" dirty="0"/>
              <a:t>Classificação com neurônios</a:t>
            </a:r>
          </a:p>
        </p:txBody>
      </p:sp>
      <p:pic>
        <p:nvPicPr>
          <p:cNvPr id="11" name="Imagem 10">
            <a:extLst>
              <a:ext uri="{FF2B5EF4-FFF2-40B4-BE49-F238E27FC236}">
                <a16:creationId xmlns:a16="http://schemas.microsoft.com/office/drawing/2014/main" id="{3894E6B3-2A9F-1BFD-CDA3-1E3C0D2EA2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1950" y="2061336"/>
            <a:ext cx="4532933" cy="3748914"/>
          </a:xfrm>
          <a:prstGeom prst="rect">
            <a:avLst/>
          </a:prstGeom>
        </p:spPr>
      </p:pic>
      <mc:AlternateContent xmlns:mc="http://schemas.openxmlformats.org/markup-compatibility/2006" xmlns:a14="http://schemas.microsoft.com/office/drawing/2010/main">
        <mc:Choice Requires="a14">
          <p:sp>
            <p:nvSpPr>
              <p:cNvPr id="12" name="Espaço Reservado para Conteúdo 2">
                <a:extLst>
                  <a:ext uri="{FF2B5EF4-FFF2-40B4-BE49-F238E27FC236}">
                    <a16:creationId xmlns:a16="http://schemas.microsoft.com/office/drawing/2014/main" id="{E2C1F5C9-E49E-884D-0BAD-E35197F76E8E}"/>
                  </a:ext>
                </a:extLst>
              </p:cNvPr>
              <p:cNvSpPr>
                <a:spLocks noGrp="1"/>
              </p:cNvSpPr>
              <p:nvPr>
                <p:ph idx="1"/>
              </p:nvPr>
            </p:nvSpPr>
            <p:spPr>
              <a:xfrm>
                <a:off x="5257800" y="1825624"/>
                <a:ext cx="6781801" cy="5032375"/>
              </a:xfrm>
            </p:spPr>
            <p:txBody>
              <a:bodyPr>
                <a:normAutofit fontScale="92500" lnSpcReduction="20000"/>
              </a:bodyPr>
              <a:lstStyle/>
              <a:p>
                <a:r>
                  <a:rPr lang="pt-BR" dirty="0"/>
                  <a:t>Ao passar </a:t>
                </a:r>
                <a14:m>
                  <m:oMath xmlns:m="http://schemas.openxmlformats.org/officeDocument/2006/math">
                    <m:r>
                      <a:rPr lang="pt-BR" b="0" i="1" smtClean="0">
                        <a:latin typeface="Cambria Math" panose="02040503050406030204" pitchFamily="18" charset="0"/>
                      </a:rPr>
                      <m:t>𝑔</m:t>
                    </m:r>
                    <m:d>
                      <m:dPr>
                        <m:ctrlPr>
                          <a:rPr lang="pt-BR" b="0" i="1" smtClean="0">
                            <a:latin typeface="Cambria Math" panose="02040503050406030204" pitchFamily="18" charset="0"/>
                          </a:rPr>
                        </m:ctrlPr>
                      </m:dPr>
                      <m:e>
                        <m:r>
                          <a:rPr lang="pt-BR" b="1" i="1" smtClean="0">
                            <a:latin typeface="Cambria Math" panose="02040503050406030204" pitchFamily="18" charset="0"/>
                          </a:rPr>
                          <m:t>𝒙</m:t>
                        </m:r>
                      </m:e>
                    </m:d>
                    <m:r>
                      <a:rPr lang="pt-BR" b="0" i="1" smtClean="0">
                        <a:latin typeface="Cambria Math" panose="02040503050406030204" pitchFamily="18" charset="0"/>
                      </a:rPr>
                      <m:t> </m:t>
                    </m:r>
                  </m:oMath>
                </a14:m>
                <a:r>
                  <a:rPr lang="pt-BR" dirty="0"/>
                  <a:t>pela função de ativação, temos os seguintes valores de saída:</a:t>
                </a:r>
              </a:p>
              <a:p>
                <a:pPr marL="0" indent="0">
                  <a:buNone/>
                </a:pPr>
                <a14:m>
                  <m:oMathPara xmlns:m="http://schemas.openxmlformats.org/officeDocument/2006/math">
                    <m:oMathParaPr>
                      <m:jc m:val="centerGroup"/>
                    </m:oMathParaPr>
                    <m:oMath xmlns:m="http://schemas.openxmlformats.org/officeDocument/2006/math">
                      <m:r>
                        <a:rPr lang="pt-BR" i="1">
                          <a:latin typeface="Cambria Math" panose="02040503050406030204" pitchFamily="18" charset="0"/>
                        </a:rPr>
                        <m:t>𝑓</m:t>
                      </m:r>
                      <m:d>
                        <m:dPr>
                          <m:ctrlPr>
                            <a:rPr lang="pt-BR" i="1">
                              <a:latin typeface="Cambria Math" panose="02040503050406030204" pitchFamily="18" charset="0"/>
                            </a:rPr>
                          </m:ctrlPr>
                        </m:dPr>
                        <m:e>
                          <m:r>
                            <a:rPr lang="pt-BR" i="1">
                              <a:latin typeface="Cambria Math" panose="02040503050406030204" pitchFamily="18" charset="0"/>
                            </a:rPr>
                            <m:t>𝑔</m:t>
                          </m:r>
                          <m:d>
                            <m:dPr>
                              <m:ctrlPr>
                                <a:rPr lang="pt-BR" i="1">
                                  <a:latin typeface="Cambria Math" panose="02040503050406030204" pitchFamily="18" charset="0"/>
                                </a:rPr>
                              </m:ctrlPr>
                            </m:dPr>
                            <m:e>
                              <m:r>
                                <a:rPr lang="pt-BR" b="1" i="1">
                                  <a:latin typeface="Cambria Math" panose="02040503050406030204" pitchFamily="18" charset="0"/>
                                </a:rPr>
                                <m:t>𝒙</m:t>
                              </m:r>
                            </m:e>
                          </m:d>
                        </m:e>
                      </m:d>
                      <m:r>
                        <a:rPr lang="pt-BR" b="0" i="1" smtClean="0">
                          <a:latin typeface="Cambria Math" panose="02040503050406030204" pitchFamily="18" charset="0"/>
                        </a:rPr>
                        <m:t>=</m:t>
                      </m:r>
                      <m:d>
                        <m:dPr>
                          <m:begChr m:val="{"/>
                          <m:endChr m:val=""/>
                          <m:ctrlPr>
                            <a:rPr lang="pt-BR" b="0" i="1" smtClean="0">
                              <a:latin typeface="Cambria Math" panose="02040503050406030204" pitchFamily="18" charset="0"/>
                            </a:rPr>
                          </m:ctrlPr>
                        </m:dPr>
                        <m:e>
                          <m:eqArr>
                            <m:eqArrPr>
                              <m:ctrlPr>
                                <a:rPr lang="pt-BR" b="0" i="1" smtClean="0">
                                  <a:latin typeface="Cambria Math" panose="02040503050406030204" pitchFamily="18" charset="0"/>
                                </a:rPr>
                              </m:ctrlPr>
                            </m:eqArrPr>
                            <m:e>
                              <m:r>
                                <a:rPr lang="pt-BR" b="0" i="1" smtClean="0">
                                  <a:latin typeface="Cambria Math" panose="02040503050406030204" pitchFamily="18" charset="0"/>
                                </a:rPr>
                                <m:t>0≤</m:t>
                              </m:r>
                              <m:acc>
                                <m:accPr>
                                  <m:chr m:val="̂"/>
                                  <m:ctrlPr>
                                    <a:rPr lang="pt-BR" i="1">
                                      <a:latin typeface="Cambria Math" panose="02040503050406030204" pitchFamily="18" charset="0"/>
                                    </a:rPr>
                                  </m:ctrlPr>
                                </m:accPr>
                                <m:e>
                                  <m:r>
                                    <a:rPr lang="pt-BR" i="1">
                                      <a:latin typeface="Cambria Math" panose="02040503050406030204" pitchFamily="18" charset="0"/>
                                    </a:rPr>
                                    <m:t>𝑦</m:t>
                                  </m:r>
                                </m:e>
                              </m:acc>
                              <m:r>
                                <a:rPr lang="pt-BR" b="0" i="1" smtClean="0">
                                  <a:latin typeface="Cambria Math" panose="02040503050406030204" pitchFamily="18" charset="0"/>
                                </a:rPr>
                                <m:t>&lt;0.5,  </m:t>
                              </m:r>
                              <m:r>
                                <m:rPr>
                                  <m:sty m:val="p"/>
                                </m:rPr>
                                <a:rPr lang="pt-BR" b="0" i="0" smtClean="0">
                                  <a:latin typeface="Cambria Math" panose="02040503050406030204" pitchFamily="18" charset="0"/>
                                </a:rPr>
                                <m:t>se</m:t>
                              </m:r>
                              <m:r>
                                <a:rPr lang="pt-BR" b="0" i="1" smtClean="0">
                                  <a:latin typeface="Cambria Math" panose="02040503050406030204" pitchFamily="18" charset="0"/>
                                </a:rPr>
                                <m:t> </m:t>
                              </m:r>
                              <m:r>
                                <a:rPr lang="pt-BR" b="0" i="1" smtClean="0">
                                  <a:latin typeface="Cambria Math" panose="02040503050406030204" pitchFamily="18" charset="0"/>
                                </a:rPr>
                                <m:t>𝑔</m:t>
                              </m:r>
                              <m:d>
                                <m:dPr>
                                  <m:ctrlPr>
                                    <a:rPr lang="pt-BR" b="0" i="1" smtClean="0">
                                      <a:latin typeface="Cambria Math" panose="02040503050406030204" pitchFamily="18" charset="0"/>
                                    </a:rPr>
                                  </m:ctrlPr>
                                </m:dPr>
                                <m:e>
                                  <m:r>
                                    <a:rPr lang="pt-BR" b="1" i="1" smtClean="0">
                                      <a:latin typeface="Cambria Math" panose="02040503050406030204" pitchFamily="18" charset="0"/>
                                    </a:rPr>
                                    <m:t>𝒙</m:t>
                                  </m:r>
                                </m:e>
                              </m:d>
                              <m:r>
                                <a:rPr lang="pt-BR" b="0" i="1" smtClean="0">
                                  <a:latin typeface="Cambria Math" panose="02040503050406030204" pitchFamily="18" charset="0"/>
                                </a:rPr>
                                <m:t>&lt;0</m:t>
                              </m:r>
                            </m:e>
                            <m:e>
                              <m:r>
                                <a:rPr lang="pt-BR" i="1">
                                  <a:latin typeface="Cambria Math" panose="02040503050406030204" pitchFamily="18" charset="0"/>
                                </a:rPr>
                                <m:t>0.5</m:t>
                              </m:r>
                              <m:r>
                                <a:rPr lang="pt-BR" b="0" i="1" smtClean="0">
                                  <a:latin typeface="Cambria Math" panose="02040503050406030204" pitchFamily="18" charset="0"/>
                                </a:rPr>
                                <m:t>&lt;</m:t>
                              </m:r>
                              <m:acc>
                                <m:accPr>
                                  <m:chr m:val="̂"/>
                                  <m:ctrlPr>
                                    <a:rPr lang="pt-BR" i="1">
                                      <a:latin typeface="Cambria Math" panose="02040503050406030204" pitchFamily="18" charset="0"/>
                                    </a:rPr>
                                  </m:ctrlPr>
                                </m:accPr>
                                <m:e>
                                  <m:r>
                                    <a:rPr lang="pt-BR" i="1">
                                      <a:latin typeface="Cambria Math" panose="02040503050406030204" pitchFamily="18" charset="0"/>
                                    </a:rPr>
                                    <m:t>𝑦</m:t>
                                  </m:r>
                                </m:e>
                              </m:acc>
                              <m:r>
                                <a:rPr lang="pt-BR" b="0" i="1" smtClean="0">
                                  <a:latin typeface="Cambria Math" panose="02040503050406030204" pitchFamily="18" charset="0"/>
                                </a:rPr>
                                <m:t>≤1</m:t>
                              </m:r>
                              <m:r>
                                <a:rPr lang="pt-BR" i="1">
                                  <a:latin typeface="Cambria Math" panose="02040503050406030204" pitchFamily="18" charset="0"/>
                                </a:rPr>
                                <m:t>, </m:t>
                              </m:r>
                              <m:r>
                                <a:rPr lang="pt-BR" b="0" i="0" smtClean="0">
                                  <a:latin typeface="Cambria Math" panose="02040503050406030204" pitchFamily="18" charset="0"/>
                                </a:rPr>
                                <m:t> </m:t>
                              </m:r>
                              <m:r>
                                <m:rPr>
                                  <m:sty m:val="p"/>
                                </m:rPr>
                                <a:rPr lang="pt-BR">
                                  <a:latin typeface="Cambria Math" panose="02040503050406030204" pitchFamily="18" charset="0"/>
                                </a:rPr>
                                <m:t>se</m:t>
                              </m:r>
                              <m:r>
                                <a:rPr lang="pt-BR" i="1">
                                  <a:latin typeface="Cambria Math" panose="02040503050406030204" pitchFamily="18" charset="0"/>
                                </a:rPr>
                                <m:t> </m:t>
                              </m:r>
                              <m:r>
                                <a:rPr lang="pt-BR" i="1">
                                  <a:latin typeface="Cambria Math" panose="02040503050406030204" pitchFamily="18" charset="0"/>
                                </a:rPr>
                                <m:t>𝑔</m:t>
                              </m:r>
                              <m:d>
                                <m:dPr>
                                  <m:ctrlPr>
                                    <a:rPr lang="pt-BR" i="1">
                                      <a:latin typeface="Cambria Math" panose="02040503050406030204" pitchFamily="18" charset="0"/>
                                    </a:rPr>
                                  </m:ctrlPr>
                                </m:dPr>
                                <m:e>
                                  <m:r>
                                    <a:rPr lang="pt-BR" b="1" i="1">
                                      <a:latin typeface="Cambria Math" panose="02040503050406030204" pitchFamily="18" charset="0"/>
                                    </a:rPr>
                                    <m:t>𝒙</m:t>
                                  </m:r>
                                </m:e>
                              </m:d>
                              <m:r>
                                <a:rPr lang="pt-BR" b="0" i="1" smtClean="0">
                                  <a:latin typeface="Cambria Math" panose="02040503050406030204" pitchFamily="18" charset="0"/>
                                </a:rPr>
                                <m:t>&gt;</m:t>
                              </m:r>
                              <m:r>
                                <a:rPr lang="pt-BR" i="1">
                                  <a:latin typeface="Cambria Math" panose="02040503050406030204" pitchFamily="18" charset="0"/>
                                </a:rPr>
                                <m:t>0</m:t>
                              </m:r>
                            </m:e>
                            <m:e>
                              <m:r>
                                <a:rPr lang="pt-BR" b="0" i="1" smtClean="0">
                                  <a:latin typeface="Cambria Math" panose="02040503050406030204" pitchFamily="18" charset="0"/>
                                </a:rPr>
                                <m:t>0.5</m:t>
                              </m:r>
                              <m:r>
                                <a:rPr lang="pt-BR" i="1">
                                  <a:latin typeface="Cambria Math" panose="02040503050406030204" pitchFamily="18" charset="0"/>
                                </a:rPr>
                                <m:t>, </m:t>
                              </m:r>
                              <m:r>
                                <a:rPr lang="pt-BR" b="0" i="0" smtClean="0">
                                  <a:latin typeface="Cambria Math" panose="02040503050406030204" pitchFamily="18" charset="0"/>
                                </a:rPr>
                                <m:t>                  </m:t>
                              </m:r>
                              <m:r>
                                <m:rPr>
                                  <m:sty m:val="p"/>
                                </m:rPr>
                                <a:rPr lang="pt-BR">
                                  <a:latin typeface="Cambria Math" panose="02040503050406030204" pitchFamily="18" charset="0"/>
                                </a:rPr>
                                <m:t>se</m:t>
                              </m:r>
                              <m:r>
                                <a:rPr lang="pt-BR" i="1">
                                  <a:latin typeface="Cambria Math" panose="02040503050406030204" pitchFamily="18" charset="0"/>
                                </a:rPr>
                                <m:t> </m:t>
                              </m:r>
                              <m:r>
                                <a:rPr lang="pt-BR" i="1">
                                  <a:latin typeface="Cambria Math" panose="02040503050406030204" pitchFamily="18" charset="0"/>
                                </a:rPr>
                                <m:t>𝑔</m:t>
                              </m:r>
                              <m:d>
                                <m:dPr>
                                  <m:ctrlPr>
                                    <a:rPr lang="pt-BR" i="1">
                                      <a:latin typeface="Cambria Math" panose="02040503050406030204" pitchFamily="18" charset="0"/>
                                    </a:rPr>
                                  </m:ctrlPr>
                                </m:dPr>
                                <m:e>
                                  <m:r>
                                    <a:rPr lang="pt-BR" b="1" i="1">
                                      <a:latin typeface="Cambria Math" panose="02040503050406030204" pitchFamily="18" charset="0"/>
                                    </a:rPr>
                                    <m:t>𝒙</m:t>
                                  </m:r>
                                </m:e>
                              </m:d>
                              <m:r>
                                <a:rPr lang="pt-BR" b="0" i="1" smtClean="0">
                                  <a:latin typeface="Cambria Math" panose="02040503050406030204" pitchFamily="18" charset="0"/>
                                </a:rPr>
                                <m:t>=</m:t>
                              </m:r>
                              <m:r>
                                <a:rPr lang="pt-BR" i="1">
                                  <a:latin typeface="Cambria Math" panose="02040503050406030204" pitchFamily="18" charset="0"/>
                                </a:rPr>
                                <m:t>0</m:t>
                              </m:r>
                            </m:e>
                          </m:eqArr>
                        </m:e>
                      </m:d>
                      <m:r>
                        <a:rPr lang="pt-BR" b="0" i="0" smtClean="0">
                          <a:latin typeface="Cambria Math" panose="02040503050406030204" pitchFamily="18" charset="0"/>
                        </a:rPr>
                        <m:t>.</m:t>
                      </m:r>
                    </m:oMath>
                  </m:oMathPara>
                </a14:m>
                <a:endParaRPr lang="pt-BR" dirty="0"/>
              </a:p>
              <a:p>
                <a:r>
                  <a:rPr lang="pt-BR" dirty="0"/>
                  <a:t>Esses valores de saída do neurônio são interpretados como sendo a probabilidade (pois valores estão no intervalo [0, 1]) de </a:t>
                </a:r>
                <a14:m>
                  <m:oMath xmlns:m="http://schemas.openxmlformats.org/officeDocument/2006/math">
                    <m:r>
                      <a:rPr lang="pt-BR" b="1" i="1" smtClean="0">
                        <a:latin typeface="Cambria Math" panose="02040503050406030204" pitchFamily="18" charset="0"/>
                      </a:rPr>
                      <m:t>𝒙</m:t>
                    </m:r>
                  </m:oMath>
                </a14:m>
                <a:r>
                  <a:rPr lang="pt-BR" dirty="0"/>
                  <a:t> pertencer à </a:t>
                </a:r>
                <a:r>
                  <a:rPr lang="pt-BR" b="1" i="1" dirty="0">
                    <a:solidFill>
                      <a:srgbClr val="00B050"/>
                    </a:solidFill>
                  </a:rPr>
                  <a:t>classe positiva</a:t>
                </a:r>
                <a:r>
                  <a:rPr lang="pt-BR" dirty="0"/>
                  <a:t>.</a:t>
                </a:r>
              </a:p>
              <a:p>
                <a:r>
                  <a:rPr lang="pt-BR" dirty="0"/>
                  <a:t>A probabilidade da classe negativa é obtida através do complemento de </a:t>
                </a:r>
                <a14:m>
                  <m:oMath xmlns:m="http://schemas.openxmlformats.org/officeDocument/2006/math">
                    <m:acc>
                      <m:accPr>
                        <m:chr m:val="̂"/>
                        <m:ctrlPr>
                          <a:rPr lang="pt-BR" i="1" smtClean="0">
                            <a:latin typeface="Cambria Math" panose="02040503050406030204" pitchFamily="18" charset="0"/>
                          </a:rPr>
                        </m:ctrlPr>
                      </m:accPr>
                      <m:e>
                        <m:r>
                          <a:rPr lang="pt-BR" b="0" i="1" smtClean="0">
                            <a:latin typeface="Cambria Math" panose="02040503050406030204" pitchFamily="18" charset="0"/>
                          </a:rPr>
                          <m:t>𝑦</m:t>
                        </m:r>
                      </m:e>
                    </m:acc>
                  </m:oMath>
                </a14:m>
                <a:r>
                  <a:rPr lang="pt-BR" dirty="0"/>
                  <a:t>, i.e., </a:t>
                </a:r>
                <a14:m>
                  <m:oMath xmlns:m="http://schemas.openxmlformats.org/officeDocument/2006/math">
                    <m:r>
                      <a:rPr lang="pt-BR" b="0" i="0" smtClean="0">
                        <a:latin typeface="Cambria Math" panose="02040503050406030204" pitchFamily="18" charset="0"/>
                      </a:rPr>
                      <m:t>1−</m:t>
                    </m:r>
                    <m:acc>
                      <m:accPr>
                        <m:chr m:val="̂"/>
                        <m:ctrlPr>
                          <a:rPr lang="pt-BR" i="1">
                            <a:latin typeface="Cambria Math" panose="02040503050406030204" pitchFamily="18" charset="0"/>
                          </a:rPr>
                        </m:ctrlPr>
                      </m:accPr>
                      <m:e>
                        <m:r>
                          <a:rPr lang="pt-BR" i="1">
                            <a:latin typeface="Cambria Math" panose="02040503050406030204" pitchFamily="18" charset="0"/>
                          </a:rPr>
                          <m:t>𝑦</m:t>
                        </m:r>
                      </m:e>
                    </m:acc>
                  </m:oMath>
                </a14:m>
                <a:r>
                  <a:rPr lang="pt-BR" dirty="0"/>
                  <a:t>.</a:t>
                </a:r>
              </a:p>
              <a:p>
                <a:r>
                  <a:rPr lang="pt-BR" dirty="0"/>
                  <a:t>Notem </a:t>
                </a:r>
                <a14:m>
                  <m:oMath xmlns:m="http://schemas.openxmlformats.org/officeDocument/2006/math">
                    <m:acc>
                      <m:accPr>
                        <m:chr m:val="̂"/>
                        <m:ctrlPr>
                          <a:rPr lang="pt-BR" i="1" smtClean="0">
                            <a:latin typeface="Cambria Math" panose="02040503050406030204" pitchFamily="18" charset="0"/>
                          </a:rPr>
                        </m:ctrlPr>
                      </m:accPr>
                      <m:e>
                        <m:r>
                          <a:rPr lang="pt-BR" i="1">
                            <a:latin typeface="Cambria Math" panose="02040503050406030204" pitchFamily="18" charset="0"/>
                          </a:rPr>
                          <m:t>𝑦</m:t>
                        </m:r>
                      </m:e>
                    </m:acc>
                  </m:oMath>
                </a14:m>
                <a:r>
                  <a:rPr lang="pt-BR" dirty="0"/>
                  <a:t> </a:t>
                </a:r>
                <a:r>
                  <a:rPr lang="pt-BR" b="1" i="1" dirty="0"/>
                  <a:t>pode assumir qualquer valor no intervalo</a:t>
                </a:r>
                <a:r>
                  <a:rPr lang="pt-BR" dirty="0"/>
                  <a:t> [0, 1], ou seja, esse é um </a:t>
                </a:r>
                <a:r>
                  <a:rPr lang="pt-BR" b="1" i="1" dirty="0">
                    <a:solidFill>
                      <a:srgbClr val="FF0000"/>
                    </a:solidFill>
                  </a:rPr>
                  <a:t>problema de regressão e não de classificação!</a:t>
                </a:r>
              </a:p>
            </p:txBody>
          </p:sp>
        </mc:Choice>
        <mc:Fallback xmlns="">
          <p:sp>
            <p:nvSpPr>
              <p:cNvPr id="12" name="Espaço Reservado para Conteúdo 2">
                <a:extLst>
                  <a:ext uri="{FF2B5EF4-FFF2-40B4-BE49-F238E27FC236}">
                    <a16:creationId xmlns:a16="http://schemas.microsoft.com/office/drawing/2014/main" id="{E2C1F5C9-E49E-884D-0BAD-E35197F76E8E}"/>
                  </a:ext>
                </a:extLst>
              </p:cNvPr>
              <p:cNvSpPr>
                <a:spLocks noGrp="1" noRot="1" noChangeAspect="1" noMove="1" noResize="1" noEditPoints="1" noAdjustHandles="1" noChangeArrowheads="1" noChangeShapeType="1" noTextEdit="1"/>
              </p:cNvSpPr>
              <p:nvPr>
                <p:ph idx="1"/>
              </p:nvPr>
            </p:nvSpPr>
            <p:spPr>
              <a:xfrm>
                <a:off x="5257800" y="1825624"/>
                <a:ext cx="6781801" cy="5032375"/>
              </a:xfrm>
              <a:blipFill>
                <a:blip r:embed="rId4"/>
                <a:stretch>
                  <a:fillRect l="-1439" t="-3027" r="-1349"/>
                </a:stretch>
              </a:blipFill>
            </p:spPr>
            <p:txBody>
              <a:bodyPr/>
              <a:lstStyle/>
              <a:p>
                <a:r>
                  <a:rPr lang="pt-BR">
                    <a:noFill/>
                  </a:rPr>
                  <a:t> </a:t>
                </a:r>
              </a:p>
            </p:txBody>
          </p:sp>
        </mc:Fallback>
      </mc:AlternateContent>
    </p:spTree>
    <p:extLst>
      <p:ext uri="{BB962C8B-B14F-4D97-AF65-F5344CB8AC3E}">
        <p14:creationId xmlns:p14="http://schemas.microsoft.com/office/powerpoint/2010/main" val="9377764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0EC6F17-D937-6F98-FBB8-84DDFFC08586}"/>
              </a:ext>
            </a:extLst>
          </p:cNvPr>
          <p:cNvSpPr>
            <a:spLocks noGrp="1"/>
          </p:cNvSpPr>
          <p:nvPr>
            <p:ph type="title"/>
          </p:nvPr>
        </p:nvSpPr>
        <p:spPr/>
        <p:txBody>
          <a:bodyPr/>
          <a:lstStyle/>
          <a:p>
            <a:r>
              <a:rPr lang="pt-BR" dirty="0"/>
              <a:t>Classificação com neurônios</a:t>
            </a:r>
          </a:p>
        </p:txBody>
      </p:sp>
      <mc:AlternateContent xmlns:mc="http://schemas.openxmlformats.org/markup-compatibility/2006" xmlns:a14="http://schemas.microsoft.com/office/drawing/2010/main">
        <mc:Choice Requires="a14">
          <p:sp>
            <p:nvSpPr>
              <p:cNvPr id="50" name="Espaço Reservado para Conteúdo 2">
                <a:extLst>
                  <a:ext uri="{FF2B5EF4-FFF2-40B4-BE49-F238E27FC236}">
                    <a16:creationId xmlns:a16="http://schemas.microsoft.com/office/drawing/2014/main" id="{597A890C-2CD6-1984-4281-EE7140ACED32}"/>
                  </a:ext>
                </a:extLst>
              </p:cNvPr>
              <p:cNvSpPr>
                <a:spLocks noGrp="1"/>
              </p:cNvSpPr>
              <p:nvPr>
                <p:ph idx="1"/>
              </p:nvPr>
            </p:nvSpPr>
            <p:spPr>
              <a:xfrm>
                <a:off x="4546352" y="1825624"/>
                <a:ext cx="7540873" cy="5032375"/>
              </a:xfrm>
            </p:spPr>
            <p:txBody>
              <a:bodyPr>
                <a:normAutofit fontScale="92500" lnSpcReduction="10000"/>
              </a:bodyPr>
              <a:lstStyle/>
              <a:p>
                <a:r>
                  <a:rPr lang="pt-BR" dirty="0"/>
                  <a:t>Para classificar, usamos a seguinte quantização:</a:t>
                </a:r>
              </a:p>
              <a:p>
                <a:pPr marL="0" indent="0">
                  <a:buNone/>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𝐶</m:t>
                      </m:r>
                      <m:r>
                        <a:rPr lang="pt-BR" b="1" i="1">
                          <a:latin typeface="Cambria Math" panose="02040503050406030204" pitchFamily="18" charset="0"/>
                        </a:rPr>
                        <m:t>=</m:t>
                      </m:r>
                      <m:d>
                        <m:dPr>
                          <m:begChr m:val="{"/>
                          <m:endChr m:val=""/>
                          <m:ctrlPr>
                            <a:rPr lang="pt-BR" b="1" i="1">
                              <a:latin typeface="Cambria Math" panose="02040503050406030204" pitchFamily="18" charset="0"/>
                            </a:rPr>
                          </m:ctrlPr>
                        </m:dPr>
                        <m:e>
                          <m:eqArr>
                            <m:eqArrPr>
                              <m:ctrlPr>
                                <a:rPr lang="pt-BR" i="1">
                                  <a:latin typeface="Cambria Math" panose="02040503050406030204" pitchFamily="18" charset="0"/>
                                </a:rPr>
                              </m:ctrlPr>
                            </m:eqArrPr>
                            <m:e>
                              <m:r>
                                <a:rPr lang="pt-BR" b="0" i="1" smtClean="0">
                                  <a:latin typeface="Cambria Math" panose="02040503050406030204" pitchFamily="18" charset="0"/>
                                </a:rPr>
                                <m:t>0</m:t>
                              </m:r>
                              <m:r>
                                <a:rPr lang="pt-BR" b="0" i="1">
                                  <a:latin typeface="Cambria Math" panose="02040503050406030204" pitchFamily="18" charset="0"/>
                                </a:rPr>
                                <m:t>,</m:t>
                              </m:r>
                              <m:r>
                                <a:rPr lang="pt-BR" b="0" i="1" smtClean="0">
                                  <a:latin typeface="Cambria Math" panose="02040503050406030204" pitchFamily="18" charset="0"/>
                                </a:rPr>
                                <m:t>                          </m:t>
                              </m:r>
                              <m:acc>
                                <m:accPr>
                                  <m:chr m:val="̂"/>
                                  <m:ctrlPr>
                                    <a:rPr lang="pt-BR" i="1">
                                      <a:latin typeface="Cambria Math" panose="02040503050406030204" pitchFamily="18" charset="0"/>
                                    </a:rPr>
                                  </m:ctrlPr>
                                </m:accPr>
                                <m:e>
                                  <m:r>
                                    <a:rPr lang="pt-BR" i="1">
                                      <a:latin typeface="Cambria Math" panose="02040503050406030204" pitchFamily="18" charset="0"/>
                                    </a:rPr>
                                    <m:t>𝑦</m:t>
                                  </m:r>
                                </m:e>
                              </m:acc>
                              <m:r>
                                <a:rPr lang="pt-BR" b="0" i="1" smtClean="0">
                                  <a:latin typeface="Cambria Math" panose="02040503050406030204" pitchFamily="18" charset="0"/>
                                </a:rPr>
                                <m:t>&lt;</m:t>
                              </m:r>
                              <m:r>
                                <a:rPr lang="pt-BR" b="0" i="1">
                                  <a:latin typeface="Cambria Math" panose="02040503050406030204" pitchFamily="18" charset="0"/>
                                </a:rPr>
                                <m:t>0</m:t>
                              </m:r>
                              <m:r>
                                <a:rPr lang="pt-BR" b="0" i="1" smtClean="0">
                                  <a:latin typeface="Cambria Math" panose="02040503050406030204" pitchFamily="18" charset="0"/>
                                </a:rPr>
                                <m:t>.5,</m:t>
                              </m:r>
                            </m:e>
                            <m:e>
                              <m:r>
                                <a:rPr lang="pt-BR" b="0" i="1">
                                  <a:latin typeface="Cambria Math" panose="02040503050406030204" pitchFamily="18" charset="0"/>
                                </a:rPr>
                                <m:t>&amp;</m:t>
                              </m:r>
                              <m:r>
                                <a:rPr lang="pt-BR" b="0" i="1" smtClean="0">
                                  <a:latin typeface="Cambria Math" panose="02040503050406030204" pitchFamily="18" charset="0"/>
                                </a:rPr>
                                <m:t>1</m:t>
                              </m:r>
                              <m:r>
                                <a:rPr lang="pt-BR" b="0" i="1">
                                  <a:latin typeface="Cambria Math" panose="02040503050406030204" pitchFamily="18" charset="0"/>
                                </a:rPr>
                                <m:t>,</m:t>
                              </m:r>
                              <m:r>
                                <a:rPr lang="pt-BR" b="0" i="1" smtClean="0">
                                  <a:latin typeface="Cambria Math" panose="02040503050406030204" pitchFamily="18" charset="0"/>
                                </a:rPr>
                                <m:t>                          </m:t>
                              </m:r>
                              <m:acc>
                                <m:accPr>
                                  <m:chr m:val="̂"/>
                                  <m:ctrlPr>
                                    <a:rPr lang="pt-BR" i="1">
                                      <a:latin typeface="Cambria Math" panose="02040503050406030204" pitchFamily="18" charset="0"/>
                                    </a:rPr>
                                  </m:ctrlPr>
                                </m:accPr>
                                <m:e>
                                  <m:r>
                                    <a:rPr lang="pt-BR" i="1">
                                      <a:latin typeface="Cambria Math" panose="02040503050406030204" pitchFamily="18" charset="0"/>
                                    </a:rPr>
                                    <m:t>𝑦</m:t>
                                  </m:r>
                                </m:e>
                              </m:acc>
                              <m:r>
                                <a:rPr lang="pt-BR" b="0" i="1" smtClean="0">
                                  <a:latin typeface="Cambria Math" panose="02040503050406030204" pitchFamily="18" charset="0"/>
                                </a:rPr>
                                <m:t>&gt;0.5,</m:t>
                              </m:r>
                            </m:e>
                            <m:e>
                              <m:r>
                                <m:rPr>
                                  <m:sty m:val="p"/>
                                </m:rPr>
                                <a:rPr lang="pt-BR" b="0" i="0" smtClean="0">
                                  <a:latin typeface="Cambria Math" panose="02040503050406030204" pitchFamily="18" charset="0"/>
                                </a:rPr>
                                <m:t>uma</m:t>
                              </m:r>
                              <m:r>
                                <a:rPr lang="pt-BR" b="0" i="0" smtClean="0">
                                  <a:latin typeface="Cambria Math" panose="02040503050406030204" pitchFamily="18" charset="0"/>
                                </a:rPr>
                                <m:t> </m:t>
                              </m:r>
                              <m:r>
                                <m:rPr>
                                  <m:sty m:val="p"/>
                                </m:rPr>
                                <a:rPr lang="pt-BR" b="0" i="0" smtClean="0">
                                  <a:latin typeface="Cambria Math" panose="02040503050406030204" pitchFamily="18" charset="0"/>
                                </a:rPr>
                                <m:t>ou</m:t>
                              </m:r>
                              <m:r>
                                <a:rPr lang="pt-BR" b="0" i="0" smtClean="0">
                                  <a:latin typeface="Cambria Math" panose="02040503050406030204" pitchFamily="18" charset="0"/>
                                </a:rPr>
                                <m:t> </m:t>
                              </m:r>
                              <m:r>
                                <m:rPr>
                                  <m:sty m:val="p"/>
                                </m:rPr>
                                <a:rPr lang="pt-BR" b="0" i="0" smtClean="0">
                                  <a:latin typeface="Cambria Math" panose="02040503050406030204" pitchFamily="18" charset="0"/>
                                </a:rPr>
                                <m:t>outra</m:t>
                              </m:r>
                              <m:r>
                                <a:rPr lang="pt-BR" i="1">
                                  <a:latin typeface="Cambria Math" panose="02040503050406030204" pitchFamily="18" charset="0"/>
                                </a:rPr>
                                <m:t>,</m:t>
                              </m:r>
                              <m:r>
                                <a:rPr lang="pt-BR" b="0" i="1" smtClean="0">
                                  <a:latin typeface="Cambria Math" panose="02040503050406030204" pitchFamily="18" charset="0"/>
                                </a:rPr>
                                <m:t>  </m:t>
                              </m:r>
                              <m:acc>
                                <m:accPr>
                                  <m:chr m:val="̂"/>
                                  <m:ctrlPr>
                                    <a:rPr lang="pt-BR" i="1">
                                      <a:latin typeface="Cambria Math" panose="02040503050406030204" pitchFamily="18" charset="0"/>
                                    </a:rPr>
                                  </m:ctrlPr>
                                </m:accPr>
                                <m:e>
                                  <m:r>
                                    <a:rPr lang="pt-BR" i="1">
                                      <a:latin typeface="Cambria Math" panose="02040503050406030204" pitchFamily="18" charset="0"/>
                                    </a:rPr>
                                    <m:t>𝑦</m:t>
                                  </m:r>
                                </m:e>
                              </m:acc>
                              <m:r>
                                <a:rPr lang="pt-BR" b="0" i="1" smtClean="0">
                                  <a:latin typeface="Cambria Math" panose="02040503050406030204" pitchFamily="18" charset="0"/>
                                </a:rPr>
                                <m:t>=</m:t>
                              </m:r>
                              <m:r>
                                <a:rPr lang="pt-BR" i="1">
                                  <a:latin typeface="Cambria Math" panose="02040503050406030204" pitchFamily="18" charset="0"/>
                                </a:rPr>
                                <m:t>0</m:t>
                              </m:r>
                              <m:r>
                                <a:rPr lang="pt-BR" b="0" i="1" smtClean="0">
                                  <a:latin typeface="Cambria Math" panose="02040503050406030204" pitchFamily="18" charset="0"/>
                                </a:rPr>
                                <m:t>.5.</m:t>
                              </m:r>
                            </m:e>
                          </m:eqArr>
                        </m:e>
                      </m:d>
                    </m:oMath>
                  </m:oMathPara>
                </a14:m>
                <a:endParaRPr lang="pt-BR" dirty="0"/>
              </a:p>
              <a:p>
                <a:r>
                  <a:rPr lang="pt-BR" dirty="0"/>
                  <a:t>Em geral, quando </a:t>
                </a:r>
                <a14:m>
                  <m:oMath xmlns:m="http://schemas.openxmlformats.org/officeDocument/2006/math">
                    <m:acc>
                      <m:accPr>
                        <m:chr m:val="̂"/>
                        <m:ctrlPr>
                          <a:rPr lang="pt-BR" i="1" smtClean="0">
                            <a:latin typeface="Cambria Math" panose="02040503050406030204" pitchFamily="18" charset="0"/>
                          </a:rPr>
                        </m:ctrlPr>
                      </m:accPr>
                      <m:e>
                        <m:r>
                          <a:rPr lang="pt-BR" i="1">
                            <a:latin typeface="Cambria Math" panose="02040503050406030204" pitchFamily="18" charset="0"/>
                          </a:rPr>
                          <m:t>𝑦</m:t>
                        </m:r>
                      </m:e>
                    </m:acc>
                    <m:r>
                      <a:rPr lang="pt-BR" b="0" i="1" smtClean="0">
                        <a:latin typeface="Cambria Math" panose="02040503050406030204" pitchFamily="18" charset="0"/>
                      </a:rPr>
                      <m:t>=</m:t>
                    </m:r>
                    <m:r>
                      <a:rPr lang="pt-BR" i="1">
                        <a:latin typeface="Cambria Math" panose="02040503050406030204" pitchFamily="18" charset="0"/>
                      </a:rPr>
                      <m:t>0</m:t>
                    </m:r>
                    <m:r>
                      <a:rPr lang="pt-BR" b="0" i="1" smtClean="0">
                        <a:latin typeface="Cambria Math" panose="02040503050406030204" pitchFamily="18" charset="0"/>
                      </a:rPr>
                      <m:t>.5</m:t>
                    </m:r>
                  </m:oMath>
                </a14:m>
                <a:r>
                  <a:rPr lang="pt-BR" dirty="0"/>
                  <a:t>, atribui-se </a:t>
                </a:r>
                <a14:m>
                  <m:oMath xmlns:m="http://schemas.openxmlformats.org/officeDocument/2006/math">
                    <m:r>
                      <a:rPr lang="pt-BR" b="1" i="1">
                        <a:latin typeface="Cambria Math" panose="02040503050406030204" pitchFamily="18" charset="0"/>
                      </a:rPr>
                      <m:t>𝒙</m:t>
                    </m:r>
                  </m:oMath>
                </a14:m>
                <a:r>
                  <a:rPr lang="pt-BR" dirty="0"/>
                  <a:t> à classe mais frequente ou a uma das duas classes de forma arbitrária. </a:t>
                </a:r>
              </a:p>
              <a:p>
                <a:r>
                  <a:rPr lang="pt-BR" dirty="0"/>
                  <a:t>Quanto mais distante de </a:t>
                </a:r>
                <a14:m>
                  <m:oMath xmlns:m="http://schemas.openxmlformats.org/officeDocument/2006/math">
                    <m:r>
                      <a:rPr lang="pt-BR" b="0" i="1" smtClean="0">
                        <a:latin typeface="Cambria Math" panose="02040503050406030204" pitchFamily="18" charset="0"/>
                      </a:rPr>
                      <m:t>𝑔</m:t>
                    </m:r>
                    <m:d>
                      <m:dPr>
                        <m:ctrlPr>
                          <a:rPr lang="pt-BR" b="0" i="1" smtClean="0">
                            <a:latin typeface="Cambria Math" panose="02040503050406030204" pitchFamily="18" charset="0"/>
                          </a:rPr>
                        </m:ctrlPr>
                      </m:dPr>
                      <m:e>
                        <m:r>
                          <a:rPr lang="pt-BR" b="1" i="1" smtClean="0">
                            <a:latin typeface="Cambria Math" panose="02040503050406030204" pitchFamily="18" charset="0"/>
                          </a:rPr>
                          <m:t>𝒙</m:t>
                        </m:r>
                      </m:e>
                    </m:d>
                  </m:oMath>
                </a14:m>
                <a:r>
                  <a:rPr lang="pt-BR" dirty="0"/>
                  <a:t> estiver </a:t>
                </a:r>
                <a14:m>
                  <m:oMath xmlns:m="http://schemas.openxmlformats.org/officeDocument/2006/math">
                    <m:r>
                      <a:rPr lang="pt-BR" b="1" i="1">
                        <a:latin typeface="Cambria Math" panose="02040503050406030204" pitchFamily="18" charset="0"/>
                      </a:rPr>
                      <m:t>𝒙</m:t>
                    </m:r>
                  </m:oMath>
                </a14:m>
                <a:r>
                  <a:rPr lang="pt-BR" dirty="0"/>
                  <a:t>, maior será a probabilidade dele pertencer a uma das duas classes.</a:t>
                </a:r>
              </a:p>
              <a:p>
                <a:r>
                  <a:rPr lang="pt-BR" dirty="0"/>
                  <a:t>O </a:t>
                </a:r>
                <a:r>
                  <a:rPr lang="pt-BR" b="1" i="1" dirty="0">
                    <a:solidFill>
                      <a:srgbClr val="00B050"/>
                    </a:solidFill>
                  </a:rPr>
                  <a:t>objetivo</a:t>
                </a:r>
                <a:r>
                  <a:rPr lang="pt-BR" dirty="0"/>
                  <a:t> do treinamento do classificador é </a:t>
                </a:r>
                <a:r>
                  <a:rPr lang="pt-BR" b="1" i="1" dirty="0">
                    <a:solidFill>
                      <a:srgbClr val="00B050"/>
                    </a:solidFill>
                  </a:rPr>
                  <a:t>encontrar os pesos </a:t>
                </a:r>
                <a:r>
                  <a:rPr lang="pt-BR" dirty="0"/>
                  <a:t>de </a:t>
                </a:r>
                <a14:m>
                  <m:oMath xmlns:m="http://schemas.openxmlformats.org/officeDocument/2006/math">
                    <m:r>
                      <a:rPr lang="pt-BR" sz="2800" b="0" i="1" smtClean="0">
                        <a:latin typeface="Cambria Math" panose="02040503050406030204" pitchFamily="18" charset="0"/>
                      </a:rPr>
                      <m:t>𝑔</m:t>
                    </m:r>
                    <m:d>
                      <m:dPr>
                        <m:ctrlPr>
                          <a:rPr lang="pt-BR" sz="2800" b="0" i="1" smtClean="0">
                            <a:latin typeface="Cambria Math" panose="02040503050406030204" pitchFamily="18" charset="0"/>
                          </a:rPr>
                        </m:ctrlPr>
                      </m:dPr>
                      <m:e>
                        <m:r>
                          <a:rPr lang="pt-BR" sz="2800" b="1" i="1" smtClean="0">
                            <a:latin typeface="Cambria Math" panose="02040503050406030204" pitchFamily="18" charset="0"/>
                          </a:rPr>
                          <m:t>𝒙</m:t>
                        </m:r>
                      </m:e>
                    </m:d>
                  </m:oMath>
                </a14:m>
                <a:r>
                  <a:rPr lang="pt-BR" dirty="0"/>
                  <a:t> de forma que as </a:t>
                </a:r>
                <a:r>
                  <a:rPr lang="pt-BR" b="1" i="1" dirty="0">
                    <a:solidFill>
                      <a:srgbClr val="00B050"/>
                    </a:solidFill>
                  </a:rPr>
                  <a:t>classes sejam separadas da melhor forma possível</a:t>
                </a:r>
                <a:r>
                  <a:rPr lang="pt-BR" dirty="0"/>
                  <a:t>.</a:t>
                </a:r>
              </a:p>
            </p:txBody>
          </p:sp>
        </mc:Choice>
        <mc:Fallback xmlns="">
          <p:sp>
            <p:nvSpPr>
              <p:cNvPr id="50" name="Espaço Reservado para Conteúdo 2">
                <a:extLst>
                  <a:ext uri="{FF2B5EF4-FFF2-40B4-BE49-F238E27FC236}">
                    <a16:creationId xmlns:a16="http://schemas.microsoft.com/office/drawing/2014/main" id="{597A890C-2CD6-1984-4281-EE7140ACED32}"/>
                  </a:ext>
                </a:extLst>
              </p:cNvPr>
              <p:cNvSpPr>
                <a:spLocks noGrp="1" noRot="1" noChangeAspect="1" noMove="1" noResize="1" noEditPoints="1" noAdjustHandles="1" noChangeArrowheads="1" noChangeShapeType="1" noTextEdit="1"/>
              </p:cNvSpPr>
              <p:nvPr>
                <p:ph idx="1"/>
              </p:nvPr>
            </p:nvSpPr>
            <p:spPr>
              <a:xfrm>
                <a:off x="4546352" y="1825624"/>
                <a:ext cx="7540873" cy="5032375"/>
              </a:xfrm>
              <a:blipFill>
                <a:blip r:embed="rId3"/>
                <a:stretch>
                  <a:fillRect l="-1293" t="-2421" r="-1778" b="-1937"/>
                </a:stretch>
              </a:blipFill>
            </p:spPr>
            <p:txBody>
              <a:bodyPr/>
              <a:lstStyle/>
              <a:p>
                <a:r>
                  <a:rPr lang="pt-BR">
                    <a:noFill/>
                  </a:rPr>
                  <a:t> </a:t>
                </a:r>
              </a:p>
            </p:txBody>
          </p:sp>
        </mc:Fallback>
      </mc:AlternateContent>
      <p:grpSp>
        <p:nvGrpSpPr>
          <p:cNvPr id="3" name="Group 29">
            <a:extLst>
              <a:ext uri="{FF2B5EF4-FFF2-40B4-BE49-F238E27FC236}">
                <a16:creationId xmlns:a16="http://schemas.microsoft.com/office/drawing/2014/main" id="{65EA9556-2B5B-200C-D0A8-DADFC30A7017}"/>
              </a:ext>
            </a:extLst>
          </p:cNvPr>
          <p:cNvGrpSpPr/>
          <p:nvPr/>
        </p:nvGrpSpPr>
        <p:grpSpPr>
          <a:xfrm>
            <a:off x="594625" y="2196541"/>
            <a:ext cx="3740834" cy="2602233"/>
            <a:chOff x="3985525" y="1463116"/>
            <a:chExt cx="3740834" cy="2602233"/>
          </a:xfrm>
        </p:grpSpPr>
        <p:cxnSp>
          <p:nvCxnSpPr>
            <p:cNvPr id="17" name="Straight Arrow Connector 3">
              <a:extLst>
                <a:ext uri="{FF2B5EF4-FFF2-40B4-BE49-F238E27FC236}">
                  <a16:creationId xmlns:a16="http://schemas.microsoft.com/office/drawing/2014/main" id="{8EF80E62-3C8A-6082-1180-2C59B0E8FC07}"/>
                </a:ext>
              </a:extLst>
            </p:cNvPr>
            <p:cNvCxnSpPr/>
            <p:nvPr/>
          </p:nvCxnSpPr>
          <p:spPr>
            <a:xfrm flipV="1">
              <a:off x="4379225" y="1852013"/>
              <a:ext cx="0" cy="200910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4">
              <a:extLst>
                <a:ext uri="{FF2B5EF4-FFF2-40B4-BE49-F238E27FC236}">
                  <a16:creationId xmlns:a16="http://schemas.microsoft.com/office/drawing/2014/main" id="{C9B44658-4923-9572-385B-BF4A01DB82F0}"/>
                </a:ext>
              </a:extLst>
            </p:cNvPr>
            <p:cNvCxnSpPr/>
            <p:nvPr/>
          </p:nvCxnSpPr>
          <p:spPr>
            <a:xfrm>
              <a:off x="4366525" y="3861117"/>
              <a:ext cx="27720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Oval 5">
              <a:extLst>
                <a:ext uri="{FF2B5EF4-FFF2-40B4-BE49-F238E27FC236}">
                  <a16:creationId xmlns:a16="http://schemas.microsoft.com/office/drawing/2014/main" id="{34D34F60-47EA-0331-0649-12A328662241}"/>
                </a:ext>
              </a:extLst>
            </p:cNvPr>
            <p:cNvSpPr/>
            <p:nvPr/>
          </p:nvSpPr>
          <p:spPr>
            <a:xfrm>
              <a:off x="4646532" y="3408603"/>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6" name="Isosceles Triangle 6">
              <a:extLst>
                <a:ext uri="{FF2B5EF4-FFF2-40B4-BE49-F238E27FC236}">
                  <a16:creationId xmlns:a16="http://schemas.microsoft.com/office/drawing/2014/main" id="{4F48588C-9D49-F00D-E5BE-63C8DFF12409}"/>
                </a:ext>
              </a:extLst>
            </p:cNvPr>
            <p:cNvSpPr/>
            <p:nvPr/>
          </p:nvSpPr>
          <p:spPr>
            <a:xfrm>
              <a:off x="5701241" y="2211726"/>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27" name="Straight Connector 7">
              <a:extLst>
                <a:ext uri="{FF2B5EF4-FFF2-40B4-BE49-F238E27FC236}">
                  <a16:creationId xmlns:a16="http://schemas.microsoft.com/office/drawing/2014/main" id="{3C97C45B-91BE-5F0F-93EF-AFDDFD1FC020}"/>
                </a:ext>
              </a:extLst>
            </p:cNvPr>
            <p:cNvCxnSpPr/>
            <p:nvPr/>
          </p:nvCxnSpPr>
          <p:spPr>
            <a:xfrm>
              <a:off x="4378008" y="2052975"/>
              <a:ext cx="1929023" cy="1784267"/>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8" name="Oval 8">
              <a:extLst>
                <a:ext uri="{FF2B5EF4-FFF2-40B4-BE49-F238E27FC236}">
                  <a16:creationId xmlns:a16="http://schemas.microsoft.com/office/drawing/2014/main" id="{EF775D00-AF34-AA18-298C-F9DF5BCBE309}"/>
                </a:ext>
              </a:extLst>
            </p:cNvPr>
            <p:cNvSpPr/>
            <p:nvPr/>
          </p:nvSpPr>
          <p:spPr>
            <a:xfrm>
              <a:off x="4573149" y="3134479"/>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9" name="Oval 9">
              <a:extLst>
                <a:ext uri="{FF2B5EF4-FFF2-40B4-BE49-F238E27FC236}">
                  <a16:creationId xmlns:a16="http://schemas.microsoft.com/office/drawing/2014/main" id="{1B3885A9-5BBB-A41B-5340-ADE3143C67CE}"/>
                </a:ext>
              </a:extLst>
            </p:cNvPr>
            <p:cNvSpPr/>
            <p:nvPr/>
          </p:nvSpPr>
          <p:spPr>
            <a:xfrm>
              <a:off x="4875354" y="3211752"/>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0" name="Oval 10">
              <a:extLst>
                <a:ext uri="{FF2B5EF4-FFF2-40B4-BE49-F238E27FC236}">
                  <a16:creationId xmlns:a16="http://schemas.microsoft.com/office/drawing/2014/main" id="{D08C0B83-70EB-425D-58C7-882E4179BAC7}"/>
                </a:ext>
              </a:extLst>
            </p:cNvPr>
            <p:cNvSpPr/>
            <p:nvPr/>
          </p:nvSpPr>
          <p:spPr>
            <a:xfrm>
              <a:off x="5095502" y="3400018"/>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1" name="Oval 11">
              <a:extLst>
                <a:ext uri="{FF2B5EF4-FFF2-40B4-BE49-F238E27FC236}">
                  <a16:creationId xmlns:a16="http://schemas.microsoft.com/office/drawing/2014/main" id="{2190B286-97B6-2E12-D528-2F615A2E6756}"/>
                </a:ext>
              </a:extLst>
            </p:cNvPr>
            <p:cNvSpPr/>
            <p:nvPr/>
          </p:nvSpPr>
          <p:spPr>
            <a:xfrm>
              <a:off x="4896639" y="3524960"/>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2" name="Oval 12">
              <a:extLst>
                <a:ext uri="{FF2B5EF4-FFF2-40B4-BE49-F238E27FC236}">
                  <a16:creationId xmlns:a16="http://schemas.microsoft.com/office/drawing/2014/main" id="{FFB8D208-1149-D1CA-E05D-CAD4B6807B44}"/>
                </a:ext>
              </a:extLst>
            </p:cNvPr>
            <p:cNvSpPr/>
            <p:nvPr/>
          </p:nvSpPr>
          <p:spPr>
            <a:xfrm>
              <a:off x="4731982" y="2881373"/>
              <a:ext cx="152400"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3" name="Oval 13">
              <a:extLst>
                <a:ext uri="{FF2B5EF4-FFF2-40B4-BE49-F238E27FC236}">
                  <a16:creationId xmlns:a16="http://schemas.microsoft.com/office/drawing/2014/main" id="{7FCF396F-9B53-44FE-3F74-713C343723BF}"/>
                </a:ext>
              </a:extLst>
            </p:cNvPr>
            <p:cNvSpPr/>
            <p:nvPr/>
          </p:nvSpPr>
          <p:spPr>
            <a:xfrm>
              <a:off x="5037497" y="2950061"/>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5" name="Isosceles Triangle 14">
              <a:extLst>
                <a:ext uri="{FF2B5EF4-FFF2-40B4-BE49-F238E27FC236}">
                  <a16:creationId xmlns:a16="http://schemas.microsoft.com/office/drawing/2014/main" id="{F7AF9665-03E0-16DC-CB1C-AB334B015BF0}"/>
                </a:ext>
              </a:extLst>
            </p:cNvPr>
            <p:cNvSpPr/>
            <p:nvPr/>
          </p:nvSpPr>
          <p:spPr>
            <a:xfrm>
              <a:off x="5853641" y="2364126"/>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6" name="Isosceles Triangle 15">
              <a:extLst>
                <a:ext uri="{FF2B5EF4-FFF2-40B4-BE49-F238E27FC236}">
                  <a16:creationId xmlns:a16="http://schemas.microsoft.com/office/drawing/2014/main" id="{AE4931AF-2556-107D-A5F4-375AB3EB0909}"/>
                </a:ext>
              </a:extLst>
            </p:cNvPr>
            <p:cNvSpPr/>
            <p:nvPr/>
          </p:nvSpPr>
          <p:spPr>
            <a:xfrm>
              <a:off x="5567891" y="2446676"/>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7" name="Isosceles Triangle 16">
              <a:extLst>
                <a:ext uri="{FF2B5EF4-FFF2-40B4-BE49-F238E27FC236}">
                  <a16:creationId xmlns:a16="http://schemas.microsoft.com/office/drawing/2014/main" id="{81B04C10-EE33-3344-E812-903CD03AF3DE}"/>
                </a:ext>
              </a:extLst>
            </p:cNvPr>
            <p:cNvSpPr/>
            <p:nvPr/>
          </p:nvSpPr>
          <p:spPr>
            <a:xfrm>
              <a:off x="5786966" y="2685829"/>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Isosceles Triangle 17">
              <a:extLst>
                <a:ext uri="{FF2B5EF4-FFF2-40B4-BE49-F238E27FC236}">
                  <a16:creationId xmlns:a16="http://schemas.microsoft.com/office/drawing/2014/main" id="{07584924-7D33-A60A-183B-94F6D6E655D4}"/>
                </a:ext>
              </a:extLst>
            </p:cNvPr>
            <p:cNvSpPr/>
            <p:nvPr/>
          </p:nvSpPr>
          <p:spPr>
            <a:xfrm>
              <a:off x="5139397" y="2261453"/>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Isosceles Triangle 18">
              <a:extLst>
                <a:ext uri="{FF2B5EF4-FFF2-40B4-BE49-F238E27FC236}">
                  <a16:creationId xmlns:a16="http://schemas.microsoft.com/office/drawing/2014/main" id="{E9B6B256-6D2B-CEFC-4437-96661E36EFD8}"/>
                </a:ext>
              </a:extLst>
            </p:cNvPr>
            <p:cNvSpPr/>
            <p:nvPr/>
          </p:nvSpPr>
          <p:spPr>
            <a:xfrm>
              <a:off x="5392328" y="2046626"/>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0" name="Isosceles Triangle 19">
              <a:extLst>
                <a:ext uri="{FF2B5EF4-FFF2-40B4-BE49-F238E27FC236}">
                  <a16:creationId xmlns:a16="http://schemas.microsoft.com/office/drawing/2014/main" id="{736ECA87-C7AA-FC97-5304-9321CA03115A}"/>
                </a:ext>
              </a:extLst>
            </p:cNvPr>
            <p:cNvSpPr/>
            <p:nvPr/>
          </p:nvSpPr>
          <p:spPr>
            <a:xfrm>
              <a:off x="5305485" y="2520729"/>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1" name="Isosceles Triangle 20">
              <a:extLst>
                <a:ext uri="{FF2B5EF4-FFF2-40B4-BE49-F238E27FC236}">
                  <a16:creationId xmlns:a16="http://schemas.microsoft.com/office/drawing/2014/main" id="{4641A278-A636-94DC-71FE-38CAD542B92E}"/>
                </a:ext>
              </a:extLst>
            </p:cNvPr>
            <p:cNvSpPr/>
            <p:nvPr/>
          </p:nvSpPr>
          <p:spPr>
            <a:xfrm>
              <a:off x="6006041" y="2516526"/>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44" name="TextBox 23">
                  <a:extLst>
                    <a:ext uri="{FF2B5EF4-FFF2-40B4-BE49-F238E27FC236}">
                      <a16:creationId xmlns:a16="http://schemas.microsoft.com/office/drawing/2014/main" id="{165C9D64-F8A8-B8B6-8EFD-506A10B031E6}"/>
                    </a:ext>
                  </a:extLst>
                </p:cNvPr>
                <p:cNvSpPr txBox="1"/>
                <p:nvPr/>
              </p:nvSpPr>
              <p:spPr>
                <a:xfrm>
                  <a:off x="6938959" y="3696017"/>
                  <a:ext cx="7874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oMath>
                    </m:oMathPara>
                  </a14:m>
                  <a:endParaRPr lang="pt-BR" dirty="0"/>
                </a:p>
              </p:txBody>
            </p:sp>
          </mc:Choice>
          <mc:Fallback xmlns="">
            <p:sp>
              <p:nvSpPr>
                <p:cNvPr id="24" name="TextBox 23"/>
                <p:cNvSpPr txBox="1">
                  <a:spLocks noRot="1" noChangeAspect="1" noMove="1" noResize="1" noEditPoints="1" noAdjustHandles="1" noChangeArrowheads="1" noChangeShapeType="1" noTextEdit="1"/>
                </p:cNvSpPr>
                <p:nvPr/>
              </p:nvSpPr>
              <p:spPr>
                <a:xfrm>
                  <a:off x="6938959" y="3696017"/>
                  <a:ext cx="787400" cy="369332"/>
                </a:xfrm>
                <a:prstGeom prst="rect">
                  <a:avLst/>
                </a:prstGeom>
                <a:blipFill rotWithShape="0">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5" name="TextBox 24">
                  <a:extLst>
                    <a:ext uri="{FF2B5EF4-FFF2-40B4-BE49-F238E27FC236}">
                      <a16:creationId xmlns:a16="http://schemas.microsoft.com/office/drawing/2014/main" id="{CBB7F3F7-2363-B9D9-3C7D-DE6775051083}"/>
                    </a:ext>
                  </a:extLst>
                </p:cNvPr>
                <p:cNvSpPr txBox="1"/>
                <p:nvPr/>
              </p:nvSpPr>
              <p:spPr>
                <a:xfrm>
                  <a:off x="3985525" y="1463116"/>
                  <a:ext cx="7874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oMath>
                    </m:oMathPara>
                  </a14:m>
                  <a:endParaRPr lang="pt-BR" dirty="0"/>
                </a:p>
              </p:txBody>
            </p:sp>
          </mc:Choice>
          <mc:Fallback xmlns="">
            <p:sp>
              <p:nvSpPr>
                <p:cNvPr id="25" name="TextBox 24"/>
                <p:cNvSpPr txBox="1">
                  <a:spLocks noRot="1" noChangeAspect="1" noMove="1" noResize="1" noEditPoints="1" noAdjustHandles="1" noChangeArrowheads="1" noChangeShapeType="1" noTextEdit="1"/>
                </p:cNvSpPr>
                <p:nvPr/>
              </p:nvSpPr>
              <p:spPr>
                <a:xfrm>
                  <a:off x="3985525" y="1463116"/>
                  <a:ext cx="787400" cy="369332"/>
                </a:xfrm>
                <a:prstGeom prst="rect">
                  <a:avLst/>
                </a:prstGeom>
                <a:blipFill rotWithShape="0">
                  <a:blip r:embed="rId5"/>
                  <a:stretch>
                    <a:fillRect/>
                  </a:stretch>
                </a:blipFill>
              </p:spPr>
              <p:txBody>
                <a:bodyPr/>
                <a:lstStyle/>
                <a:p>
                  <a:r>
                    <a:rPr lang="pt-BR">
                      <a:noFill/>
                    </a:rPr>
                    <a:t> </a:t>
                  </a:r>
                </a:p>
              </p:txBody>
            </p:sp>
          </mc:Fallback>
        </mc:AlternateContent>
        <p:cxnSp>
          <p:nvCxnSpPr>
            <p:cNvPr id="51" name="Curved Connector 28">
              <a:extLst>
                <a:ext uri="{FF2B5EF4-FFF2-40B4-BE49-F238E27FC236}">
                  <a16:creationId xmlns:a16="http://schemas.microsoft.com/office/drawing/2014/main" id="{8996FCE2-BB7A-69EA-3907-180088926964}"/>
                </a:ext>
              </a:extLst>
            </p:cNvPr>
            <p:cNvCxnSpPr>
              <a:cxnSpLocks/>
            </p:cNvCxnSpPr>
            <p:nvPr/>
          </p:nvCxnSpPr>
          <p:spPr>
            <a:xfrm rot="5400000" flipH="1" flipV="1">
              <a:off x="6244092" y="3344781"/>
              <a:ext cx="471187" cy="350954"/>
            </a:xfrm>
            <a:prstGeom prst="curved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87" name="Isosceles Triangle 18">
            <a:extLst>
              <a:ext uri="{FF2B5EF4-FFF2-40B4-BE49-F238E27FC236}">
                <a16:creationId xmlns:a16="http://schemas.microsoft.com/office/drawing/2014/main" id="{01F69C03-B1A3-B9C2-DFCE-14ACE30A642D}"/>
              </a:ext>
            </a:extLst>
          </p:cNvPr>
          <p:cNvSpPr/>
          <p:nvPr/>
        </p:nvSpPr>
        <p:spPr>
          <a:xfrm>
            <a:off x="2153828" y="2932451"/>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8" name="Isosceles Triangle 18">
            <a:extLst>
              <a:ext uri="{FF2B5EF4-FFF2-40B4-BE49-F238E27FC236}">
                <a16:creationId xmlns:a16="http://schemas.microsoft.com/office/drawing/2014/main" id="{97B1BC38-F7E9-5E53-D395-117A41411849}"/>
              </a:ext>
            </a:extLst>
          </p:cNvPr>
          <p:cNvSpPr/>
          <p:nvPr/>
        </p:nvSpPr>
        <p:spPr>
          <a:xfrm>
            <a:off x="2306228" y="3084851"/>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4" name="Rectangle 26">
                <a:extLst>
                  <a:ext uri="{FF2B5EF4-FFF2-40B4-BE49-F238E27FC236}">
                    <a16:creationId xmlns:a16="http://schemas.microsoft.com/office/drawing/2014/main" id="{9E80338F-1301-CFF8-EE01-079194E515B6}"/>
                  </a:ext>
                </a:extLst>
              </p:cNvPr>
              <p:cNvSpPr/>
              <p:nvPr/>
            </p:nvSpPr>
            <p:spPr>
              <a:xfrm>
                <a:off x="1091446" y="2546606"/>
                <a:ext cx="925446"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sz="1400" b="0" i="1" smtClean="0">
                          <a:latin typeface="Cambria Math" panose="02040503050406030204" pitchFamily="18" charset="0"/>
                        </a:rPr>
                        <m:t>𝑔</m:t>
                      </m:r>
                      <m:d>
                        <m:dPr>
                          <m:ctrlPr>
                            <a:rPr lang="pt-BR" sz="1400" b="0" i="1" smtClean="0">
                              <a:latin typeface="Cambria Math" panose="02040503050406030204" pitchFamily="18" charset="0"/>
                            </a:rPr>
                          </m:ctrlPr>
                        </m:dPr>
                        <m:e>
                          <m:r>
                            <a:rPr lang="pt-BR" sz="1400" b="1" i="1" smtClean="0">
                              <a:latin typeface="Cambria Math" panose="02040503050406030204" pitchFamily="18" charset="0"/>
                            </a:rPr>
                            <m:t>𝒙</m:t>
                          </m:r>
                        </m:e>
                      </m:d>
                      <m:r>
                        <a:rPr lang="pt-BR" sz="1400" b="0" i="1" smtClean="0">
                          <a:latin typeface="Cambria Math" panose="02040503050406030204" pitchFamily="18" charset="0"/>
                        </a:rPr>
                        <m:t>&lt;</m:t>
                      </m:r>
                      <m:r>
                        <a:rPr lang="pt-BR" sz="1400" b="0" i="1" smtClean="0">
                          <a:latin typeface="Cambria Math" panose="02040503050406030204" pitchFamily="18" charset="0"/>
                          <a:ea typeface="Cambria Math" panose="02040503050406030204" pitchFamily="18" charset="0"/>
                        </a:rPr>
                        <m:t>0</m:t>
                      </m:r>
                    </m:oMath>
                  </m:oMathPara>
                </a14:m>
                <a:endParaRPr lang="pt-BR" sz="1400" dirty="0"/>
              </a:p>
            </p:txBody>
          </p:sp>
        </mc:Choice>
        <mc:Fallback xmlns="">
          <p:sp>
            <p:nvSpPr>
              <p:cNvPr id="4" name="Rectangle 26">
                <a:extLst>
                  <a:ext uri="{FF2B5EF4-FFF2-40B4-BE49-F238E27FC236}">
                    <a16:creationId xmlns:a16="http://schemas.microsoft.com/office/drawing/2014/main" id="{9E80338F-1301-CFF8-EE01-079194E515B6}"/>
                  </a:ext>
                </a:extLst>
              </p:cNvPr>
              <p:cNvSpPr>
                <a:spLocks noRot="1" noChangeAspect="1" noMove="1" noResize="1" noEditPoints="1" noAdjustHandles="1" noChangeArrowheads="1" noChangeShapeType="1" noTextEdit="1"/>
              </p:cNvSpPr>
              <p:nvPr/>
            </p:nvSpPr>
            <p:spPr>
              <a:xfrm>
                <a:off x="1091446" y="2546606"/>
                <a:ext cx="925446" cy="307777"/>
              </a:xfrm>
              <a:prstGeom prst="rect">
                <a:avLst/>
              </a:prstGeom>
              <a:blipFill>
                <a:blip r:embed="rId6"/>
                <a:stretch>
                  <a:fillRect b="-2000"/>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 name="Rectangle 25">
                <a:extLst>
                  <a:ext uri="{FF2B5EF4-FFF2-40B4-BE49-F238E27FC236}">
                    <a16:creationId xmlns:a16="http://schemas.microsoft.com/office/drawing/2014/main" id="{A0AAE0D9-3714-F833-78F7-35EB4146E24D}"/>
                  </a:ext>
                </a:extLst>
              </p:cNvPr>
              <p:cNvSpPr/>
              <p:nvPr/>
            </p:nvSpPr>
            <p:spPr>
              <a:xfrm>
                <a:off x="1745375" y="4249455"/>
                <a:ext cx="925446"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sz="1400" b="0" i="1" smtClean="0">
                          <a:latin typeface="Cambria Math" panose="02040503050406030204" pitchFamily="18" charset="0"/>
                        </a:rPr>
                        <m:t>𝑔</m:t>
                      </m:r>
                      <m:d>
                        <m:dPr>
                          <m:ctrlPr>
                            <a:rPr lang="pt-BR" sz="1400" b="0" i="1" smtClean="0">
                              <a:latin typeface="Cambria Math" panose="02040503050406030204" pitchFamily="18" charset="0"/>
                            </a:rPr>
                          </m:ctrlPr>
                        </m:dPr>
                        <m:e>
                          <m:r>
                            <a:rPr lang="pt-BR" sz="1400" b="1" i="1" smtClean="0">
                              <a:latin typeface="Cambria Math" panose="02040503050406030204" pitchFamily="18" charset="0"/>
                            </a:rPr>
                            <m:t>𝒙</m:t>
                          </m:r>
                        </m:e>
                      </m:d>
                      <m:r>
                        <a:rPr lang="pt-BR" sz="1400" b="0" i="1" smtClean="0">
                          <a:latin typeface="Cambria Math" panose="02040503050406030204" pitchFamily="18" charset="0"/>
                        </a:rPr>
                        <m:t>&gt;</m:t>
                      </m:r>
                      <m:r>
                        <a:rPr lang="pt-BR" sz="1400" b="0" i="1" smtClean="0">
                          <a:latin typeface="Cambria Math" panose="02040503050406030204" pitchFamily="18" charset="0"/>
                          <a:ea typeface="Cambria Math" panose="02040503050406030204" pitchFamily="18" charset="0"/>
                        </a:rPr>
                        <m:t>0</m:t>
                      </m:r>
                    </m:oMath>
                  </m:oMathPara>
                </a14:m>
                <a:endParaRPr lang="pt-BR" sz="1400" dirty="0"/>
              </a:p>
            </p:txBody>
          </p:sp>
        </mc:Choice>
        <mc:Fallback xmlns="">
          <p:sp>
            <p:nvSpPr>
              <p:cNvPr id="5" name="Rectangle 25">
                <a:extLst>
                  <a:ext uri="{FF2B5EF4-FFF2-40B4-BE49-F238E27FC236}">
                    <a16:creationId xmlns:a16="http://schemas.microsoft.com/office/drawing/2014/main" id="{A0AAE0D9-3714-F833-78F7-35EB4146E24D}"/>
                  </a:ext>
                </a:extLst>
              </p:cNvPr>
              <p:cNvSpPr>
                <a:spLocks noRot="1" noChangeAspect="1" noMove="1" noResize="1" noEditPoints="1" noAdjustHandles="1" noChangeArrowheads="1" noChangeShapeType="1" noTextEdit="1"/>
              </p:cNvSpPr>
              <p:nvPr/>
            </p:nvSpPr>
            <p:spPr>
              <a:xfrm>
                <a:off x="1745375" y="4249455"/>
                <a:ext cx="925446" cy="307777"/>
              </a:xfrm>
              <a:prstGeom prst="rect">
                <a:avLst/>
              </a:prstGeom>
              <a:blipFill>
                <a:blip r:embed="rId7"/>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6" name="Rectangle 26">
                <a:extLst>
                  <a:ext uri="{FF2B5EF4-FFF2-40B4-BE49-F238E27FC236}">
                    <a16:creationId xmlns:a16="http://schemas.microsoft.com/office/drawing/2014/main" id="{38154F42-6FE8-99ED-D281-9ABF4D9B7F32}"/>
                  </a:ext>
                </a:extLst>
              </p:cNvPr>
              <p:cNvSpPr/>
              <p:nvPr/>
            </p:nvSpPr>
            <p:spPr>
              <a:xfrm>
                <a:off x="2931358" y="3710312"/>
                <a:ext cx="925446"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sz="1400" b="0" i="1" smtClean="0">
                          <a:latin typeface="Cambria Math" panose="02040503050406030204" pitchFamily="18" charset="0"/>
                        </a:rPr>
                        <m:t>𝑔</m:t>
                      </m:r>
                      <m:d>
                        <m:dPr>
                          <m:ctrlPr>
                            <a:rPr lang="pt-BR" sz="1400" b="0" i="1" smtClean="0">
                              <a:latin typeface="Cambria Math" panose="02040503050406030204" pitchFamily="18" charset="0"/>
                            </a:rPr>
                          </m:ctrlPr>
                        </m:dPr>
                        <m:e>
                          <m:r>
                            <a:rPr lang="pt-BR" sz="1400" b="1" i="1" smtClean="0">
                              <a:latin typeface="Cambria Math" panose="02040503050406030204" pitchFamily="18" charset="0"/>
                            </a:rPr>
                            <m:t>𝒙</m:t>
                          </m:r>
                        </m:e>
                      </m:d>
                      <m:r>
                        <a:rPr lang="pt-BR" sz="1400" b="0" i="1" smtClean="0">
                          <a:latin typeface="Cambria Math" panose="02040503050406030204" pitchFamily="18" charset="0"/>
                        </a:rPr>
                        <m:t>=</m:t>
                      </m:r>
                      <m:r>
                        <a:rPr lang="pt-BR" sz="1400" b="0" i="1" smtClean="0">
                          <a:latin typeface="Cambria Math" panose="02040503050406030204" pitchFamily="18" charset="0"/>
                          <a:ea typeface="Cambria Math" panose="02040503050406030204" pitchFamily="18" charset="0"/>
                        </a:rPr>
                        <m:t>0</m:t>
                      </m:r>
                    </m:oMath>
                  </m:oMathPara>
                </a14:m>
                <a:endParaRPr lang="pt-BR" sz="1400" dirty="0"/>
              </a:p>
            </p:txBody>
          </p:sp>
        </mc:Choice>
        <mc:Fallback xmlns="">
          <p:sp>
            <p:nvSpPr>
              <p:cNvPr id="6" name="Rectangle 26">
                <a:extLst>
                  <a:ext uri="{FF2B5EF4-FFF2-40B4-BE49-F238E27FC236}">
                    <a16:creationId xmlns:a16="http://schemas.microsoft.com/office/drawing/2014/main" id="{38154F42-6FE8-99ED-D281-9ABF4D9B7F32}"/>
                  </a:ext>
                </a:extLst>
              </p:cNvPr>
              <p:cNvSpPr>
                <a:spLocks noRot="1" noChangeAspect="1" noMove="1" noResize="1" noEditPoints="1" noAdjustHandles="1" noChangeArrowheads="1" noChangeShapeType="1" noTextEdit="1"/>
              </p:cNvSpPr>
              <p:nvPr/>
            </p:nvSpPr>
            <p:spPr>
              <a:xfrm>
                <a:off x="2931358" y="3710312"/>
                <a:ext cx="925446" cy="307777"/>
              </a:xfrm>
              <a:prstGeom prst="rect">
                <a:avLst/>
              </a:prstGeom>
              <a:blipFill>
                <a:blip r:embed="rId8"/>
                <a:stretch>
                  <a:fillRect b="-2000"/>
                </a:stretch>
              </a:blipFill>
            </p:spPr>
            <p:txBody>
              <a:bodyPr/>
              <a:lstStyle/>
              <a:p>
                <a:r>
                  <a:rPr lang="pt-BR">
                    <a:noFill/>
                  </a:rPr>
                  <a:t> </a:t>
                </a:r>
              </a:p>
            </p:txBody>
          </p:sp>
        </mc:Fallback>
      </mc:AlternateContent>
      <p:sp>
        <p:nvSpPr>
          <p:cNvPr id="8" name="CaixaDeTexto 7">
            <a:extLst>
              <a:ext uri="{FF2B5EF4-FFF2-40B4-BE49-F238E27FC236}">
                <a16:creationId xmlns:a16="http://schemas.microsoft.com/office/drawing/2014/main" id="{ED6A7A02-9992-2B29-93DA-8CBBB8EC530B}"/>
              </a:ext>
            </a:extLst>
          </p:cNvPr>
          <p:cNvSpPr txBox="1"/>
          <p:nvPr/>
        </p:nvSpPr>
        <p:spPr>
          <a:xfrm>
            <a:off x="1104383" y="4889180"/>
            <a:ext cx="3231075" cy="369332"/>
          </a:xfrm>
          <a:prstGeom prst="rect">
            <a:avLst/>
          </a:prstGeom>
          <a:noFill/>
        </p:spPr>
        <p:txBody>
          <a:bodyPr wrap="square" rtlCol="0">
            <a:spAutoFit/>
          </a:bodyPr>
          <a:lstStyle/>
          <a:p>
            <a:r>
              <a:rPr lang="pt-BR" dirty="0"/>
              <a:t>Classe 0 (Classe negativa)</a:t>
            </a:r>
          </a:p>
        </p:txBody>
      </p:sp>
      <p:sp>
        <p:nvSpPr>
          <p:cNvPr id="9" name="CaixaDeTexto 8">
            <a:extLst>
              <a:ext uri="{FF2B5EF4-FFF2-40B4-BE49-F238E27FC236}">
                <a16:creationId xmlns:a16="http://schemas.microsoft.com/office/drawing/2014/main" id="{D89B835E-5813-CDE9-D954-3A6F77D71650}"/>
              </a:ext>
            </a:extLst>
          </p:cNvPr>
          <p:cNvSpPr txBox="1"/>
          <p:nvPr/>
        </p:nvSpPr>
        <p:spPr>
          <a:xfrm>
            <a:off x="1104384" y="5203521"/>
            <a:ext cx="2972316" cy="369332"/>
          </a:xfrm>
          <a:prstGeom prst="rect">
            <a:avLst/>
          </a:prstGeom>
          <a:noFill/>
        </p:spPr>
        <p:txBody>
          <a:bodyPr wrap="square" rtlCol="0">
            <a:spAutoFit/>
          </a:bodyPr>
          <a:lstStyle/>
          <a:p>
            <a:r>
              <a:rPr lang="pt-BR" dirty="0"/>
              <a:t>Classe 1 (Classe positiva)</a:t>
            </a:r>
          </a:p>
        </p:txBody>
      </p:sp>
      <p:sp>
        <p:nvSpPr>
          <p:cNvPr id="10" name="Isosceles Triangle 18">
            <a:extLst>
              <a:ext uri="{FF2B5EF4-FFF2-40B4-BE49-F238E27FC236}">
                <a16:creationId xmlns:a16="http://schemas.microsoft.com/office/drawing/2014/main" id="{453C6C80-D654-2FC3-9B2E-D85A2878A314}"/>
              </a:ext>
            </a:extLst>
          </p:cNvPr>
          <p:cNvSpPr/>
          <p:nvPr/>
        </p:nvSpPr>
        <p:spPr>
          <a:xfrm>
            <a:off x="987808" y="4963801"/>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Oval 11">
            <a:extLst>
              <a:ext uri="{FF2B5EF4-FFF2-40B4-BE49-F238E27FC236}">
                <a16:creationId xmlns:a16="http://schemas.microsoft.com/office/drawing/2014/main" id="{57BBCD54-FB46-A9AD-6980-387D04FB1FBC}"/>
              </a:ext>
            </a:extLst>
          </p:cNvPr>
          <p:cNvSpPr/>
          <p:nvPr/>
        </p:nvSpPr>
        <p:spPr>
          <a:xfrm>
            <a:off x="981100" y="5324884"/>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1886781437"/>
      </p:ext>
    </p:extLst>
  </p:cSld>
  <p:clrMapOvr>
    <a:masterClrMapping/>
  </p:clrMapOvr>
</p:sld>
</file>

<file path=ppt/theme/theme1.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11926</TotalTime>
  <Words>6450</Words>
  <Application>Microsoft Office PowerPoint</Application>
  <PresentationFormat>Widescreen</PresentationFormat>
  <Paragraphs>617</Paragraphs>
  <Slides>53</Slides>
  <Notes>30</Notes>
  <HiddenSlides>0</HiddenSlides>
  <MMClips>0</MMClips>
  <ScaleCrop>false</ScaleCrop>
  <HeadingPairs>
    <vt:vector size="6" baseType="variant">
      <vt:variant>
        <vt:lpstr>Fontes usadas</vt:lpstr>
      </vt:variant>
      <vt:variant>
        <vt:i4>8</vt:i4>
      </vt:variant>
      <vt:variant>
        <vt:lpstr>Tema</vt:lpstr>
      </vt:variant>
      <vt:variant>
        <vt:i4>1</vt:i4>
      </vt:variant>
      <vt:variant>
        <vt:lpstr>Títulos de slides</vt:lpstr>
      </vt:variant>
      <vt:variant>
        <vt:i4>53</vt:i4>
      </vt:variant>
    </vt:vector>
  </HeadingPairs>
  <TitlesOfParts>
    <vt:vector size="62" baseType="lpstr">
      <vt:lpstr>-apple-system</vt:lpstr>
      <vt:lpstr>Arial</vt:lpstr>
      <vt:lpstr>Calibri</vt:lpstr>
      <vt:lpstr>Calibri Light</vt:lpstr>
      <vt:lpstr>Cambria Math</vt:lpstr>
      <vt:lpstr>inherit</vt:lpstr>
      <vt:lpstr>Söhne</vt:lpstr>
      <vt:lpstr>Wingdings</vt:lpstr>
      <vt:lpstr>Tema do Office</vt:lpstr>
      <vt:lpstr>TP557 - Tópicos avançados em IoT e Machine Learning: Classificação com DNNs</vt:lpstr>
      <vt:lpstr>O que vamos ver?</vt:lpstr>
      <vt:lpstr>Classificação</vt:lpstr>
      <vt:lpstr>Classificação com redes neurais</vt:lpstr>
      <vt:lpstr>Classificação com neurônios</vt:lpstr>
      <vt:lpstr>Classificação com neurônios</vt:lpstr>
      <vt:lpstr>Classificação com neurônios</vt:lpstr>
      <vt:lpstr>Classificação com neurônios</vt:lpstr>
      <vt:lpstr>Classificação com neurônios</vt:lpstr>
      <vt:lpstr>Classificação com redes neurais</vt:lpstr>
      <vt:lpstr>Classificação com redes neurais</vt:lpstr>
      <vt:lpstr>Classificação com redes neurais</vt:lpstr>
      <vt:lpstr>Classificação com redes neurais</vt:lpstr>
      <vt:lpstr>Classificação com redes neurais</vt:lpstr>
      <vt:lpstr>Classificação com redes neurais</vt:lpstr>
      <vt:lpstr>A base de dados</vt:lpstr>
      <vt:lpstr>A base de dados</vt:lpstr>
      <vt:lpstr>Normalização dos dados</vt:lpstr>
      <vt:lpstr>Definindo a rede neural</vt:lpstr>
      <vt:lpstr>Camada de achatamento</vt:lpstr>
      <vt:lpstr>Por que achatamos as imagens?</vt:lpstr>
      <vt:lpstr>Camada de achatamento</vt:lpstr>
      <vt:lpstr>Camada oculta</vt:lpstr>
      <vt:lpstr>Camada de saída</vt:lpstr>
      <vt:lpstr>A rede neural</vt:lpstr>
      <vt:lpstr>Funções de ativação: ReLU</vt:lpstr>
      <vt:lpstr>Funções de ativação: ReLU</vt:lpstr>
      <vt:lpstr>Funções de ativação: ReLU</vt:lpstr>
      <vt:lpstr>Funções de ativação: Softmax</vt:lpstr>
      <vt:lpstr>Funções de ativação: Softmax</vt:lpstr>
      <vt:lpstr>Funções de ativação: Softmax</vt:lpstr>
      <vt:lpstr>Compilando o modelo</vt:lpstr>
      <vt:lpstr>Compilando o modelo</vt:lpstr>
      <vt:lpstr>Entropia cruzada categórica</vt:lpstr>
      <vt:lpstr>Entropia cruzada categórica</vt:lpstr>
      <vt:lpstr>Entropia cruzada categórica esparsa</vt:lpstr>
      <vt:lpstr>Compilando o modelo</vt:lpstr>
      <vt:lpstr>Treinando o modelo</vt:lpstr>
      <vt:lpstr>Avaliando o modelo</vt:lpstr>
      <vt:lpstr>Realizando inferências</vt:lpstr>
      <vt:lpstr>Classificação binária</vt:lpstr>
      <vt:lpstr>Exemplo</vt:lpstr>
      <vt:lpstr>Atividades</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TP555 - Inteligência Artificial e Machine Learning</dc:title>
  <dc:creator>Felipe Augusto Pereira de Figueiredo</dc:creator>
  <cp:lastModifiedBy>Felipe Augusto Pereira de Figueiredo</cp:lastModifiedBy>
  <cp:revision>2201</cp:revision>
  <dcterms:created xsi:type="dcterms:W3CDTF">2020-01-20T13:50:05Z</dcterms:created>
  <dcterms:modified xsi:type="dcterms:W3CDTF">2023-08-22T00:34:09Z</dcterms:modified>
</cp:coreProperties>
</file>